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86"/>
  </p:notesMasterIdLst>
  <p:handoutMasterIdLst>
    <p:handoutMasterId r:id="rId87"/>
  </p:handoutMasterIdLst>
  <p:sldIdLst>
    <p:sldId id="256" r:id="rId3"/>
    <p:sldId id="257" r:id="rId4"/>
    <p:sldId id="612" r:id="rId5"/>
    <p:sldId id="613" r:id="rId6"/>
    <p:sldId id="614" r:id="rId7"/>
    <p:sldId id="464" r:id="rId8"/>
    <p:sldId id="465" r:id="rId9"/>
    <p:sldId id="625" r:id="rId10"/>
    <p:sldId id="624" r:id="rId11"/>
    <p:sldId id="572" r:id="rId12"/>
    <p:sldId id="574" r:id="rId13"/>
    <p:sldId id="576" r:id="rId14"/>
    <p:sldId id="577" r:id="rId15"/>
    <p:sldId id="575" r:id="rId16"/>
    <p:sldId id="584" r:id="rId17"/>
    <p:sldId id="578" r:id="rId18"/>
    <p:sldId id="580" r:id="rId19"/>
    <p:sldId id="617" r:id="rId20"/>
    <p:sldId id="581" r:id="rId21"/>
    <p:sldId id="616" r:id="rId22"/>
    <p:sldId id="719" r:id="rId23"/>
    <p:sldId id="618" r:id="rId24"/>
    <p:sldId id="722" r:id="rId25"/>
    <p:sldId id="724" r:id="rId26"/>
    <p:sldId id="725" r:id="rId27"/>
    <p:sldId id="620" r:id="rId28"/>
    <p:sldId id="621" r:id="rId29"/>
    <p:sldId id="622" r:id="rId30"/>
    <p:sldId id="623" r:id="rId31"/>
    <p:sldId id="583" r:id="rId32"/>
    <p:sldId id="628" r:id="rId33"/>
    <p:sldId id="626" r:id="rId34"/>
    <p:sldId id="629" r:id="rId35"/>
    <p:sldId id="680" r:id="rId36"/>
    <p:sldId id="630" r:id="rId37"/>
    <p:sldId id="675" r:id="rId38"/>
    <p:sldId id="676" r:id="rId39"/>
    <p:sldId id="677" r:id="rId40"/>
    <p:sldId id="679" r:id="rId41"/>
    <p:sldId id="678" r:id="rId42"/>
    <p:sldId id="681" r:id="rId43"/>
    <p:sldId id="701" r:id="rId44"/>
    <p:sldId id="702" r:id="rId45"/>
    <p:sldId id="703" r:id="rId46"/>
    <p:sldId id="705" r:id="rId47"/>
    <p:sldId id="582" r:id="rId48"/>
    <p:sldId id="627" r:id="rId49"/>
    <p:sldId id="585" r:id="rId50"/>
    <p:sldId id="586" r:id="rId51"/>
    <p:sldId id="587" r:id="rId52"/>
    <p:sldId id="588" r:id="rId53"/>
    <p:sldId id="589" r:id="rId54"/>
    <p:sldId id="590" r:id="rId55"/>
    <p:sldId id="592" r:id="rId56"/>
    <p:sldId id="726" r:id="rId57"/>
    <p:sldId id="593" r:id="rId58"/>
    <p:sldId id="591" r:id="rId59"/>
    <p:sldId id="594" r:id="rId60"/>
    <p:sldId id="598" r:id="rId61"/>
    <p:sldId id="599" r:id="rId62"/>
    <p:sldId id="600" r:id="rId63"/>
    <p:sldId id="601" r:id="rId64"/>
    <p:sldId id="602" r:id="rId65"/>
    <p:sldId id="603" r:id="rId66"/>
    <p:sldId id="604" r:id="rId67"/>
    <p:sldId id="605" r:id="rId68"/>
    <p:sldId id="499" r:id="rId69"/>
    <p:sldId id="608" r:id="rId70"/>
    <p:sldId id="609" r:id="rId71"/>
    <p:sldId id="610" r:id="rId72"/>
    <p:sldId id="611" r:id="rId73"/>
    <p:sldId id="706" r:id="rId74"/>
    <p:sldId id="707" r:id="rId75"/>
    <p:sldId id="708" r:id="rId76"/>
    <p:sldId id="709" r:id="rId77"/>
    <p:sldId id="710" r:id="rId78"/>
    <p:sldId id="713" r:id="rId79"/>
    <p:sldId id="714" r:id="rId80"/>
    <p:sldId id="715" r:id="rId81"/>
    <p:sldId id="716" r:id="rId82"/>
    <p:sldId id="717" r:id="rId83"/>
    <p:sldId id="607" r:id="rId84"/>
    <p:sldId id="434" r:id="rId8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EC13"/>
    <a:srgbClr val="F3F4F8"/>
    <a:srgbClr val="8BFF00"/>
    <a:srgbClr val="073C65"/>
    <a:srgbClr val="FFC000"/>
    <a:srgbClr val="F14124"/>
    <a:srgbClr val="4A90E2"/>
    <a:srgbClr val="D0021B"/>
    <a:srgbClr val="7F7F7F"/>
    <a:srgbClr val="5074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74" autoAdjust="0"/>
    <p:restoredTop sz="68219" autoAdjust="0"/>
  </p:normalViewPr>
  <p:slideViewPr>
    <p:cSldViewPr>
      <p:cViewPr>
        <p:scale>
          <a:sx n="78" d="100"/>
          <a:sy n="78" d="100"/>
        </p:scale>
        <p:origin x="448" y="312"/>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90" d="100"/>
        <a:sy n="9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1/8/26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1/8/26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738901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 </a:t>
                </a:r>
                <a:r>
                  <a:rPr lang="en-US" baseline="0" dirty="0" err="1"/>
                  <a:t>modifacre</a:t>
                </a:r>
                <a:r>
                  <a:rPr lang="en-US" baseline="0" dirty="0"/>
                  <a:t> a </a:t>
                </a:r>
                <a14:m>
                  <m:oMath xmlns:m="http://schemas.openxmlformats.org/officeDocument/2006/math">
                    <m:sSub>
                      <m:sSubPr>
                        <m:ctrlPr>
                          <a:rPr lang="en-US" b="0" i="1" baseline="0" dirty="0" smtClean="0">
                            <a:latin typeface="Cambria Math" panose="02040503050406030204" pitchFamily="18" charset="0"/>
                          </a:rPr>
                        </m:ctrlPr>
                      </m:sSubPr>
                      <m:e>
                        <m:r>
                          <a:rPr lang="en-US" b="0" i="1" baseline="0" dirty="0" smtClean="0">
                            <a:latin typeface="Cambria Math" panose="02040503050406030204" pitchFamily="18" charset="0"/>
                          </a:rPr>
                          <m:t>𝑊</m:t>
                        </m:r>
                      </m:e>
                      <m:sub>
                        <m:r>
                          <a:rPr lang="en-US" b="0" i="1" baseline="0" dirty="0" smtClean="0">
                            <a:latin typeface="Cambria Math" panose="02040503050406030204" pitchFamily="18" charset="0"/>
                          </a:rPr>
                          <m:t>hh𝑡</m:t>
                        </m:r>
                      </m:sub>
                    </m:sSub>
                  </m:oMath>
                </a14:m>
                <a:r>
                  <a:rPr lang="en-US" dirty="0"/>
                  <a:t>cu o </a:t>
                </a:r>
                <a:r>
                  <a:rPr lang="en-US" dirty="0" err="1"/>
                  <a:t>unitate</a:t>
                </a:r>
                <a:r>
                  <a:rPr lang="en-US" dirty="0"/>
                  <a:t> </a:t>
                </a:r>
                <a:r>
                  <a:rPr lang="en-US" dirty="0" err="1"/>
                  <a:t>va</a:t>
                </a:r>
                <a:r>
                  <a:rPr lang="en-US" dirty="0"/>
                  <a:t> </a:t>
                </a:r>
                <a:r>
                  <a:rPr lang="en-US" dirty="0" err="1"/>
                  <a:t>afecta</a:t>
                </a:r>
                <a:r>
                  <a:rPr lang="en-US" dirty="0"/>
                  <a:t> </a:t>
                </a:r>
                <a:r>
                  <a:rPr lang="en-US" dirty="0" err="1"/>
                  <a:t>functia</a:t>
                </a:r>
                <a:r>
                  <a:rPr lang="en-US" dirty="0"/>
                  <a:t> de cost la pasul</a:t>
                </a:r>
                <a:r>
                  <a:rPr lang="en-US" baseline="0" dirty="0"/>
                  <a:t> 3 in 3 </a:t>
                </a:r>
                <a:r>
                  <a:rPr lang="en-US" baseline="0" dirty="0" err="1"/>
                  <a:t>ocazii</a:t>
                </a:r>
                <a:r>
                  <a:rPr lang="en-US" baseline="0" dirty="0"/>
                  <a:t> </a:t>
                </a:r>
                <a:r>
                  <a:rPr lang="en-US" baseline="0" dirty="0" err="1"/>
                  <a:t>diferite</a:t>
                </a:r>
                <a:r>
                  <a:rPr lang="en-US" baseline="0" dirty="0"/>
                  <a:t> (E1, E2, E3)</a:t>
                </a:r>
              </a:p>
              <a:p>
                <a:r>
                  <a:rPr lang="en-US" dirty="0" err="1"/>
                  <a:t>Fiecare</a:t>
                </a:r>
                <a:r>
                  <a:rPr lang="en-US" dirty="0"/>
                  <a:t> time-step adduce o </a:t>
                </a:r>
                <a:r>
                  <a:rPr lang="en-US" dirty="0" err="1"/>
                  <a:t>contributie</a:t>
                </a:r>
                <a:r>
                  <a:rPr lang="en-US" dirty="0"/>
                  <a:t> la gradient. </a:t>
                </a:r>
                <a:r>
                  <a:rPr lang="en-US" dirty="0" err="1"/>
                  <a:t>Asa</a:t>
                </a:r>
                <a:r>
                  <a:rPr lang="en-US" dirty="0"/>
                  <a:t> ca </a:t>
                </a:r>
                <a:r>
                  <a:rPr lang="en-US" dirty="0" err="1"/>
                  <a:t>atunci</a:t>
                </a:r>
                <a:r>
                  <a:rPr lang="en-US" dirty="0"/>
                  <a:t> </a:t>
                </a:r>
                <a:r>
                  <a:rPr lang="en-US" dirty="0" err="1"/>
                  <a:t>cand</a:t>
                </a:r>
                <a:r>
                  <a:rPr lang="en-US" dirty="0"/>
                  <a:t> </a:t>
                </a:r>
                <a:r>
                  <a:rPr lang="en-US" dirty="0" err="1"/>
                  <a:t>calculez</a:t>
                </a:r>
                <a:r>
                  <a:rPr lang="en-US" dirty="0"/>
                  <a:t> </a:t>
                </a:r>
                <a:r>
                  <a:rPr lang="en-US" dirty="0" err="1"/>
                  <a:t>gradientul</a:t>
                </a:r>
                <a:r>
                  <a:rPr lang="en-US" baseline="0" dirty="0"/>
                  <a:t> </a:t>
                </a:r>
                <a:r>
                  <a:rPr lang="en-US" baseline="0" dirty="0" err="1"/>
                  <a:t>ar</a:t>
                </a:r>
                <a:r>
                  <a:rPr lang="en-US" baseline="0" dirty="0"/>
                  <a:t> </a:t>
                </a:r>
                <a:r>
                  <a:rPr lang="en-US" baseline="0" dirty="0" err="1"/>
                  <a:t>trebui</a:t>
                </a:r>
                <a:r>
                  <a:rPr lang="en-US" baseline="0" dirty="0"/>
                  <a:t> </a:t>
                </a:r>
                <a:r>
                  <a:rPr lang="en-US" baseline="0" dirty="0" err="1"/>
                  <a:t>sa</a:t>
                </a:r>
                <a:r>
                  <a:rPr lang="en-US" baseline="0" dirty="0"/>
                  <a:t> </a:t>
                </a:r>
                <a:r>
                  <a:rPr lang="en-US" baseline="0" dirty="0" err="1"/>
                  <a:t>iau</a:t>
                </a:r>
                <a:r>
                  <a:rPr lang="en-US" baseline="0" dirty="0"/>
                  <a:t> in </a:t>
                </a:r>
                <a:r>
                  <a:rPr lang="en-US" baseline="0" dirty="0" err="1"/>
                  <a:t>calcul</a:t>
                </a:r>
                <a:r>
                  <a:rPr lang="en-US" baseline="0" dirty="0"/>
                  <a:t> </a:t>
                </a:r>
                <a:r>
                  <a:rPr lang="en-US" baseline="0" dirty="0" err="1"/>
                  <a:t>fiecare</a:t>
                </a:r>
                <a:r>
                  <a:rPr lang="en-US" baseline="0" dirty="0"/>
                  <a:t> </a:t>
                </a:r>
                <a:r>
                  <a:rPr lang="en-US" baseline="0" dirty="0" err="1"/>
                  <a:t>cobtributie</a:t>
                </a:r>
                <a:r>
                  <a:rPr lang="en-US" baseline="0" dirty="0"/>
                  <a:t> de la </a:t>
                </a:r>
                <a:r>
                  <a:rPr lang="en-US" baseline="0" dirty="0" err="1"/>
                  <a:t>fiecare</a:t>
                </a:r>
                <a:r>
                  <a:rPr lang="en-US" baseline="0" dirty="0"/>
                  <a:t> </a:t>
                </a:r>
                <a:r>
                  <a:rPr lang="en-US" baseline="0" dirty="0" err="1"/>
                  <a:t>timestep</a:t>
                </a:r>
                <a:r>
                  <a:rPr lang="en-US" baseline="0" dirty="0"/>
                  <a:t>. </a:t>
                </a:r>
                <a:endParaRPr lang="en-US" dirty="0"/>
              </a:p>
              <a:p>
                <a:endParaRPr lang="en-US" dirty="0"/>
              </a:p>
              <a:p>
                <a:r>
                  <a:rPr lang="en-US" dirty="0"/>
                  <a:t>E </a:t>
                </a:r>
                <a:r>
                  <a:rPr lang="en-US" dirty="0" err="1"/>
                  <a:t>este</a:t>
                </a:r>
                <a:r>
                  <a:rPr lang="en-US" dirty="0"/>
                  <a:t> </a:t>
                </a:r>
                <a:r>
                  <a:rPr lang="en-US" dirty="0" err="1"/>
                  <a:t>functia</a:t>
                </a:r>
                <a:r>
                  <a:rPr lang="en-US" dirty="0"/>
                  <a:t> de </a:t>
                </a:r>
                <a:r>
                  <a:rPr lang="en-US" dirty="0" err="1"/>
                  <a:t>eroare</a:t>
                </a:r>
                <a:r>
                  <a:rPr lang="en-US" dirty="0"/>
                  <a:t>. Care e </a:t>
                </a:r>
                <a:r>
                  <a:rPr lang="en-US" dirty="0" err="1"/>
                  <a:t>totalul</a:t>
                </a:r>
                <a:r>
                  <a:rPr lang="en-US" dirty="0"/>
                  <a:t> </a:t>
                </a:r>
                <a:r>
                  <a:rPr lang="en-US" dirty="0" err="1"/>
                  <a:t>functiilor</a:t>
                </a:r>
                <a:r>
                  <a:rPr lang="en-US" dirty="0"/>
                  <a:t> de </a:t>
                </a:r>
                <a:r>
                  <a:rPr lang="en-US" dirty="0" err="1"/>
                  <a:t>eroare</a:t>
                </a:r>
                <a:r>
                  <a:rPr lang="en-US" dirty="0"/>
                  <a:t>.</a:t>
                </a:r>
              </a:p>
              <a:p>
                <a:endParaRPr lang="en-US" baseline="0" dirty="0"/>
              </a:p>
              <a:p>
                <a:r>
                  <a:rPr lang="en-US" baseline="0" dirty="0"/>
                  <a:t>De </a:t>
                </a:r>
                <a:r>
                  <a:rPr lang="en-US" baseline="0" dirty="0" err="1"/>
                  <a:t>fapt</a:t>
                </a:r>
                <a:r>
                  <a:rPr lang="en-US" baseline="0" dirty="0"/>
                  <a:t> </a:t>
                </a:r>
                <a:r>
                  <a:rPr lang="en-US" baseline="0" dirty="0" err="1"/>
                  <a:t>te</a:t>
                </a:r>
                <a:r>
                  <a:rPr lang="en-US" baseline="0" dirty="0"/>
                  <a:t> </a:t>
                </a:r>
                <a:r>
                  <a:rPr lang="en-US" baseline="0" dirty="0" err="1"/>
                  <a:t>intereseaza</a:t>
                </a:r>
                <a:r>
                  <a:rPr lang="en-US" baseline="0" dirty="0"/>
                  <a:t> </a:t>
                </a:r>
                <a:r>
                  <a:rPr lang="en-US" baseline="0" dirty="0" err="1"/>
                  <a:t>gradientul</a:t>
                </a:r>
                <a:r>
                  <a:rPr lang="en-US" baseline="0" dirty="0"/>
                  <a:t> la </a:t>
                </a:r>
                <a:r>
                  <a:rPr lang="en-US" baseline="0" dirty="0" err="1"/>
                  <a:t>timpul</a:t>
                </a:r>
                <a:r>
                  <a:rPr lang="en-US" baseline="0" dirty="0"/>
                  <a:t> 3 fata de </a:t>
                </a:r>
                <a:r>
                  <a:rPr lang="en-US" baseline="0" dirty="0" err="1"/>
                  <a:t>fiecare</a:t>
                </a:r>
                <a:r>
                  <a:rPr lang="en-US" baseline="0" dirty="0"/>
                  <a:t> </a:t>
                </a:r>
                <a:r>
                  <a:rPr lang="en-US" baseline="0" dirty="0" err="1"/>
                  <a:t>timestep</a:t>
                </a:r>
                <a:r>
                  <a:rPr lang="en-US" baseline="0" dirty="0"/>
                  <a:t>, ca </a:t>
                </a:r>
                <a:r>
                  <a:rPr lang="en-US" baseline="0" dirty="0" err="1"/>
                  <a:t>sa</a:t>
                </a:r>
                <a:r>
                  <a:rPr lang="en-US" baseline="0" dirty="0"/>
                  <a:t> </a:t>
                </a:r>
                <a:r>
                  <a:rPr lang="en-US" baseline="0" dirty="0" err="1"/>
                  <a:t>poti</a:t>
                </a:r>
                <a:r>
                  <a:rPr lang="en-US" baseline="0" dirty="0"/>
                  <a:t> </a:t>
                </a:r>
                <a:r>
                  <a:rPr lang="en-US" baseline="0" dirty="0" err="1"/>
                  <a:t>calcula</a:t>
                </a:r>
                <a:r>
                  <a:rPr lang="en-US" baseline="0" dirty="0"/>
                  <a:t> </a:t>
                </a:r>
                <a:r>
                  <a:rPr lang="en-US" baseline="0" dirty="0" err="1"/>
                  <a:t>gradientul</a:t>
                </a:r>
                <a:endParaRPr lang="en-US" baseline="0" dirty="0"/>
              </a:p>
              <a:p>
                <a:endParaRPr lang="en-US" baseline="0" dirty="0"/>
              </a:p>
              <a:p>
                <a:r>
                  <a:rPr lang="en-US" baseline="0" dirty="0"/>
                  <a:t>http://www1.idc.ac.il/toky/seminarIP-18/Presentations/11a_yaniv.pdf</a:t>
                </a:r>
              </a:p>
              <a:p>
                <a:r>
                  <a:rPr lang="en-US" baseline="0" dirty="0"/>
                  <a:t>Slide-</a:t>
                </a:r>
                <a:r>
                  <a:rPr lang="en-US" baseline="0" dirty="0" err="1"/>
                  <a:t>ul</a:t>
                </a:r>
                <a:r>
                  <a:rPr lang="en-US" baseline="0" dirty="0"/>
                  <a:t> 32/74 </a:t>
                </a:r>
                <a:r>
                  <a:rPr lang="en-US" baseline="0" dirty="0" err="1"/>
                  <a:t>ajuta</a:t>
                </a:r>
                <a:endParaRPr lang="en-US" baseline="0" dirty="0"/>
              </a:p>
              <a:p>
                <a:endParaRPr lang="ro-RO" dirty="0"/>
              </a:p>
            </p:txBody>
          </p:sp>
        </mc:Choice>
        <mc:Fallback xmlns="">
          <p:sp>
            <p:nvSpPr>
              <p:cNvPr id="3" name="Notes Placeholder 2"/>
              <p:cNvSpPr>
                <a:spLocks noGrp="1"/>
              </p:cNvSpPr>
              <p:nvPr>
                <p:ph type="body" idx="1"/>
              </p:nvPr>
            </p:nvSpPr>
            <p:spPr/>
            <p:txBody>
              <a:bodyPr/>
              <a:lstStyle/>
              <a:p>
                <a:r>
                  <a:rPr lang="en-US" dirty="0" smtClean="0"/>
                  <a:t>E </a:t>
                </a:r>
                <a:r>
                  <a:rPr lang="en-US" dirty="0" err="1" smtClean="0"/>
                  <a:t>este</a:t>
                </a:r>
                <a:r>
                  <a:rPr lang="en-US" dirty="0" smtClean="0"/>
                  <a:t> </a:t>
                </a:r>
                <a:r>
                  <a:rPr lang="en-US" dirty="0" err="1" smtClean="0"/>
                  <a:t>functia</a:t>
                </a:r>
                <a:r>
                  <a:rPr lang="en-US" dirty="0" smtClean="0"/>
                  <a:t> de </a:t>
                </a:r>
                <a:r>
                  <a:rPr lang="en-US" dirty="0" err="1" smtClean="0"/>
                  <a:t>eroare</a:t>
                </a:r>
                <a:r>
                  <a:rPr lang="en-US" dirty="0" smtClean="0"/>
                  <a:t>. Care e </a:t>
                </a:r>
                <a:r>
                  <a:rPr lang="en-US" dirty="0" err="1" smtClean="0"/>
                  <a:t>totalul</a:t>
                </a:r>
                <a:r>
                  <a:rPr lang="en-US" dirty="0" smtClean="0"/>
                  <a:t> </a:t>
                </a:r>
                <a:r>
                  <a:rPr lang="en-US" dirty="0" err="1" smtClean="0"/>
                  <a:t>functiilor</a:t>
                </a:r>
                <a:r>
                  <a:rPr lang="en-US" dirty="0" smtClean="0"/>
                  <a:t> de </a:t>
                </a:r>
                <a:r>
                  <a:rPr lang="en-US" dirty="0" err="1" smtClean="0"/>
                  <a:t>eroare</a:t>
                </a:r>
                <a:r>
                  <a:rPr lang="en-US" dirty="0" smtClean="0"/>
                  <a:t>.</a:t>
                </a:r>
              </a:p>
              <a:p>
                <a:r>
                  <a:rPr lang="en-US" baseline="0" dirty="0" smtClean="0"/>
                  <a:t>O </a:t>
                </a:r>
                <a:r>
                  <a:rPr lang="en-US" baseline="0" dirty="0" err="1" smtClean="0"/>
                  <a:t>modifacre</a:t>
                </a:r>
                <a:r>
                  <a:rPr lang="en-US" baseline="0" dirty="0" smtClean="0"/>
                  <a:t> a </a:t>
                </a:r>
                <a:r>
                  <a:rPr lang="en-US" b="0" i="0" baseline="0" dirty="0" smtClean="0">
                    <a:latin typeface="Cambria Math" panose="02040503050406030204" pitchFamily="18" charset="0"/>
                  </a:rPr>
                  <a:t>𝑊_ℎℎ𝑡</a:t>
                </a:r>
                <a:r>
                  <a:rPr lang="en-US" dirty="0" smtClean="0"/>
                  <a:t>cu o </a:t>
                </a:r>
                <a:r>
                  <a:rPr lang="en-US" dirty="0" err="1" smtClean="0"/>
                  <a:t>unitate</a:t>
                </a:r>
                <a:r>
                  <a:rPr lang="en-US" dirty="0" smtClean="0"/>
                  <a:t> </a:t>
                </a:r>
                <a:r>
                  <a:rPr lang="en-US" dirty="0" err="1" smtClean="0"/>
                  <a:t>va</a:t>
                </a:r>
                <a:r>
                  <a:rPr lang="en-US" dirty="0" smtClean="0"/>
                  <a:t> </a:t>
                </a:r>
                <a:r>
                  <a:rPr lang="en-US" dirty="0" err="1" smtClean="0"/>
                  <a:t>afecta</a:t>
                </a:r>
                <a:r>
                  <a:rPr lang="en-US" dirty="0" smtClean="0"/>
                  <a:t> </a:t>
                </a:r>
                <a:r>
                  <a:rPr lang="en-US" dirty="0" err="1" smtClean="0"/>
                  <a:t>fucntia</a:t>
                </a:r>
                <a:r>
                  <a:rPr lang="en-US" dirty="0" smtClean="0"/>
                  <a:t> de cost la </a:t>
                </a:r>
                <a:r>
                  <a:rPr lang="en-US" dirty="0" err="1" smtClean="0"/>
                  <a:t>pasul</a:t>
                </a:r>
                <a:r>
                  <a:rPr lang="en-US" baseline="0" dirty="0" smtClean="0"/>
                  <a:t> 3 in 3 </a:t>
                </a:r>
                <a:r>
                  <a:rPr lang="en-US" baseline="0" dirty="0" err="1" smtClean="0"/>
                  <a:t>ocazii</a:t>
                </a:r>
                <a:r>
                  <a:rPr lang="en-US" baseline="0" dirty="0" smtClean="0"/>
                  <a:t> </a:t>
                </a:r>
                <a:r>
                  <a:rPr lang="en-US" baseline="0" dirty="0" err="1" smtClean="0"/>
                  <a:t>diferite</a:t>
                </a:r>
                <a:r>
                  <a:rPr lang="en-US" baseline="0" dirty="0" smtClean="0"/>
                  <a:t> (E1, E2, E3)</a:t>
                </a:r>
              </a:p>
              <a:p>
                <a:endParaRPr lang="en-US" baseline="0" dirty="0" smtClean="0"/>
              </a:p>
              <a:p>
                <a:r>
                  <a:rPr lang="en-US" baseline="0" dirty="0" smtClean="0"/>
                  <a:t>De </a:t>
                </a:r>
                <a:r>
                  <a:rPr lang="en-US" baseline="0" dirty="0" err="1" smtClean="0"/>
                  <a:t>fapt</a:t>
                </a:r>
                <a:r>
                  <a:rPr lang="en-US" baseline="0" dirty="0" smtClean="0"/>
                  <a:t> </a:t>
                </a:r>
                <a:r>
                  <a:rPr lang="en-US" baseline="0" dirty="0" err="1" smtClean="0"/>
                  <a:t>te</a:t>
                </a:r>
                <a:r>
                  <a:rPr lang="en-US" baseline="0" dirty="0" smtClean="0"/>
                  <a:t> </a:t>
                </a:r>
                <a:r>
                  <a:rPr lang="en-US" baseline="0" dirty="0" err="1" smtClean="0"/>
                  <a:t>intereseaza</a:t>
                </a:r>
                <a:r>
                  <a:rPr lang="en-US" baseline="0" dirty="0" smtClean="0"/>
                  <a:t> </a:t>
                </a:r>
                <a:r>
                  <a:rPr lang="en-US" baseline="0" dirty="0" err="1" smtClean="0"/>
                  <a:t>gradientul</a:t>
                </a:r>
                <a:r>
                  <a:rPr lang="en-US" baseline="0" dirty="0" smtClean="0"/>
                  <a:t> la </a:t>
                </a:r>
                <a:r>
                  <a:rPr lang="en-US" baseline="0" dirty="0" err="1" smtClean="0"/>
                  <a:t>timpul</a:t>
                </a:r>
                <a:r>
                  <a:rPr lang="en-US" baseline="0" dirty="0" smtClean="0"/>
                  <a:t> 3 fata de </a:t>
                </a:r>
                <a:r>
                  <a:rPr lang="en-US" baseline="0" dirty="0" err="1" smtClean="0"/>
                  <a:t>fiecare</a:t>
                </a:r>
                <a:r>
                  <a:rPr lang="en-US" baseline="0" dirty="0" smtClean="0"/>
                  <a:t> </a:t>
                </a:r>
                <a:r>
                  <a:rPr lang="en-US" baseline="0" dirty="0" err="1" smtClean="0"/>
                  <a:t>timestep</a:t>
                </a:r>
                <a:r>
                  <a:rPr lang="en-US" baseline="0" dirty="0" smtClean="0"/>
                  <a:t>, ca </a:t>
                </a:r>
                <a:r>
                  <a:rPr lang="en-US" baseline="0" dirty="0" err="1" smtClean="0"/>
                  <a:t>sa</a:t>
                </a:r>
                <a:r>
                  <a:rPr lang="en-US" baseline="0" dirty="0" smtClean="0"/>
                  <a:t> </a:t>
                </a:r>
                <a:r>
                  <a:rPr lang="en-US" baseline="0" dirty="0" err="1" smtClean="0"/>
                  <a:t>poti</a:t>
                </a:r>
                <a:r>
                  <a:rPr lang="en-US" baseline="0" dirty="0" smtClean="0"/>
                  <a:t> </a:t>
                </a:r>
                <a:r>
                  <a:rPr lang="en-US" baseline="0" dirty="0" err="1" smtClean="0"/>
                  <a:t>calcula</a:t>
                </a:r>
                <a:r>
                  <a:rPr lang="en-US" baseline="0" dirty="0" smtClean="0"/>
                  <a:t> </a:t>
                </a:r>
                <a:r>
                  <a:rPr lang="en-US" baseline="0" dirty="0" err="1" smtClean="0"/>
                  <a:t>gradientul</a:t>
                </a:r>
                <a:endParaRPr lang="en-US" baseline="0" dirty="0" smtClean="0"/>
              </a:p>
              <a:p>
                <a:endParaRPr lang="ro-RO" dirty="0"/>
              </a:p>
            </p:txBody>
          </p:sp>
        </mc:Fallback>
      </mc:AlternateContent>
      <p:sp>
        <p:nvSpPr>
          <p:cNvPr id="4" name="Slide Number Placeholder 3"/>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26781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9F046-5776-DDB9-7B84-791F8C9758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A1BAB7-59DA-7066-173C-E67855154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05A67-32DC-D978-E1D3-5596312FDCDD}"/>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73209F77-66D8-02E1-807B-77B53A118FC8}"/>
              </a:ext>
            </a:extLst>
          </p:cNvPr>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2039241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ro-RO" dirty="0"/>
              </a:p>
            </p:txBody>
          </p:sp>
        </mc:Choice>
        <mc:Fallback xmlns="">
          <p:sp>
            <p:nvSpPr>
              <p:cNvPr id="3" name="Notes Placeholder 2"/>
              <p:cNvSpPr>
                <a:spLocks noGrp="1"/>
              </p:cNvSpPr>
              <p:nvPr>
                <p:ph type="body" idx="1"/>
              </p:nvPr>
            </p:nvSpPr>
            <p:spPr/>
            <p:txBody>
              <a:bodyPr/>
              <a:lstStyle/>
              <a:p>
                <a:r>
                  <a:rPr lang="en-US" dirty="0" smtClean="0"/>
                  <a:t>Mai exact,</a:t>
                </a:r>
                <a:r>
                  <a:rPr lang="en-US" baseline="0" dirty="0" smtClean="0"/>
                  <a:t> o </a:t>
                </a:r>
                <a:r>
                  <a:rPr lang="en-US" baseline="0" dirty="0" err="1" smtClean="0"/>
                  <a:t>modifacre</a:t>
                </a:r>
                <a:r>
                  <a:rPr lang="en-US" baseline="0" dirty="0" smtClean="0"/>
                  <a:t> a </a:t>
                </a:r>
                <a:r>
                  <a:rPr lang="en-US" b="0" i="0" baseline="0" dirty="0" smtClean="0">
                    <a:latin typeface="Cambria Math" panose="02040503050406030204" pitchFamily="18" charset="0"/>
                  </a:rPr>
                  <a:t>𝑊_ℎℎ𝑡</a:t>
                </a:r>
                <a:r>
                  <a:rPr lang="en-US" dirty="0" smtClean="0"/>
                  <a:t> </a:t>
                </a:r>
                <a:r>
                  <a:rPr lang="en-US" dirty="0" err="1" smtClean="0"/>
                  <a:t>va</a:t>
                </a:r>
                <a:r>
                  <a:rPr lang="en-US" dirty="0" smtClean="0"/>
                  <a:t> </a:t>
                </a:r>
                <a:r>
                  <a:rPr lang="en-US" dirty="0" err="1" smtClean="0"/>
                  <a:t>afecta</a:t>
                </a:r>
                <a:r>
                  <a:rPr lang="en-US" dirty="0" smtClean="0"/>
                  <a:t> </a:t>
                </a:r>
                <a:r>
                  <a:rPr lang="en-US" dirty="0" err="1" smtClean="0"/>
                  <a:t>fucntia</a:t>
                </a:r>
                <a:r>
                  <a:rPr lang="en-US" dirty="0" smtClean="0"/>
                  <a:t> de cost la </a:t>
                </a:r>
                <a:r>
                  <a:rPr lang="en-US" dirty="0" err="1" smtClean="0"/>
                  <a:t>pasul</a:t>
                </a:r>
                <a:r>
                  <a:rPr lang="en-US" baseline="0" dirty="0" smtClean="0"/>
                  <a:t> 3 in 3 </a:t>
                </a:r>
                <a:r>
                  <a:rPr lang="en-US" baseline="0" dirty="0" err="1" smtClean="0"/>
                  <a:t>ocazii</a:t>
                </a:r>
                <a:r>
                  <a:rPr lang="en-US" baseline="0" dirty="0" smtClean="0"/>
                  <a:t> </a:t>
                </a:r>
                <a:r>
                  <a:rPr lang="en-US" baseline="0" dirty="0" err="1" smtClean="0"/>
                  <a:t>diferite</a:t>
                </a:r>
                <a:r>
                  <a:rPr lang="en-US" baseline="0" dirty="0" smtClean="0"/>
                  <a:t>.</a:t>
                </a:r>
                <a:endParaRPr lang="ro-RO" dirty="0"/>
              </a:p>
            </p:txBody>
          </p:sp>
        </mc:Fallback>
      </mc:AlternateContent>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843507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D89B0-8A0C-03B0-03C3-6501B81B87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DB6DDA-F714-5617-CD94-E7644A568B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3B86B-21FE-78B1-B9F5-B4FA6CCAC7F8}"/>
              </a:ext>
            </a:extLst>
          </p:cNvPr>
          <p:cNvSpPr>
            <a:spLocks noGrp="1"/>
          </p:cNvSpPr>
          <p:nvPr>
            <p:ph type="body" idx="1"/>
          </p:nvPr>
        </p:nvSpPr>
        <p:spPr/>
        <p:txBody>
          <a:bodyPr/>
          <a:lstStyle/>
          <a:p>
            <a:r>
              <a:rPr lang="en-US" dirty="0" err="1"/>
              <a:t>Trebuie</a:t>
            </a:r>
            <a:r>
              <a:rPr lang="en-US" dirty="0"/>
              <a:t> </a:t>
            </a:r>
            <a:r>
              <a:rPr lang="en-US" dirty="0" err="1"/>
              <a:t>sa</a:t>
            </a:r>
            <a:r>
              <a:rPr lang="en-US" dirty="0"/>
              <a:t> </a:t>
            </a:r>
            <a:r>
              <a:rPr lang="en-US" dirty="0" err="1"/>
              <a:t>ajung</a:t>
            </a:r>
            <a:r>
              <a:rPr lang="en-US" dirty="0"/>
              <a:t> </a:t>
            </a:r>
            <a:r>
              <a:rPr lang="en-US" dirty="0" err="1"/>
              <a:t>pana</a:t>
            </a:r>
            <a:r>
              <a:rPr lang="en-US" dirty="0"/>
              <a:t> la ht-2 care a </a:t>
            </a:r>
            <a:r>
              <a:rPr lang="en-US" dirty="0" err="1"/>
              <a:t>influentat</a:t>
            </a:r>
            <a:r>
              <a:rPr lang="en-US" dirty="0"/>
              <a:t> </a:t>
            </a:r>
            <a:r>
              <a:rPr lang="en-US" dirty="0" err="1"/>
              <a:t>rezultatul</a:t>
            </a:r>
            <a:r>
              <a:rPr lang="en-US" dirty="0"/>
              <a:t>  la y t-1</a:t>
            </a:r>
            <a:endParaRPr lang="ro-RO" dirty="0"/>
          </a:p>
        </p:txBody>
      </p:sp>
      <p:sp>
        <p:nvSpPr>
          <p:cNvPr id="4" name="Slide Number Placeholder 3">
            <a:extLst>
              <a:ext uri="{FF2B5EF4-FFF2-40B4-BE49-F238E27FC236}">
                <a16:creationId xmlns:a16="http://schemas.microsoft.com/office/drawing/2014/main" id="{BF567120-A91C-D534-9022-487E941242B9}"/>
              </a:ext>
            </a:extLst>
          </p:cNvPr>
          <p:cNvSpPr>
            <a:spLocks noGrp="1"/>
          </p:cNvSpPr>
          <p:nvPr>
            <p:ph type="sldNum" sz="quarter" idx="10"/>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2379630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0AAEA-3A8B-5A7A-621B-C7A79A8C4C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BAFCE3-6583-3359-9A72-E65C594F37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A01A7F-F84E-4E50-4205-B959BAE006F6}"/>
              </a:ext>
            </a:extLst>
          </p:cNvPr>
          <p:cNvSpPr>
            <a:spLocks noGrp="1"/>
          </p:cNvSpPr>
          <p:nvPr>
            <p:ph type="body" idx="1"/>
          </p:nvPr>
        </p:nvSpPr>
        <p:spPr/>
        <p:txBody>
          <a:bodyPr/>
          <a:lstStyle/>
          <a:p>
            <a:r>
              <a:rPr lang="en-US" dirty="0" err="1"/>
              <a:t>Trebuie</a:t>
            </a:r>
            <a:r>
              <a:rPr lang="en-US" dirty="0"/>
              <a:t> </a:t>
            </a:r>
            <a:r>
              <a:rPr lang="en-US" dirty="0" err="1"/>
              <a:t>sa</a:t>
            </a:r>
            <a:r>
              <a:rPr lang="en-US" dirty="0"/>
              <a:t> </a:t>
            </a:r>
            <a:r>
              <a:rPr lang="en-US" dirty="0" err="1"/>
              <a:t>ajung</a:t>
            </a:r>
            <a:r>
              <a:rPr lang="en-US" dirty="0"/>
              <a:t> </a:t>
            </a:r>
            <a:r>
              <a:rPr lang="en-US" dirty="0" err="1"/>
              <a:t>pana</a:t>
            </a:r>
            <a:r>
              <a:rPr lang="en-US" dirty="0"/>
              <a:t> la ht-2 care a </a:t>
            </a:r>
            <a:r>
              <a:rPr lang="en-US" dirty="0" err="1"/>
              <a:t>influentat</a:t>
            </a:r>
            <a:r>
              <a:rPr lang="en-US" dirty="0"/>
              <a:t> </a:t>
            </a:r>
            <a:r>
              <a:rPr lang="en-US" dirty="0" err="1"/>
              <a:t>rezultatul</a:t>
            </a:r>
            <a:r>
              <a:rPr lang="en-US" dirty="0"/>
              <a:t>  la y t-1</a:t>
            </a:r>
            <a:endParaRPr lang="ro-RO" dirty="0"/>
          </a:p>
        </p:txBody>
      </p:sp>
      <p:sp>
        <p:nvSpPr>
          <p:cNvPr id="4" name="Slide Number Placeholder 3">
            <a:extLst>
              <a:ext uri="{FF2B5EF4-FFF2-40B4-BE49-F238E27FC236}">
                <a16:creationId xmlns:a16="http://schemas.microsoft.com/office/drawing/2014/main" id="{F8C29831-C623-60A3-2592-2AAEE81CF787}"/>
              </a:ext>
            </a:extLst>
          </p:cNvPr>
          <p:cNvSpPr>
            <a:spLocks noGrp="1"/>
          </p:cNvSpPr>
          <p:nvPr>
            <p:ph type="sldNum" sz="quarter" idx="10"/>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2381728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EF98E-BF9C-C66F-BC46-5B832EF310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58F90-EC62-3D0F-08BB-F0C44FA2C8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522CA2-20C2-7C21-D1EB-0D81DDF94F70}"/>
              </a:ext>
            </a:extLst>
          </p:cNvPr>
          <p:cNvSpPr>
            <a:spLocks noGrp="1"/>
          </p:cNvSpPr>
          <p:nvPr>
            <p:ph type="body" idx="1"/>
          </p:nvPr>
        </p:nvSpPr>
        <p:spPr/>
        <p:txBody>
          <a:bodyPr/>
          <a:lstStyle/>
          <a:p>
            <a:r>
              <a:rPr lang="en-US" dirty="0" err="1"/>
              <a:t>Sursa</a:t>
            </a:r>
            <a:r>
              <a:rPr lang="en-US" dirty="0"/>
              <a:t> e </a:t>
            </a:r>
            <a:r>
              <a:rPr lang="en-US" dirty="0" err="1"/>
              <a:t>aici</a:t>
            </a:r>
            <a:r>
              <a:rPr lang="en-US" dirty="0"/>
              <a:t>:</a:t>
            </a:r>
          </a:p>
          <a:p>
            <a:endParaRPr lang="en-US" dirty="0"/>
          </a:p>
          <a:p>
            <a:r>
              <a:rPr lang="en-US" dirty="0"/>
              <a:t>For din pi </a:t>
            </a:r>
            <a:r>
              <a:rPr lang="en-US" dirty="0" err="1"/>
              <a:t>te</a:t>
            </a:r>
            <a:r>
              <a:rPr lang="en-US" dirty="0"/>
              <a:t> duce de la t </a:t>
            </a:r>
            <a:r>
              <a:rPr lang="en-US" dirty="0" err="1"/>
              <a:t>pana</a:t>
            </a:r>
            <a:r>
              <a:rPr lang="en-US" dirty="0"/>
              <a:t> la t-I +1</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br>
              <a:rPr lang="en-US" dirty="0"/>
            </a:br>
            <a:br>
              <a:rPr lang="en-US" dirty="0"/>
            </a:br>
            <a:r>
              <a:rPr lang="en-US" dirty="0" err="1"/>
              <a:t>Aici</a:t>
            </a:r>
            <a:r>
              <a:rPr lang="en-US" dirty="0"/>
              <a:t> cred ca mi-a </a:t>
            </a:r>
            <a:r>
              <a:rPr lang="en-US" dirty="0" err="1"/>
              <a:t>fost</a:t>
            </a:r>
            <a:r>
              <a:rPr lang="en-US" dirty="0"/>
              <a:t> </a:t>
            </a:r>
            <a:r>
              <a:rPr lang="en-US" dirty="0" err="1"/>
              <a:t>mai</a:t>
            </a:r>
            <a:r>
              <a:rPr lang="en-US" dirty="0"/>
              <a:t> </a:t>
            </a:r>
            <a:r>
              <a:rPr lang="en-US" dirty="0" err="1"/>
              <a:t>clar</a:t>
            </a:r>
            <a:r>
              <a:rPr lang="en-US" dirty="0"/>
              <a:t>:</a:t>
            </a:r>
            <a:br>
              <a:rPr lang="en-US" dirty="0"/>
            </a:br>
            <a:r>
              <a:rPr lang="en-US" dirty="0"/>
              <a:t>https://</a:t>
            </a:r>
            <a:r>
              <a:rPr lang="en-US" dirty="0" err="1"/>
              <a:t>courses.cs.washington.edu</a:t>
            </a:r>
            <a:r>
              <a:rPr lang="en-US" dirty="0"/>
              <a:t>/courses/csep517/20wi/slides/csep517wi20-RNNs.pdf</a:t>
            </a:r>
            <a:endParaRPr lang="ro-RO" dirty="0"/>
          </a:p>
        </p:txBody>
      </p:sp>
      <p:sp>
        <p:nvSpPr>
          <p:cNvPr id="4" name="Slide Number Placeholder 3">
            <a:extLst>
              <a:ext uri="{FF2B5EF4-FFF2-40B4-BE49-F238E27FC236}">
                <a16:creationId xmlns:a16="http://schemas.microsoft.com/office/drawing/2014/main" id="{9CC4F26A-0571-B335-EBBF-09C222470331}"/>
              </a:ext>
            </a:extLst>
          </p:cNvPr>
          <p:cNvSpPr>
            <a:spLocks noGrp="1"/>
          </p:cNvSpPr>
          <p:nvPr>
            <p:ph type="sldNum" sz="quarter" idx="10"/>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3794814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DD59F-3390-06C4-6F49-5805EA7795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770CF1-57FC-59A0-6DE4-B1F01AE23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AE851-E624-DB51-CBF6-7BFE45E0941D}"/>
              </a:ext>
            </a:extLst>
          </p:cNvPr>
          <p:cNvSpPr>
            <a:spLocks noGrp="1"/>
          </p:cNvSpPr>
          <p:nvPr>
            <p:ph type="body" idx="1"/>
          </p:nvPr>
        </p:nvSpPr>
        <p:spPr/>
        <p:txBody>
          <a:bodyPr/>
          <a:lstStyle/>
          <a:p>
            <a:r>
              <a:rPr lang="en-US" dirty="0" err="1"/>
              <a:t>Sursa</a:t>
            </a:r>
            <a:r>
              <a:rPr lang="en-US" dirty="0"/>
              <a:t> e </a:t>
            </a:r>
            <a:r>
              <a:rPr lang="en-US" dirty="0" err="1"/>
              <a:t>aici</a:t>
            </a:r>
            <a:r>
              <a:rPr lang="en-US" dirty="0"/>
              <a:t>:</a:t>
            </a:r>
          </a:p>
          <a:p>
            <a:endParaRPr lang="en-US" dirty="0"/>
          </a:p>
          <a:p>
            <a:r>
              <a:rPr lang="en-US" dirty="0"/>
              <a:t>For din pi </a:t>
            </a:r>
            <a:r>
              <a:rPr lang="en-US" dirty="0" err="1"/>
              <a:t>te</a:t>
            </a:r>
            <a:r>
              <a:rPr lang="en-US" dirty="0"/>
              <a:t> duce de la t </a:t>
            </a:r>
            <a:r>
              <a:rPr lang="en-US" dirty="0" err="1"/>
              <a:t>pana</a:t>
            </a:r>
            <a:r>
              <a:rPr lang="en-US" dirty="0"/>
              <a:t> la t-I +1</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DAAFEDCF-8D71-7BCF-098D-8A6A1C0C0360}"/>
              </a:ext>
            </a:extLst>
          </p:cNvPr>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212383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64654-5351-EB2D-E63A-4976EAE1A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840EE-5191-1017-BCE8-EE97EB2DF1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BEC5C-0804-9123-8ECE-E48F0B855174}"/>
              </a:ext>
            </a:extLst>
          </p:cNvPr>
          <p:cNvSpPr>
            <a:spLocks noGrp="1"/>
          </p:cNvSpPr>
          <p:nvPr>
            <p:ph type="body" idx="1"/>
          </p:nvPr>
        </p:nvSpPr>
        <p:spPr/>
        <p:txBody>
          <a:bodyPr/>
          <a:lstStyle/>
          <a:p>
            <a:r>
              <a:rPr lang="en-US" dirty="0" err="1"/>
              <a:t>Sursa</a:t>
            </a:r>
            <a:r>
              <a:rPr lang="en-US" dirty="0"/>
              <a:t> e </a:t>
            </a:r>
            <a:r>
              <a:rPr lang="en-US" dirty="0" err="1"/>
              <a:t>aici</a:t>
            </a:r>
            <a:r>
              <a:rPr lang="en-US" dirty="0"/>
              <a:t>:</a:t>
            </a:r>
          </a:p>
          <a:p>
            <a:endParaRPr lang="en-US" dirty="0"/>
          </a:p>
          <a:p>
            <a:r>
              <a:rPr lang="en-US" dirty="0"/>
              <a:t>For din pi </a:t>
            </a:r>
            <a:r>
              <a:rPr lang="en-US" dirty="0" err="1"/>
              <a:t>te</a:t>
            </a:r>
            <a:r>
              <a:rPr lang="en-US" dirty="0"/>
              <a:t> duce de la t </a:t>
            </a:r>
            <a:r>
              <a:rPr lang="en-US" dirty="0" err="1"/>
              <a:t>pana</a:t>
            </a:r>
            <a:r>
              <a:rPr lang="en-US" dirty="0"/>
              <a:t> la t-I +1</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11A55DAE-5E1E-E37B-388C-96862EA22587}"/>
              </a:ext>
            </a:extLst>
          </p:cNvPr>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3957249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81326-AF34-2274-27EC-E027AB7B6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692663-0D51-A3E4-F85A-76E84650BE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BA4D0D-52D6-0033-DC1E-BDCDB1810402}"/>
              </a:ext>
            </a:extLst>
          </p:cNvPr>
          <p:cNvSpPr>
            <a:spLocks noGrp="1"/>
          </p:cNvSpPr>
          <p:nvPr>
            <p:ph type="body" idx="1"/>
          </p:nvPr>
        </p:nvSpPr>
        <p:spPr/>
        <p:txBody>
          <a:bodyPr/>
          <a:lstStyle/>
          <a:p>
            <a:r>
              <a:rPr lang="en-US" dirty="0" err="1"/>
              <a:t>Sursa</a:t>
            </a:r>
            <a:r>
              <a:rPr lang="en-US" dirty="0"/>
              <a:t> e </a:t>
            </a:r>
            <a:r>
              <a:rPr lang="en-US" dirty="0" err="1"/>
              <a:t>aici</a:t>
            </a:r>
            <a:r>
              <a:rPr lang="en-US" dirty="0"/>
              <a:t>:</a:t>
            </a:r>
          </a:p>
          <a:p>
            <a:endParaRPr lang="en-US" dirty="0"/>
          </a:p>
          <a:p>
            <a:r>
              <a:rPr lang="en-US" dirty="0"/>
              <a:t>For din pi </a:t>
            </a:r>
            <a:r>
              <a:rPr lang="en-US" dirty="0" err="1"/>
              <a:t>te</a:t>
            </a:r>
            <a:r>
              <a:rPr lang="en-US" dirty="0"/>
              <a:t> duce de la t </a:t>
            </a:r>
            <a:r>
              <a:rPr lang="en-US" dirty="0" err="1"/>
              <a:t>pana</a:t>
            </a:r>
            <a:r>
              <a:rPr lang="en-US" dirty="0"/>
              <a:t> la t-I +1</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7093214B-72C4-3C62-10E7-C98D456A05D5}"/>
              </a:ext>
            </a:extLst>
          </p:cNvPr>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2461255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10DC-AD03-ACF0-36E6-EBA558A64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BD9A5-667D-D344-EE4A-3A15B843E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98C670-82FF-4996-A353-A7D3B4FB7ABA}"/>
              </a:ext>
            </a:extLst>
          </p:cNvPr>
          <p:cNvSpPr>
            <a:spLocks noGrp="1"/>
          </p:cNvSpPr>
          <p:nvPr>
            <p:ph type="body" idx="1"/>
          </p:nvPr>
        </p:nvSpPr>
        <p:spPr/>
        <p:txBody>
          <a:bodyPr/>
          <a:lstStyle/>
          <a:p>
            <a:r>
              <a:rPr lang="en-US" dirty="0" err="1"/>
              <a:t>Sursa</a:t>
            </a:r>
            <a:r>
              <a:rPr lang="en-US" dirty="0"/>
              <a:t> e </a:t>
            </a:r>
            <a:r>
              <a:rPr lang="en-US" dirty="0" err="1"/>
              <a:t>aici</a:t>
            </a:r>
            <a:r>
              <a:rPr lang="en-US" dirty="0"/>
              <a:t>:</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49F3292E-75EF-72A5-5DCB-B4F265B4DB55}"/>
              </a:ext>
            </a:extLst>
          </p:cNvPr>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762732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88F4E-4653-6078-02FE-F7D1ABD080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ACE272-CB69-CEFC-6AEA-F1B4F82662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493C1-DA5F-492B-98D0-216B8475367D}"/>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7615B15D-42A5-FABA-B6D6-263D006F0756}"/>
              </a:ext>
            </a:extLst>
          </p:cNvPr>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2950620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CB3D1-0C6E-D63C-DFD1-B0DB9AC010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8F8AA2-3B71-A008-B496-4AFDF5C92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6F4C4-71D7-EFEF-E62A-BD4C6D8DFD73}"/>
              </a:ext>
            </a:extLst>
          </p:cNvPr>
          <p:cNvSpPr>
            <a:spLocks noGrp="1"/>
          </p:cNvSpPr>
          <p:nvPr>
            <p:ph type="body" idx="1"/>
          </p:nvPr>
        </p:nvSpPr>
        <p:spPr/>
        <p:txBody>
          <a:bodyPr/>
          <a:lstStyle/>
          <a:p>
            <a:r>
              <a:rPr lang="en-US" dirty="0" err="1"/>
              <a:t>Sursa</a:t>
            </a:r>
            <a:r>
              <a:rPr lang="en-US" dirty="0"/>
              <a:t> e </a:t>
            </a:r>
            <a:r>
              <a:rPr lang="en-US" dirty="0" err="1"/>
              <a:t>aici</a:t>
            </a:r>
            <a:r>
              <a:rPr lang="en-US" dirty="0"/>
              <a:t>:</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1F2EECEC-F833-75A6-A9C1-05419868936D}"/>
              </a:ext>
            </a:extLst>
          </p:cNvPr>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738476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B67FA-CAED-FB3D-C7C0-70DFFCE267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BBBC1-2E6C-4C89-E1D1-65FC73DEC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7C4C88-10EF-55FA-DC07-D9416B5E24E6}"/>
              </a:ext>
            </a:extLst>
          </p:cNvPr>
          <p:cNvSpPr>
            <a:spLocks noGrp="1"/>
          </p:cNvSpPr>
          <p:nvPr>
            <p:ph type="body" idx="1"/>
          </p:nvPr>
        </p:nvSpPr>
        <p:spPr/>
        <p:txBody>
          <a:bodyPr/>
          <a:lstStyle/>
          <a:p>
            <a:r>
              <a:rPr lang="en-US" dirty="0" err="1"/>
              <a:t>Sursa</a:t>
            </a:r>
            <a:r>
              <a:rPr lang="en-US" dirty="0"/>
              <a:t> e </a:t>
            </a:r>
            <a:r>
              <a:rPr lang="en-US" dirty="0" err="1"/>
              <a:t>aici</a:t>
            </a:r>
            <a:r>
              <a:rPr lang="en-US" dirty="0"/>
              <a:t>:</a:t>
            </a:r>
            <a:br>
              <a:rPr lang="en-US" dirty="0"/>
            </a:br>
            <a:br>
              <a:rPr lang="en-US" dirty="0"/>
            </a:br>
            <a:r>
              <a:rPr lang="en-US" dirty="0"/>
              <a:t>https://</a:t>
            </a:r>
            <a:r>
              <a:rPr lang="en-US" dirty="0" err="1"/>
              <a:t>www.pycodemates.com</a:t>
            </a:r>
            <a:r>
              <a:rPr lang="en-US" dirty="0"/>
              <a:t>/2023/08/backpropagation-through-time-explained-with-</a:t>
            </a:r>
            <a:r>
              <a:rPr lang="en-US" dirty="0" err="1"/>
              <a:t>derivations.html</a:t>
            </a:r>
            <a:endParaRPr lang="ro-RO" dirty="0"/>
          </a:p>
        </p:txBody>
      </p:sp>
      <p:sp>
        <p:nvSpPr>
          <p:cNvPr id="4" name="Slide Number Placeholder 3">
            <a:extLst>
              <a:ext uri="{FF2B5EF4-FFF2-40B4-BE49-F238E27FC236}">
                <a16:creationId xmlns:a16="http://schemas.microsoft.com/office/drawing/2014/main" id="{8313D453-4617-5F9B-277A-415000424E98}"/>
              </a:ext>
            </a:extLst>
          </p:cNvPr>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1946430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2894143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BA585-BABB-7238-2001-05D0B67D61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2686F-0556-F17B-C83D-7EC13151EC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70599-FEE5-00DB-F549-387A5D4F52C0}"/>
              </a:ext>
            </a:extLst>
          </p:cNvPr>
          <p:cNvSpPr>
            <a:spLocks noGrp="1"/>
          </p:cNvSpPr>
          <p:nvPr>
            <p:ph type="body" idx="1"/>
          </p:nvPr>
        </p:nvSpPr>
        <p:spPr/>
        <p:txBody>
          <a:bodyPr/>
          <a:lstStyle/>
          <a:p>
            <a:r>
              <a:rPr lang="en-US" dirty="0"/>
              <a:t>Ce se </a:t>
            </a:r>
            <a:r>
              <a:rPr lang="en-US" dirty="0" err="1"/>
              <a:t>intampla</a:t>
            </a:r>
            <a:r>
              <a:rPr lang="en-US" dirty="0"/>
              <a:t> in spate e ca-</a:t>
            </a:r>
            <a:r>
              <a:rPr lang="en-US" dirty="0" err="1"/>
              <a:t>ti</a:t>
            </a:r>
            <a:r>
              <a:rPr lang="en-US" dirty="0"/>
              <a:t> </a:t>
            </a:r>
            <a:r>
              <a:rPr lang="en-US" dirty="0" err="1"/>
              <a:t>calculeaza</a:t>
            </a:r>
            <a:r>
              <a:rPr lang="en-US" dirty="0"/>
              <a:t> </a:t>
            </a:r>
            <a:r>
              <a:rPr lang="en-US" dirty="0" err="1"/>
              <a:t>dimensiunea</a:t>
            </a:r>
            <a:r>
              <a:rPr lang="en-US" dirty="0"/>
              <a:t> batch-</a:t>
            </a:r>
            <a:r>
              <a:rPr lang="en-US" dirty="0" err="1"/>
              <a:t>ului</a:t>
            </a:r>
            <a:r>
              <a:rPr lang="en-US" dirty="0"/>
              <a:t> </a:t>
            </a:r>
            <a:r>
              <a:rPr lang="en-US" dirty="0" err="1"/>
              <a:t>astfel</a:t>
            </a:r>
            <a:r>
              <a:rPr lang="en-US" dirty="0"/>
              <a:t> </a:t>
            </a:r>
            <a:r>
              <a:rPr lang="en-US" dirty="0" err="1"/>
              <a:t>incat</a:t>
            </a:r>
            <a:r>
              <a:rPr lang="en-US" dirty="0"/>
              <a:t> </a:t>
            </a:r>
            <a:r>
              <a:rPr lang="en-US" dirty="0" err="1"/>
              <a:t>sa</a:t>
            </a:r>
            <a:r>
              <a:rPr lang="en-US" dirty="0"/>
              <a:t> ai </a:t>
            </a:r>
            <a:r>
              <a:rPr lang="en-US" dirty="0" err="1"/>
              <a:t>acelasi</a:t>
            </a:r>
            <a:r>
              <a:rPr lang="en-US" dirty="0"/>
              <a:t> </a:t>
            </a:r>
            <a:r>
              <a:rPr lang="en-US" dirty="0" err="1"/>
              <a:t>numarul</a:t>
            </a:r>
            <a:r>
              <a:rPr lang="en-US" dirty="0"/>
              <a:t> de </a:t>
            </a:r>
            <a:r>
              <a:rPr lang="en-US" dirty="0" err="1"/>
              <a:t>elemente</a:t>
            </a:r>
            <a:r>
              <a:rPr lang="en-US" dirty="0"/>
              <a:t> </a:t>
            </a:r>
            <a:r>
              <a:rPr lang="en-US" dirty="0" err="1"/>
              <a:t>intr</a:t>
            </a:r>
            <a:r>
              <a:rPr lang="en-US" dirty="0"/>
              <a:t>-un batch la </a:t>
            </a:r>
            <a:r>
              <a:rPr lang="en-US" dirty="0" err="1"/>
              <a:t>fiecare</a:t>
            </a:r>
            <a:r>
              <a:rPr lang="en-US" dirty="0"/>
              <a:t> timestep</a:t>
            </a:r>
          </a:p>
          <a:p>
            <a:endParaRPr lang="en-US" dirty="0"/>
          </a:p>
          <a:p>
            <a:endParaRPr lang="en-US" dirty="0"/>
          </a:p>
          <a:p>
            <a:r>
              <a:rPr lang="en-US" dirty="0"/>
              <a:t>Iti </a:t>
            </a:r>
            <a:r>
              <a:rPr lang="en-US" dirty="0" err="1"/>
              <a:t>unesc</a:t>
            </a:r>
            <a:r>
              <a:rPr lang="en-US" dirty="0"/>
              <a:t> </a:t>
            </a:r>
            <a:r>
              <a:rPr lang="en-US" dirty="0" err="1"/>
              <a:t>toate</a:t>
            </a:r>
            <a:r>
              <a:rPr lang="en-US" dirty="0"/>
              <a:t> </a:t>
            </a:r>
            <a:r>
              <a:rPr lang="en-US" dirty="0" err="1"/>
              <a:t>elementele</a:t>
            </a:r>
            <a:r>
              <a:rPr lang="en-US" dirty="0"/>
              <a:t> </a:t>
            </a:r>
            <a:r>
              <a:rPr lang="en-US" dirty="0" err="1"/>
              <a:t>intr</a:t>
            </a:r>
            <a:r>
              <a:rPr lang="en-US" dirty="0"/>
              <a:t>-un </a:t>
            </a:r>
            <a:r>
              <a:rPr lang="en-US" dirty="0" err="1"/>
              <a:t>singur</a:t>
            </a:r>
            <a:r>
              <a:rPr lang="en-US" dirty="0"/>
              <a:t> vector , </a:t>
            </a:r>
            <a:r>
              <a:rPr lang="en-US" dirty="0" err="1"/>
              <a:t>dar</a:t>
            </a:r>
            <a:r>
              <a:rPr lang="en-US" dirty="0"/>
              <a:t> pe </a:t>
            </a:r>
            <a:r>
              <a:rPr lang="en-US" dirty="0" err="1"/>
              <a:t>secventa</a:t>
            </a:r>
            <a:r>
              <a:rPr lang="en-US" dirty="0"/>
              <a:t>.  </a:t>
            </a:r>
            <a:r>
              <a:rPr lang="en-US" dirty="0" err="1"/>
              <a:t>Adica</a:t>
            </a:r>
            <a:r>
              <a:rPr lang="en-US" dirty="0"/>
              <a:t> pe prima </a:t>
            </a:r>
            <a:r>
              <a:rPr lang="en-US" dirty="0" err="1"/>
              <a:t>pozitie</a:t>
            </a:r>
            <a:r>
              <a:rPr lang="en-US" dirty="0"/>
              <a:t> </a:t>
            </a:r>
            <a:r>
              <a:rPr lang="en-US" dirty="0" err="1"/>
              <a:t>vor</a:t>
            </a:r>
            <a:r>
              <a:rPr lang="en-US" dirty="0"/>
              <a:t> fi prima </a:t>
            </a:r>
            <a:r>
              <a:rPr lang="en-US" dirty="0" err="1"/>
              <a:t>secventa</a:t>
            </a:r>
            <a:r>
              <a:rPr lang="en-US" dirty="0"/>
              <a:t> din </a:t>
            </a:r>
            <a:r>
              <a:rPr lang="en-US" dirty="0" err="1"/>
              <a:t>toate</a:t>
            </a:r>
            <a:r>
              <a:rPr lang="en-US" dirty="0"/>
              <a:t> </a:t>
            </a:r>
            <a:r>
              <a:rPr lang="en-US" dirty="0" err="1"/>
              <a:t>elmentele</a:t>
            </a:r>
            <a:r>
              <a:rPr lang="en-US" dirty="0"/>
              <a:t>, pe a </a:t>
            </a:r>
            <a:r>
              <a:rPr lang="en-US" dirty="0" err="1"/>
              <a:t>doua</a:t>
            </a:r>
            <a:r>
              <a:rPr lang="en-US" dirty="0"/>
              <a:t> </a:t>
            </a:r>
            <a:r>
              <a:rPr lang="en-US" dirty="0" err="1"/>
              <a:t>pozitie</a:t>
            </a:r>
            <a:r>
              <a:rPr lang="en-US" dirty="0"/>
              <a:t> a </a:t>
            </a:r>
            <a:r>
              <a:rPr lang="en-US" dirty="0" err="1"/>
              <a:t>doua</a:t>
            </a:r>
            <a:r>
              <a:rPr lang="en-US" dirty="0"/>
              <a:t> </a:t>
            </a:r>
            <a:r>
              <a:rPr lang="en-US" dirty="0" err="1"/>
              <a:t>secventa</a:t>
            </a:r>
            <a:r>
              <a:rPr lang="en-US" dirty="0"/>
              <a:t> din </a:t>
            </a:r>
            <a:r>
              <a:rPr lang="en-US" dirty="0" err="1"/>
              <a:t>toate</a:t>
            </a:r>
            <a:r>
              <a:rPr lang="en-US" dirty="0"/>
              <a:t> </a:t>
            </a:r>
            <a:r>
              <a:rPr lang="en-US" dirty="0" err="1"/>
              <a:t>elementele</a:t>
            </a:r>
            <a:r>
              <a:rPr lang="en-US" dirty="0"/>
              <a:t>, a 3.. La </a:t>
            </a:r>
            <a:r>
              <a:rPr lang="en-US" dirty="0" err="1"/>
              <a:t>fel</a:t>
            </a:r>
            <a:r>
              <a:rPr lang="en-US" dirty="0"/>
              <a:t>.. </a:t>
            </a:r>
            <a:r>
              <a:rPr lang="en-US" dirty="0" err="1"/>
              <a:t>Depinde</a:t>
            </a:r>
            <a:r>
              <a:rPr lang="en-US" dirty="0"/>
              <a:t> </a:t>
            </a:r>
            <a:r>
              <a:rPr lang="en-US" dirty="0" err="1"/>
              <a:t>daca</a:t>
            </a:r>
            <a:r>
              <a:rPr lang="en-US" dirty="0"/>
              <a:t> </a:t>
            </a:r>
            <a:r>
              <a:rPr lang="en-US" dirty="0" err="1"/>
              <a:t>mai</a:t>
            </a:r>
            <a:r>
              <a:rPr lang="en-US" dirty="0"/>
              <a:t> </a:t>
            </a:r>
            <a:r>
              <a:rPr lang="en-US" dirty="0" err="1"/>
              <a:t>exista</a:t>
            </a:r>
            <a:r>
              <a:rPr lang="en-US" dirty="0"/>
              <a:t> a 3-a </a:t>
            </a:r>
            <a:r>
              <a:rPr lang="en-US" dirty="0" err="1"/>
              <a:t>secventa</a:t>
            </a:r>
            <a:r>
              <a:rPr lang="en-US" dirty="0"/>
              <a:t> </a:t>
            </a:r>
            <a:r>
              <a:rPr lang="en-US" dirty="0" err="1"/>
              <a:t>pentru</a:t>
            </a:r>
            <a:r>
              <a:rPr lang="en-US" dirty="0"/>
              <a:t> </a:t>
            </a:r>
            <a:r>
              <a:rPr lang="en-US" dirty="0" err="1"/>
              <a:t>nele</a:t>
            </a:r>
            <a:r>
              <a:rPr lang="en-US" dirty="0"/>
              <a:t> </a:t>
            </a:r>
            <a:r>
              <a:rPr lang="en-US" dirty="0" err="1"/>
              <a:t>elemente</a:t>
            </a:r>
            <a:r>
              <a:rPr lang="en-US" dirty="0"/>
              <a:t>… </a:t>
            </a:r>
            <a:r>
              <a:rPr lang="en-US" dirty="0" err="1"/>
              <a:t>batchsize-ul</a:t>
            </a:r>
            <a:r>
              <a:rPr lang="en-US" dirty="0"/>
              <a:t> </a:t>
            </a:r>
            <a:r>
              <a:rPr lang="en-US" dirty="0" err="1"/>
              <a:t>spune</a:t>
            </a:r>
            <a:r>
              <a:rPr lang="en-US" dirty="0"/>
              <a:t> cate </a:t>
            </a:r>
            <a:r>
              <a:rPr lang="en-US" dirty="0" err="1"/>
              <a:t>elemente</a:t>
            </a:r>
            <a:r>
              <a:rPr lang="en-US" dirty="0"/>
              <a:t> au </a:t>
            </a:r>
            <a:r>
              <a:rPr lang="en-US" dirty="0" err="1"/>
              <a:t>secventa</a:t>
            </a:r>
            <a:r>
              <a:rPr lang="en-US" dirty="0"/>
              <a:t> respective</a:t>
            </a:r>
          </a:p>
          <a:p>
            <a:endParaRPr lang="ro-RO" dirty="0"/>
          </a:p>
          <a:p>
            <a:endParaRPr lang="ro-RO" dirty="0"/>
          </a:p>
          <a:p>
            <a:r>
              <a:rPr lang="ro-RO" dirty="0"/>
              <a:t>Vei avea un </a:t>
            </a:r>
            <a:r>
              <a:rPr lang="ro-RO" dirty="0" err="1"/>
              <a:t>batch</a:t>
            </a:r>
            <a:r>
              <a:rPr lang="ro-RO" dirty="0"/>
              <a:t> de forma </a:t>
            </a:r>
            <a:r>
              <a:rPr lang="ro-RO" dirty="0" err="1"/>
              <a:t>atsa</a:t>
            </a:r>
            <a:r>
              <a:rPr lang="ro-RO" dirty="0"/>
              <a:t> : (10,10, 9, 8, 6, 6. ). Asta </a:t>
            </a:r>
            <a:r>
              <a:rPr lang="ro-RO" dirty="0" err="1"/>
              <a:t>inesamna</a:t>
            </a:r>
            <a:r>
              <a:rPr lang="ro-RO" dirty="0"/>
              <a:t> de fapt  ca </a:t>
            </a:r>
            <a:r>
              <a:rPr lang="ro-RO" dirty="0" err="1"/>
              <a:t>iti</a:t>
            </a:r>
            <a:r>
              <a:rPr lang="ro-RO" dirty="0"/>
              <a:t> </a:t>
            </a:r>
            <a:r>
              <a:rPr lang="ro-RO" dirty="0" err="1"/>
              <a:t>treimite</a:t>
            </a:r>
            <a:r>
              <a:rPr lang="ro-RO" dirty="0"/>
              <a:t> la fiecare </a:t>
            </a:r>
            <a:r>
              <a:rPr lang="ro-RO" dirty="0" err="1"/>
              <a:t>rnn</a:t>
            </a:r>
            <a:r>
              <a:rPr lang="ro-RO" dirty="0"/>
              <a:t> pe </a:t>
            </a:r>
            <a:r>
              <a:rPr lang="ro-RO" dirty="0" err="1"/>
              <a:t>rand</a:t>
            </a:r>
            <a:r>
              <a:rPr lang="ro-RO" dirty="0"/>
              <a:t>, in total 6 </a:t>
            </a:r>
            <a:r>
              <a:rPr lang="ro-RO" dirty="0" err="1"/>
              <a:t>batch</a:t>
            </a:r>
            <a:r>
              <a:rPr lang="ro-RO" dirty="0"/>
              <a:t>-uri</a:t>
            </a:r>
          </a:p>
        </p:txBody>
      </p:sp>
      <p:sp>
        <p:nvSpPr>
          <p:cNvPr id="4" name="Slide Number Placeholder 3">
            <a:extLst>
              <a:ext uri="{FF2B5EF4-FFF2-40B4-BE49-F238E27FC236}">
                <a16:creationId xmlns:a16="http://schemas.microsoft.com/office/drawing/2014/main" id="{0540B70E-D29A-AD1A-792C-A36394A43F7D}"/>
              </a:ext>
            </a:extLst>
          </p:cNvPr>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2782594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92067-8EF3-1FEE-22EF-F0C36A8074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B164F7-A7B1-4E02-4F5F-926F37F54B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1FBC21-3626-08CA-3D94-C25B9FFE353B}"/>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6CB8B243-C818-34AF-FD11-E28AD12B8866}"/>
              </a:ext>
            </a:extLst>
          </p:cNvPr>
          <p:cNvSpPr>
            <a:spLocks noGrp="1"/>
          </p:cNvSpPr>
          <p:nvPr>
            <p:ph type="sldNum" sz="quarter" idx="10"/>
          </p:nvPr>
        </p:nvSpPr>
        <p:spPr/>
        <p:txBody>
          <a:bodyPr/>
          <a:lstStyle/>
          <a:p>
            <a:fld id="{01F2A70B-78F2-4DCF-B53B-C990D2FAFB8A}" type="slidenum">
              <a:rPr lang="en-US" smtClean="0"/>
              <a:t>32</a:t>
            </a:fld>
            <a:endParaRPr lang="en-US"/>
          </a:p>
        </p:txBody>
      </p:sp>
    </p:spTree>
    <p:extLst>
      <p:ext uri="{BB962C8B-B14F-4D97-AF65-F5344CB8AC3E}">
        <p14:creationId xmlns:p14="http://schemas.microsoft.com/office/powerpoint/2010/main" val="3375900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7CE4B-330B-75C2-A370-FC514FF92F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FA935-C37A-AD4F-338D-A65B2996E1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D9B41-1269-C456-16CE-BC918C1626A4}"/>
              </a:ext>
            </a:extLst>
          </p:cNvPr>
          <p:cNvSpPr>
            <a:spLocks noGrp="1"/>
          </p:cNvSpPr>
          <p:nvPr>
            <p:ph type="body" idx="1"/>
          </p:nvPr>
        </p:nvSpPr>
        <p:spPr/>
        <p:txBody>
          <a:bodyPr/>
          <a:lstStyle/>
          <a:p>
            <a:r>
              <a:rPr lang="en-US" dirty="0" err="1"/>
              <a:t>Aici</a:t>
            </a:r>
            <a:r>
              <a:rPr lang="en-US" dirty="0"/>
              <a:t> e </a:t>
            </a:r>
            <a:r>
              <a:rPr lang="en-US" dirty="0" err="1"/>
              <a:t>ce</a:t>
            </a:r>
            <a:r>
              <a:rPr lang="en-US" dirty="0"/>
              <a:t> </a:t>
            </a:r>
            <a:r>
              <a:rPr lang="en-US" dirty="0" err="1"/>
              <a:t>primeste</a:t>
            </a:r>
            <a:r>
              <a:rPr lang="en-US" dirty="0"/>
              <a:t> de </a:t>
            </a:r>
            <a:r>
              <a:rPr lang="en-US" dirty="0" err="1"/>
              <a:t>fapt</a:t>
            </a:r>
            <a:r>
              <a:rPr lang="en-US" dirty="0"/>
              <a:t> </a:t>
            </a:r>
            <a:r>
              <a:rPr lang="en-US" dirty="0" err="1"/>
              <a:t>prin</a:t>
            </a:r>
            <a:r>
              <a:rPr lang="en-US" dirty="0"/>
              <a:t> forward.</a:t>
            </a:r>
          </a:p>
          <a:p>
            <a:endParaRPr lang="en-US" dirty="0"/>
          </a:p>
          <a:p>
            <a:r>
              <a:rPr lang="en-US" dirty="0" err="1"/>
              <a:t>Explica</a:t>
            </a:r>
            <a:r>
              <a:rPr lang="en-US" dirty="0"/>
              <a:t> </a:t>
            </a:r>
            <a:r>
              <a:rPr lang="en-US" dirty="0" err="1"/>
              <a:t>aici</a:t>
            </a:r>
            <a:r>
              <a:rPr lang="en-US" dirty="0"/>
              <a:t> ca </a:t>
            </a:r>
            <a:r>
              <a:rPr lang="en-US" dirty="0" err="1"/>
              <a:t>trebuie</a:t>
            </a:r>
            <a:r>
              <a:rPr lang="en-US" dirty="0"/>
              <a:t> </a:t>
            </a:r>
            <a:r>
              <a:rPr lang="en-US" dirty="0" err="1"/>
              <a:t>sa</a:t>
            </a:r>
            <a:r>
              <a:rPr lang="en-US" dirty="0"/>
              <a:t> dam </a:t>
            </a:r>
            <a:r>
              <a:rPr lang="en-US" dirty="0" err="1"/>
              <a:t>noi</a:t>
            </a:r>
            <a:r>
              <a:rPr lang="en-US" dirty="0"/>
              <a:t> </a:t>
            </a:r>
            <a:r>
              <a:rPr lang="en-US" dirty="0" err="1"/>
              <a:t>tensori</a:t>
            </a:r>
            <a:r>
              <a:rPr lang="en-US" dirty="0"/>
              <a:t> de tip h0</a:t>
            </a:r>
            <a:endParaRPr lang="ro-RO" dirty="0"/>
          </a:p>
        </p:txBody>
      </p:sp>
      <p:sp>
        <p:nvSpPr>
          <p:cNvPr id="4" name="Slide Number Placeholder 3">
            <a:extLst>
              <a:ext uri="{FF2B5EF4-FFF2-40B4-BE49-F238E27FC236}">
                <a16:creationId xmlns:a16="http://schemas.microsoft.com/office/drawing/2014/main" id="{DA45F42F-3D3B-9E07-67A2-8F4C9D9E14CE}"/>
              </a:ext>
            </a:extLst>
          </p:cNvPr>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37388983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211C52-8CAD-2720-1C64-63C55847E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C7BD7D-AEB6-F302-825E-625197AC8578}"/>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5E81F806-5EA8-D221-1E52-C36DD7D92C42}"/>
                  </a:ext>
                </a:extLst>
              </p:cNvPr>
              <p:cNvSpPr>
                <a:spLocks noGrp="1"/>
              </p:cNvSpPr>
              <p:nvPr>
                <p:ph type="body" idx="1"/>
              </p:nvPr>
            </p:nvSpPr>
            <p:spPr/>
            <p:txBody>
              <a:bodyPr/>
              <a:lstStyle/>
              <a:p>
                <a14:m>
                  <m:oMath xmlns:m="http://schemas.openxmlformats.org/officeDocument/2006/math">
                    <m:d>
                      <m:dPr>
                        <m:ctrlPr>
                          <a:rPr lang="en-US" sz="1200" b="0" i="1" u="none" strike="noStrike" smtClean="0">
                            <a:effectLst/>
                            <a:latin typeface="Cambria Math" panose="02040503050406030204" pitchFamily="18" charset="0"/>
                          </a:rPr>
                        </m:ctrlPr>
                      </m:dPr>
                      <m:e>
                        <m:r>
                          <a:rPr lang="en-US" sz="1200" b="0" i="1" u="none" strike="noStrike" smtClean="0">
                            <a:effectLst/>
                            <a:latin typeface="Cambria Math" panose="02040503050406030204" pitchFamily="18" charset="0"/>
                          </a:rPr>
                          <m:t>𝐿</m:t>
                        </m:r>
                        <m:r>
                          <a:rPr lang="en-US" sz="1200" b="0" i="1" u="none" strike="noStrike" smtClean="0">
                            <a:effectLst/>
                            <a:latin typeface="Cambria Math" panose="02040503050406030204" pitchFamily="18" charset="0"/>
                          </a:rPr>
                          <m:t>, </m:t>
                        </m:r>
                        <m:sSub>
                          <m:sSubPr>
                            <m:ctrlPr>
                              <a:rPr lang="en-US" sz="1200" b="0" i="1" u="none" strike="noStrike" smtClean="0">
                                <a:effectLst/>
                                <a:latin typeface="Cambria Math" panose="02040503050406030204" pitchFamily="18" charset="0"/>
                              </a:rPr>
                            </m:ctrlPr>
                          </m:sSubPr>
                          <m:e>
                            <m:r>
                              <a:rPr lang="en-US" sz="1200" b="0" i="1" u="none" strike="noStrike" smtClean="0">
                                <a:effectLst/>
                                <a:latin typeface="Cambria Math" panose="02040503050406030204" pitchFamily="18" charset="0"/>
                              </a:rPr>
                              <m:t>1, </m:t>
                            </m:r>
                            <m:r>
                              <a:rPr lang="en-US" sz="1200" b="0" i="1" u="none" strike="noStrike" smtClean="0">
                                <a:effectLst/>
                                <a:latin typeface="Cambria Math" panose="02040503050406030204" pitchFamily="18" charset="0"/>
                              </a:rPr>
                              <m:t>𝐻</m:t>
                            </m:r>
                          </m:e>
                          <m:sub>
                            <m:r>
                              <a:rPr lang="en-US" sz="1200" b="0" i="1" u="none" strike="noStrike" smtClean="0">
                                <a:effectLst/>
                                <a:latin typeface="Cambria Math" panose="02040503050406030204" pitchFamily="18" charset="0"/>
                              </a:rPr>
                              <m:t>𝑜𝑢𝑡</m:t>
                            </m:r>
                          </m:sub>
                        </m:sSub>
                      </m:e>
                    </m:d>
                  </m:oMath>
                </a14:m>
                <a:r>
                  <a:rPr lang="ro-RO" dirty="0"/>
                  <a:t> pentru ca </a:t>
                </a:r>
                <a:r>
                  <a:rPr lang="ro-RO" dirty="0" err="1"/>
                  <a:t>poti</a:t>
                </a:r>
                <a:r>
                  <a:rPr lang="ro-RO" dirty="0"/>
                  <a:t> implementa si </a:t>
                </a:r>
                <a:r>
                  <a:rPr lang="ro-RO" dirty="0" err="1"/>
                  <a:t>bidirectional</a:t>
                </a:r>
                <a:r>
                  <a:rPr lang="ro-RO" dirty="0"/>
                  <a:t>, iar in cazul asta va</a:t>
                </a:r>
                <a:r>
                  <a:rPr lang="ro-RO" baseline="0" dirty="0"/>
                  <a:t> fi 2 in loc de 1. </a:t>
                </a:r>
                <a:r>
                  <a:rPr lang="ro-RO" baseline="0" dirty="0" err="1"/>
                  <a:t>Ila</a:t>
                </a:r>
                <a:r>
                  <a:rPr lang="ro-RO" baseline="0" dirty="0"/>
                  <a:t> o </a:t>
                </a:r>
                <a:r>
                  <a:rPr lang="ro-RO" baseline="0" dirty="0" err="1"/>
                  <a:t>retea</a:t>
                </a:r>
                <a:r>
                  <a:rPr lang="ro-RO" baseline="0" dirty="0"/>
                  <a:t> </a:t>
                </a:r>
                <a:r>
                  <a:rPr lang="ro-RO" baseline="0" dirty="0" err="1"/>
                  <a:t>bidirectionala</a:t>
                </a:r>
                <a:r>
                  <a:rPr lang="ro-RO" baseline="0" dirty="0"/>
                  <a:t>, ai 2 straturi </a:t>
                </a:r>
                <a:r>
                  <a:rPr lang="ro-RO" baseline="0" dirty="0" err="1"/>
                  <a:t>hidden</a:t>
                </a:r>
                <a:r>
                  <a:rPr lang="ro-RO" baseline="0" dirty="0"/>
                  <a:t>, unul conectat </a:t>
                </a:r>
                <a:r>
                  <a:rPr lang="ro-RO" baseline="0" dirty="0" err="1"/>
                  <a:t>inainte</a:t>
                </a:r>
                <a:r>
                  <a:rPr lang="ro-RO" baseline="0" dirty="0"/>
                  <a:t>, altul conectat </a:t>
                </a:r>
                <a:r>
                  <a:rPr lang="ro-RO" baseline="0" dirty="0" err="1"/>
                  <a:t>inapoi</a:t>
                </a:r>
                <a:r>
                  <a:rPr lang="ro-RO" baseline="0" dirty="0"/>
                  <a:t>, ambele  dau un output</a:t>
                </a:r>
              </a:p>
              <a:p>
                <a:endParaRPr lang="ro-RO" baseline="0" dirty="0"/>
              </a:p>
              <a:p>
                <a:endParaRPr lang="ro-RO" baseline="0" dirty="0"/>
              </a:p>
              <a:p>
                <a:r>
                  <a:rPr lang="ro-RO" baseline="0" dirty="0"/>
                  <a:t>Spune ca la output ai o </a:t>
                </a:r>
                <a:r>
                  <a:rPr lang="ro-RO" baseline="0" dirty="0" err="1"/>
                  <a:t>tupla</a:t>
                </a:r>
                <a:r>
                  <a:rPr lang="ro-RO" baseline="0" dirty="0"/>
                  <a:t> din 2 tensori:</a:t>
                </a:r>
              </a:p>
              <a:p>
                <a:r>
                  <a:rPr lang="ro-RO" baseline="0" dirty="0"/>
                  <a:t>	1. outputul al fiecare </a:t>
                </a:r>
                <a:r>
                  <a:rPr lang="ro-RO" baseline="0" dirty="0" err="1"/>
                  <a:t>pos</a:t>
                </a:r>
                <a:r>
                  <a:rPr lang="ro-RO" baseline="0" dirty="0"/>
                  <a:t>, deci ai </a:t>
                </a:r>
                <a:r>
                  <a:rPr lang="ro-RO" baseline="0" dirty="0" err="1"/>
                  <a:t>batch</a:t>
                </a:r>
                <a:r>
                  <a:rPr lang="ro-RO" baseline="0" dirty="0"/>
                  <a:t> si </a:t>
                </a:r>
                <a:r>
                  <a:rPr lang="ro-RO" baseline="0" dirty="0" err="1"/>
                  <a:t>scevente</a:t>
                </a:r>
                <a:endParaRPr lang="ro-RO" baseline="0" dirty="0"/>
              </a:p>
              <a:p>
                <a:r>
                  <a:rPr lang="ro-RO" baseline="0" dirty="0"/>
                  <a:t>	2. ultimul </a:t>
                </a:r>
                <a:r>
                  <a:rPr lang="ro-RO" baseline="0" dirty="0" err="1"/>
                  <a:t>hidden</a:t>
                </a:r>
                <a:r>
                  <a:rPr lang="ro-RO" baseline="0" dirty="0"/>
                  <a:t> state, </a:t>
                </a:r>
                <a:r>
                  <a:rPr lang="ro-RO" baseline="0" dirty="0" err="1"/>
                  <a:t>pentr</a:t>
                </a:r>
                <a:r>
                  <a:rPr lang="ro-RO" baseline="0" dirty="0"/>
                  <a:t> fiecare </a:t>
                </a:r>
                <a:r>
                  <a:rPr lang="ro-RO" baseline="0" dirty="0" err="1"/>
                  <a:t>layer</a:t>
                </a:r>
                <a:endParaRPr lang="ro-RO" baseline="0" dirty="0"/>
              </a:p>
              <a:p>
                <a:endParaRPr lang="ro-RO" baseline="0" dirty="0"/>
              </a:p>
              <a:p>
                <a:r>
                  <a:rPr lang="ro-RO" baseline="0" dirty="0"/>
                  <a:t>Pentru un singur </a:t>
                </a:r>
                <a:r>
                  <a:rPr lang="ro-RO" baseline="0" dirty="0" err="1"/>
                  <a:t>layer</a:t>
                </a:r>
                <a:r>
                  <a:rPr lang="ro-RO" baseline="0" dirty="0"/>
                  <a:t> si </a:t>
                </a:r>
                <a:r>
                  <a:rPr lang="ro-RO" baseline="0" dirty="0" err="1"/>
                  <a:t>unidirectional</a:t>
                </a:r>
                <a:r>
                  <a:rPr lang="ro-RO" baseline="0" dirty="0"/>
                  <a:t>, ultimul output este egal cu </a:t>
                </a:r>
                <a:r>
                  <a:rPr lang="ro-RO" baseline="0" dirty="0" err="1"/>
                  <a:t>h_n</a:t>
                </a:r>
                <a:endParaRPr lang="ro-RO" dirty="0"/>
              </a:p>
            </p:txBody>
          </p:sp>
        </mc:Choice>
        <mc:Fallback xmlns="">
          <p:sp>
            <p:nvSpPr>
              <p:cNvPr id="3" name="Notes Placeholder 2">
                <a:extLst>
                  <a:ext uri="{FF2B5EF4-FFF2-40B4-BE49-F238E27FC236}">
                    <a16:creationId xmlns:a16="http://schemas.microsoft.com/office/drawing/2014/main" id="{5E81F806-5EA8-D221-1E52-C36DD7D92C42}"/>
                  </a:ext>
                </a:extLst>
              </p:cNvPr>
              <p:cNvSpPr>
                <a:spLocks noGrp="1"/>
              </p:cNvSpPr>
              <p:nvPr>
                <p:ph type="body" idx="1"/>
              </p:nvPr>
            </p:nvSpPr>
            <p:spPr/>
            <p:txBody>
              <a:bodyPr/>
              <a:lstStyle/>
              <a:p>
                <a:r>
                  <a:rPr lang="en-US" sz="1200" b="0" i="0" u="none" strike="noStrike">
                    <a:effectLst/>
                    <a:latin typeface="Cambria Math" panose="02040503050406030204" pitchFamily="18" charset="0"/>
                  </a:rPr>
                  <a:t>(𝐿, 〖1, 𝐻〗_𝑜𝑢𝑡 )</a:t>
                </a:r>
                <a:r>
                  <a:rPr lang="ro-RO" dirty="0"/>
                  <a:t> pentru ca </a:t>
                </a:r>
                <a:r>
                  <a:rPr lang="ro-RO" dirty="0" err="1"/>
                  <a:t>poti</a:t>
                </a:r>
                <a:r>
                  <a:rPr lang="ro-RO" dirty="0"/>
                  <a:t> implementa si </a:t>
                </a:r>
                <a:r>
                  <a:rPr lang="ro-RO" dirty="0" err="1"/>
                  <a:t>bidirectional</a:t>
                </a:r>
                <a:r>
                  <a:rPr lang="ro-RO" dirty="0"/>
                  <a:t>, iar in cazul asta va</a:t>
                </a:r>
                <a:r>
                  <a:rPr lang="ro-RO" baseline="0" dirty="0"/>
                  <a:t> fi 2 in loc de 1</a:t>
                </a:r>
                <a:endParaRPr lang="ro-RO" dirty="0"/>
              </a:p>
            </p:txBody>
          </p:sp>
        </mc:Fallback>
      </mc:AlternateContent>
      <p:sp>
        <p:nvSpPr>
          <p:cNvPr id="4" name="Slide Number Placeholder 3">
            <a:extLst>
              <a:ext uri="{FF2B5EF4-FFF2-40B4-BE49-F238E27FC236}">
                <a16:creationId xmlns:a16="http://schemas.microsoft.com/office/drawing/2014/main" id="{E4B298C7-453A-3BE5-AB99-51749252E3D1}"/>
              </a:ext>
            </a:extLst>
          </p:cNvPr>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3899294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64D7-7C4C-1F88-CDDE-117026522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A34B00-B3C3-BF0B-A648-AB09ADED56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AD9F65-938B-4801-E842-A869C7323C82}"/>
              </a:ext>
            </a:extLst>
          </p:cNvPr>
          <p:cNvSpPr>
            <a:spLocks noGrp="1"/>
          </p:cNvSpPr>
          <p:nvPr>
            <p:ph type="body" idx="1"/>
          </p:nvPr>
        </p:nvSpPr>
        <p:spPr/>
        <p:txBody>
          <a:bodyPr/>
          <a:lstStyle/>
          <a:p>
            <a:r>
              <a:rPr lang="en-US" dirty="0" err="1"/>
              <a:t>Relu</a:t>
            </a:r>
            <a:r>
              <a:rPr lang="en-US" baseline="0" dirty="0"/>
              <a:t> nu e bounded </a:t>
            </a:r>
            <a:r>
              <a:rPr lang="en-US" baseline="0" dirty="0" err="1"/>
              <a:t>sus</a:t>
            </a:r>
            <a:r>
              <a:rPr lang="en-US" baseline="0" dirty="0"/>
              <a:t>, </a:t>
            </a:r>
            <a:r>
              <a:rPr lang="en-US" baseline="0" dirty="0" err="1"/>
              <a:t>deci</a:t>
            </a:r>
            <a:r>
              <a:rPr lang="en-US" baseline="0" dirty="0"/>
              <a:t> </a:t>
            </a:r>
            <a:r>
              <a:rPr lang="en-US" baseline="0" dirty="0" err="1"/>
              <a:t>explodeaza</a:t>
            </a:r>
            <a:r>
              <a:rPr lang="en-US" baseline="0" dirty="0"/>
              <a:t> </a:t>
            </a:r>
            <a:r>
              <a:rPr lang="en-US" baseline="0" dirty="0" err="1"/>
              <a:t>rpd</a:t>
            </a:r>
            <a:endParaRPr lang="ro-RO" dirty="0"/>
          </a:p>
        </p:txBody>
      </p:sp>
      <p:sp>
        <p:nvSpPr>
          <p:cNvPr id="4" name="Slide Number Placeholder 3">
            <a:extLst>
              <a:ext uri="{FF2B5EF4-FFF2-40B4-BE49-F238E27FC236}">
                <a16:creationId xmlns:a16="http://schemas.microsoft.com/office/drawing/2014/main" id="{403E61E9-F444-D891-DCE7-979B1D28ED72}"/>
              </a:ext>
            </a:extLst>
          </p:cNvPr>
          <p:cNvSpPr>
            <a:spLocks noGrp="1"/>
          </p:cNvSpPr>
          <p:nvPr>
            <p:ph type="sldNum" sz="quarter" idx="10"/>
          </p:nvPr>
        </p:nvSpPr>
        <p:spPr/>
        <p:txBody>
          <a:bodyPr/>
          <a:lstStyle/>
          <a:p>
            <a:fld id="{01F2A70B-78F2-4DCF-B53B-C990D2FAFB8A}" type="slidenum">
              <a:rPr lang="en-US" smtClean="0"/>
              <a:t>35</a:t>
            </a:fld>
            <a:endParaRPr lang="en-US"/>
          </a:p>
        </p:txBody>
      </p:sp>
    </p:spTree>
    <p:extLst>
      <p:ext uri="{BB962C8B-B14F-4D97-AF65-F5344CB8AC3E}">
        <p14:creationId xmlns:p14="http://schemas.microsoft.com/office/powerpoint/2010/main" val="11198524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a:t>
            </a:r>
            <a:r>
              <a:rPr lang="en-US" baseline="0" dirty="0"/>
              <a:t> </a:t>
            </a:r>
            <a:r>
              <a:rPr lang="en-US" baseline="0" dirty="0" err="1"/>
              <a:t>chiar</a:t>
            </a:r>
            <a:r>
              <a:rPr lang="en-US" baseline="0" dirty="0"/>
              <a:t> </a:t>
            </a:r>
            <a:r>
              <a:rPr lang="en-US" baseline="0" dirty="0" err="1"/>
              <a:t>daca</a:t>
            </a:r>
            <a:r>
              <a:rPr lang="en-US" baseline="0" dirty="0"/>
              <a:t> </a:t>
            </a:r>
            <a:r>
              <a:rPr lang="en-US" baseline="0" dirty="0" err="1"/>
              <a:t>facem</a:t>
            </a:r>
            <a:r>
              <a:rPr lang="en-US" baseline="0" dirty="0"/>
              <a:t> </a:t>
            </a:r>
            <a:r>
              <a:rPr lang="en-US" baseline="0" dirty="0" err="1"/>
              <a:t>noi</a:t>
            </a:r>
            <a:r>
              <a:rPr lang="en-US" baseline="0" dirty="0"/>
              <a:t> </a:t>
            </a:r>
            <a:r>
              <a:rPr lang="en-US" baseline="0" dirty="0" err="1"/>
              <a:t>adunari</a:t>
            </a:r>
            <a:r>
              <a:rPr lang="en-US" baseline="0" dirty="0"/>
              <a:t>, la </a:t>
            </a:r>
            <a:r>
              <a:rPr lang="en-US" baseline="0" dirty="0" err="1"/>
              <a:t>ecuatia</a:t>
            </a:r>
            <a:r>
              <a:rPr lang="en-US" baseline="0" dirty="0"/>
              <a:t> </a:t>
            </a:r>
            <a:r>
              <a:rPr lang="en-US" baseline="0" dirty="0" err="1"/>
              <a:t>precdenta</a:t>
            </a:r>
            <a:r>
              <a:rPr lang="en-US" baseline="0" dirty="0"/>
              <a:t>, de </a:t>
            </a:r>
            <a:r>
              <a:rPr lang="en-US" baseline="0" dirty="0" err="1"/>
              <a:t>fapt</a:t>
            </a:r>
            <a:r>
              <a:rPr lang="en-US" baseline="0" dirty="0"/>
              <a:t> </a:t>
            </a:r>
            <a:r>
              <a:rPr lang="en-US" baseline="0" dirty="0" err="1"/>
              <a:t>adunam</a:t>
            </a:r>
            <a:r>
              <a:rPr lang="en-US" baseline="0" dirty="0"/>
              <a:t> </a:t>
            </a:r>
            <a:r>
              <a:rPr lang="en-US" baseline="0" dirty="0" err="1"/>
              <a:t>valori</a:t>
            </a:r>
            <a:r>
              <a:rPr lang="en-US" baseline="0" dirty="0"/>
              <a:t> de 0.</a:t>
            </a:r>
          </a:p>
          <a:p>
            <a:endParaRPr lang="en-US" baseline="0" dirty="0"/>
          </a:p>
          <a:p>
            <a:r>
              <a:rPr lang="en-US" baseline="0" dirty="0"/>
              <a:t>Mai </a:t>
            </a:r>
            <a:r>
              <a:rPr lang="en-US" baseline="0" dirty="0" err="1"/>
              <a:t>putin</a:t>
            </a:r>
            <a:r>
              <a:rPr lang="en-US" baseline="0" dirty="0"/>
              <a:t> </a:t>
            </a:r>
            <a:r>
              <a:rPr lang="en-US" baseline="0" dirty="0" err="1"/>
              <a:t>gradientii</a:t>
            </a:r>
            <a:r>
              <a:rPr lang="en-US" baseline="0" dirty="0"/>
              <a:t> de la </a:t>
            </a:r>
            <a:r>
              <a:rPr lang="en-US" baseline="0" dirty="0" err="1"/>
              <a:t>ultimele</a:t>
            </a:r>
            <a:r>
              <a:rPr lang="en-US" baseline="0" dirty="0"/>
              <a:t> </a:t>
            </a:r>
            <a:r>
              <a:rPr lang="en-US" baseline="0" dirty="0" err="1"/>
              <a:t>ecuatii</a:t>
            </a:r>
            <a:endParaRPr lang="en-US" baseline="0"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189833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70D516-71A0-4C72-D266-72956C0F6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908E5-C38A-EC7E-5E9D-ABA772EFD8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9BD5B7-ABAA-AECB-F2E6-B6F43CF5C911}"/>
              </a:ext>
            </a:extLst>
          </p:cNvPr>
          <p:cNvSpPr>
            <a:spLocks noGrp="1"/>
          </p:cNvSpPr>
          <p:nvPr>
            <p:ph type="body" idx="1"/>
          </p:nvPr>
        </p:nvSpPr>
        <p:spPr/>
        <p:txBody>
          <a:bodyPr/>
          <a:lstStyle/>
          <a:p>
            <a:r>
              <a:rPr lang="en-US" dirty="0" err="1"/>
              <a:t>Relu</a:t>
            </a:r>
            <a:r>
              <a:rPr lang="en-US" baseline="0" dirty="0"/>
              <a:t> nu e bounded </a:t>
            </a:r>
            <a:r>
              <a:rPr lang="en-US" baseline="0" dirty="0" err="1"/>
              <a:t>sus</a:t>
            </a:r>
            <a:r>
              <a:rPr lang="en-US" baseline="0" dirty="0"/>
              <a:t>, </a:t>
            </a:r>
            <a:r>
              <a:rPr lang="en-US" baseline="0" dirty="0" err="1"/>
              <a:t>deci</a:t>
            </a:r>
            <a:r>
              <a:rPr lang="en-US" baseline="0" dirty="0"/>
              <a:t> </a:t>
            </a:r>
            <a:r>
              <a:rPr lang="en-US" baseline="0" dirty="0" err="1"/>
              <a:t>explodeaza</a:t>
            </a:r>
            <a:r>
              <a:rPr lang="en-US" baseline="0" dirty="0"/>
              <a:t> </a:t>
            </a:r>
            <a:r>
              <a:rPr lang="en-US" baseline="0" dirty="0" err="1"/>
              <a:t>rpd</a:t>
            </a:r>
            <a:endParaRPr lang="ro-RO" dirty="0"/>
          </a:p>
        </p:txBody>
      </p:sp>
      <p:sp>
        <p:nvSpPr>
          <p:cNvPr id="4" name="Slide Number Placeholder 3">
            <a:extLst>
              <a:ext uri="{FF2B5EF4-FFF2-40B4-BE49-F238E27FC236}">
                <a16:creationId xmlns:a16="http://schemas.microsoft.com/office/drawing/2014/main" id="{C4381DFE-81C0-2852-FDA7-037C00B7F003}"/>
              </a:ext>
            </a:extLst>
          </p:cNvPr>
          <p:cNvSpPr>
            <a:spLocks noGrp="1"/>
          </p:cNvSpPr>
          <p:nvPr>
            <p:ph type="sldNum" sz="quarter" idx="10"/>
          </p:nvPr>
        </p:nvSpPr>
        <p:spPr/>
        <p:txBody>
          <a:bodyPr/>
          <a:lstStyle/>
          <a:p>
            <a:fld id="{01F2A70B-78F2-4DCF-B53B-C990D2FAFB8A}" type="slidenum">
              <a:rPr lang="en-US" smtClean="0"/>
              <a:t>47</a:t>
            </a:fld>
            <a:endParaRPr lang="en-US"/>
          </a:p>
        </p:txBody>
      </p:sp>
    </p:spTree>
    <p:extLst>
      <p:ext uri="{BB962C8B-B14F-4D97-AF65-F5344CB8AC3E}">
        <p14:creationId xmlns:p14="http://schemas.microsoft.com/office/powerpoint/2010/main" val="3363648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9C74CC-F0CA-5506-242B-F8875113C3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F8F19-2443-8A1D-5EDF-D896852B4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B24AB-E08A-BB65-CF14-72B810E95182}"/>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E2AAC806-CDA0-3FF2-88BA-1A3552987887}"/>
              </a:ext>
            </a:extLst>
          </p:cNvPr>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12289357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49</a:t>
            </a:fld>
            <a:endParaRPr lang="en-US"/>
          </a:p>
        </p:txBody>
      </p:sp>
    </p:spTree>
    <p:extLst>
      <p:ext uri="{BB962C8B-B14F-4D97-AF65-F5344CB8AC3E}">
        <p14:creationId xmlns:p14="http://schemas.microsoft.com/office/powerpoint/2010/main" val="1140763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err="1"/>
              <a:t>So</a:t>
            </a:r>
            <a:r>
              <a:rPr lang="ro-RO" dirty="0"/>
              <a:t> in LST </a:t>
            </a:r>
            <a:r>
              <a:rPr lang="ro-RO" dirty="0" err="1"/>
              <a:t>we’re</a:t>
            </a:r>
            <a:r>
              <a:rPr lang="ro-RO" dirty="0"/>
              <a:t> </a:t>
            </a:r>
            <a:r>
              <a:rPr lang="ro-RO" dirty="0" err="1"/>
              <a:t>geting</a:t>
            </a:r>
            <a:r>
              <a:rPr lang="ro-RO" dirty="0"/>
              <a:t> </a:t>
            </a:r>
            <a:r>
              <a:rPr lang="ro-RO" dirty="0" err="1"/>
              <a:t>the</a:t>
            </a:r>
            <a:r>
              <a:rPr lang="ro-RO" dirty="0"/>
              <a:t> </a:t>
            </a:r>
            <a:r>
              <a:rPr lang="ro-RO" dirty="0" err="1"/>
              <a:t>previous</a:t>
            </a:r>
            <a:r>
              <a:rPr lang="ro-RO" dirty="0"/>
              <a:t> </a:t>
            </a:r>
            <a:r>
              <a:rPr lang="ro-RO" dirty="0" err="1"/>
              <a:t>memory</a:t>
            </a:r>
            <a:r>
              <a:rPr lang="ro-RO" dirty="0"/>
              <a:t> </a:t>
            </a:r>
            <a:r>
              <a:rPr lang="ro-RO" dirty="0" err="1"/>
              <a:t>where</a:t>
            </a:r>
            <a:r>
              <a:rPr lang="ro-RO" dirty="0"/>
              <a:t> </a:t>
            </a:r>
            <a:r>
              <a:rPr lang="ro-RO" dirty="0" err="1"/>
              <a:t>we</a:t>
            </a:r>
            <a:r>
              <a:rPr lang="ro-RO" dirty="0"/>
              <a:t> </a:t>
            </a:r>
            <a:r>
              <a:rPr lang="ro-RO" dirty="0" err="1"/>
              <a:t>add</a:t>
            </a:r>
            <a:r>
              <a:rPr lang="ro-RO" dirty="0"/>
              <a:t> </a:t>
            </a:r>
            <a:r>
              <a:rPr lang="ro-RO" dirty="0" err="1"/>
              <a:t>new</a:t>
            </a:r>
            <a:r>
              <a:rPr lang="ro-RO" dirty="0"/>
              <a:t> </a:t>
            </a:r>
            <a:r>
              <a:rPr lang="ro-RO" dirty="0" err="1"/>
              <a:t>information</a:t>
            </a:r>
            <a:r>
              <a:rPr lang="ro-RO" dirty="0"/>
              <a:t> </a:t>
            </a:r>
            <a:r>
              <a:rPr lang="ro-RO" dirty="0" err="1"/>
              <a:t>based</a:t>
            </a:r>
            <a:r>
              <a:rPr lang="ro-RO" dirty="0"/>
              <a:t> on it</a:t>
            </a:r>
          </a:p>
        </p:txBody>
      </p:sp>
      <p:sp>
        <p:nvSpPr>
          <p:cNvPr id="4" name="Slide Number Placeholder 3"/>
          <p:cNvSpPr>
            <a:spLocks noGrp="1"/>
          </p:cNvSpPr>
          <p:nvPr>
            <p:ph type="sldNum" sz="quarter" idx="10"/>
          </p:nvPr>
        </p:nvSpPr>
        <p:spPr/>
        <p:txBody>
          <a:bodyPr/>
          <a:lstStyle/>
          <a:p>
            <a:fld id="{01F2A70B-78F2-4DCF-B53B-C990D2FAFB8A}" type="slidenum">
              <a:rPr lang="en-US" smtClean="0"/>
              <a:t>50</a:t>
            </a:fld>
            <a:endParaRPr lang="en-US"/>
          </a:p>
        </p:txBody>
      </p:sp>
    </p:spTree>
    <p:extLst>
      <p:ext uri="{BB962C8B-B14F-4D97-AF65-F5344CB8AC3E}">
        <p14:creationId xmlns:p14="http://schemas.microsoft.com/office/powerpoint/2010/main" val="88221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 nu </a:t>
            </a:r>
            <a:r>
              <a:rPr lang="en-US" dirty="0" err="1"/>
              <a:t>uitam</a:t>
            </a:r>
            <a:r>
              <a:rPr lang="en-US" dirty="0"/>
              <a:t> ca C1</a:t>
            </a:r>
            <a:r>
              <a:rPr lang="en-US" baseline="0" dirty="0"/>
              <a:t> c2 </a:t>
            </a:r>
            <a:r>
              <a:rPr lang="en-US" baseline="0" dirty="0" err="1"/>
              <a:t>ct</a:t>
            </a:r>
            <a:r>
              <a:rPr lang="en-US" baseline="0" dirty="0"/>
              <a:t> </a:t>
            </a:r>
            <a:r>
              <a:rPr lang="en-US" baseline="0" dirty="0" err="1"/>
              <a:t>sunt</a:t>
            </a:r>
            <a:r>
              <a:rPr lang="en-US" baseline="0" dirty="0"/>
              <a:t> </a:t>
            </a:r>
            <a:r>
              <a:rPr lang="en-US" baseline="0" dirty="0" err="1"/>
              <a:t>toti</a:t>
            </a:r>
            <a:r>
              <a:rPr lang="en-US" baseline="0" dirty="0"/>
              <a:t> </a:t>
            </a:r>
            <a:r>
              <a:rPr lang="en-US" baseline="0" dirty="0" err="1"/>
              <a:t>acelasi</a:t>
            </a:r>
            <a:r>
              <a:rPr lang="en-US" baseline="0" dirty="0"/>
              <a:t> </a:t>
            </a:r>
            <a:r>
              <a:rPr lang="en-US" baseline="0" dirty="0" err="1"/>
              <a:t>membru</a:t>
            </a:r>
            <a:r>
              <a:rPr lang="en-US" baseline="0" dirty="0"/>
              <a:t>. </a:t>
            </a:r>
            <a:r>
              <a:rPr lang="en-US" baseline="0" dirty="0" err="1"/>
              <a:t>Adica</a:t>
            </a:r>
            <a:r>
              <a:rPr lang="en-US" baseline="0" dirty="0"/>
              <a:t> un </a:t>
            </a:r>
            <a:r>
              <a:rPr lang="en-US" baseline="0" dirty="0" err="1"/>
              <a:t>fel</a:t>
            </a:r>
            <a:r>
              <a:rPr lang="en-US" baseline="0" dirty="0"/>
              <a:t> de x</a:t>
            </a:r>
          </a:p>
          <a:p>
            <a:endParaRPr lang="en-US" baseline="0" dirty="0"/>
          </a:p>
          <a:p>
            <a:r>
              <a:rPr lang="en-US" baseline="0" dirty="0" err="1"/>
              <a:t>Cand</a:t>
            </a:r>
            <a:r>
              <a:rPr lang="en-US" baseline="0" dirty="0"/>
              <a:t> </a:t>
            </a:r>
            <a:r>
              <a:rPr lang="en-US" baseline="0" dirty="0" err="1"/>
              <a:t>fac</a:t>
            </a:r>
            <a:r>
              <a:rPr lang="en-US" baseline="0" dirty="0"/>
              <a:t> derivate, </a:t>
            </a:r>
            <a:r>
              <a:rPr lang="en-US" baseline="0" dirty="0" err="1"/>
              <a:t>astia</a:t>
            </a:r>
            <a:r>
              <a:rPr lang="en-US" baseline="0" dirty="0"/>
              <a:t> nu </a:t>
            </a:r>
            <a:r>
              <a:rPr lang="en-US" baseline="0" dirty="0" err="1"/>
              <a:t>sunt</a:t>
            </a:r>
            <a:r>
              <a:rPr lang="en-US" baseline="0" dirty="0"/>
              <a:t> 0</a:t>
            </a:r>
          </a:p>
          <a:p>
            <a:endParaRPr lang="en-US" baseline="0" dirty="0"/>
          </a:p>
          <a:p>
            <a:r>
              <a:rPr lang="en-US" baseline="0" dirty="0" err="1"/>
              <a:t>Chiar</a:t>
            </a:r>
            <a:r>
              <a:rPr lang="en-US" baseline="0" dirty="0"/>
              <a:t> </a:t>
            </a:r>
            <a:r>
              <a:rPr lang="en-US" baseline="0" dirty="0" err="1"/>
              <a:t>daca</a:t>
            </a:r>
            <a:r>
              <a:rPr lang="en-US" baseline="0" dirty="0"/>
              <a:t> o derivate </a:t>
            </a:r>
            <a:r>
              <a:rPr lang="en-US" baseline="0" dirty="0" err="1"/>
              <a:t>este</a:t>
            </a:r>
            <a:r>
              <a:rPr lang="en-US" baseline="0" dirty="0"/>
              <a:t> 0, </a:t>
            </a:r>
            <a:r>
              <a:rPr lang="en-US" baseline="0" dirty="0" err="1"/>
              <a:t>avem</a:t>
            </a:r>
            <a:r>
              <a:rPr lang="en-US" baseline="0" dirty="0"/>
              <a:t> </a:t>
            </a:r>
            <a:r>
              <a:rPr lang="en-US" baseline="0" dirty="0" err="1"/>
              <a:t>altele</a:t>
            </a:r>
            <a:r>
              <a:rPr lang="en-US" baseline="0" dirty="0"/>
              <a:t> care </a:t>
            </a:r>
            <a:r>
              <a:rPr lang="en-US" baseline="0" dirty="0" err="1"/>
              <a:t>sa</a:t>
            </a:r>
            <a:r>
              <a:rPr lang="en-US" baseline="0" dirty="0"/>
              <a:t> </a:t>
            </a:r>
            <a:r>
              <a:rPr lang="en-US" baseline="0" dirty="0" err="1"/>
              <a:t>modfice</a:t>
            </a:r>
            <a:r>
              <a:rPr lang="en-US" baseline="0" dirty="0"/>
              <a:t> </a:t>
            </a:r>
            <a:r>
              <a:rPr lang="en-US" baseline="0" dirty="0" err="1"/>
              <a:t>weighturile</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51</a:t>
            </a:fld>
            <a:endParaRPr lang="en-US"/>
          </a:p>
        </p:txBody>
      </p:sp>
    </p:spTree>
    <p:extLst>
      <p:ext uri="{BB962C8B-B14F-4D97-AF65-F5344CB8AC3E}">
        <p14:creationId xmlns:p14="http://schemas.microsoft.com/office/powerpoint/2010/main" val="3675368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52</a:t>
            </a:fld>
            <a:endParaRPr lang="en-US"/>
          </a:p>
        </p:txBody>
      </p:sp>
    </p:spTree>
    <p:extLst>
      <p:ext uri="{BB962C8B-B14F-4D97-AF65-F5344CB8AC3E}">
        <p14:creationId xmlns:p14="http://schemas.microsoft.com/office/powerpoint/2010/main" val="3760335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err="1"/>
              <a:t>Reteaua</a:t>
            </a:r>
            <a:r>
              <a:rPr lang="ro-RO" dirty="0"/>
              <a:t> trebuie sa </a:t>
            </a:r>
            <a:r>
              <a:rPr lang="ro-RO" dirty="0" err="1"/>
              <a:t>decida</a:t>
            </a:r>
            <a:r>
              <a:rPr lang="ro-RO" dirty="0"/>
              <a:t>: </a:t>
            </a:r>
            <a:r>
              <a:rPr lang="ro-RO" dirty="0" err="1"/>
              <a:t>cememoreaza</a:t>
            </a:r>
            <a:r>
              <a:rPr lang="ro-RO" dirty="0"/>
              <a:t>, ce </a:t>
            </a:r>
            <a:r>
              <a:rPr lang="ro-RO" dirty="0" err="1"/>
              <a:t>sterge</a:t>
            </a:r>
            <a:r>
              <a:rPr lang="ro-RO" dirty="0"/>
              <a:t>, ce trimite mai departe</a:t>
            </a:r>
          </a:p>
          <a:p>
            <a:r>
              <a:rPr lang="ro-RO" dirty="0"/>
              <a:t>Face asta pe </a:t>
            </a:r>
            <a:r>
              <a:rPr lang="ro-RO" dirty="0" err="1"/>
              <a:t>abza</a:t>
            </a:r>
            <a:r>
              <a:rPr lang="ro-RO" dirty="0"/>
              <a:t> unui context: </a:t>
            </a:r>
            <a:r>
              <a:rPr lang="ro-RO" dirty="0" err="1"/>
              <a:t>ht</a:t>
            </a:r>
            <a:r>
              <a:rPr lang="ro-RO" dirty="0"/>
              <a:t> + </a:t>
            </a:r>
            <a:r>
              <a:rPr lang="ro-RO" dirty="0" err="1"/>
              <a:t>xt</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53</a:t>
            </a:fld>
            <a:endParaRPr lang="en-US"/>
          </a:p>
        </p:txBody>
      </p:sp>
    </p:spTree>
    <p:extLst>
      <p:ext uri="{BB962C8B-B14F-4D97-AF65-F5344CB8AC3E}">
        <p14:creationId xmlns:p14="http://schemas.microsoft.com/office/powerpoint/2010/main" val="3551077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Spune</a:t>
            </a:r>
            <a:r>
              <a:rPr lang="en-US" dirty="0"/>
              <a:t> ca </a:t>
            </a:r>
            <a:r>
              <a:rPr lang="en-US" dirty="0" err="1"/>
              <a:t>informatia</a:t>
            </a:r>
            <a:r>
              <a:rPr lang="en-US" dirty="0"/>
              <a:t> e sub forma de vector</a:t>
            </a:r>
          </a:p>
          <a:p>
            <a:r>
              <a:rPr lang="en-US" dirty="0" err="1"/>
              <a:t>Spune</a:t>
            </a:r>
            <a:r>
              <a:rPr lang="en-US" dirty="0"/>
              <a:t> ca sigmoid e </a:t>
            </a:r>
            <a:r>
              <a:rPr lang="en-US" dirty="0" err="1"/>
              <a:t>intre</a:t>
            </a:r>
            <a:r>
              <a:rPr lang="en-US" dirty="0"/>
              <a:t> 0 </a:t>
            </a:r>
            <a:r>
              <a:rPr lang="en-US" dirty="0" err="1"/>
              <a:t>si</a:t>
            </a:r>
            <a:r>
              <a:rPr lang="en-US" dirty="0"/>
              <a:t> 1</a:t>
            </a:r>
          </a:p>
          <a:p>
            <a:endParaRPr lang="en-US" dirty="0"/>
          </a:p>
          <a:p>
            <a:endParaRPr lang="en-US" dirty="0"/>
          </a:p>
          <a:p>
            <a:endParaRPr lang="en-US" dirty="0"/>
          </a:p>
          <a:p>
            <a:r>
              <a:rPr lang="en-US" dirty="0" err="1"/>
              <a:t>Spune</a:t>
            </a:r>
            <a:r>
              <a:rPr lang="en-US" baseline="0" dirty="0"/>
              <a:t> ca </a:t>
            </a:r>
            <a:r>
              <a:rPr lang="en-US" baseline="0" dirty="0" err="1"/>
              <a:t>intre</a:t>
            </a:r>
            <a:r>
              <a:rPr lang="en-US" baseline="0" dirty="0"/>
              <a:t> </a:t>
            </a:r>
            <a:r>
              <a:rPr lang="en-US" baseline="0" dirty="0" err="1"/>
              <a:t>cele</a:t>
            </a:r>
            <a:r>
              <a:rPr lang="en-US" baseline="0" dirty="0"/>
              <a:t> </a:t>
            </a:r>
            <a:r>
              <a:rPr lang="en-US" baseline="0" dirty="0" err="1"/>
              <a:t>doua</a:t>
            </a:r>
            <a:r>
              <a:rPr lang="en-US" baseline="0" dirty="0"/>
              <a:t> </a:t>
            </a:r>
            <a:r>
              <a:rPr lang="en-US" baseline="0" dirty="0" err="1"/>
              <a:t>difera</a:t>
            </a:r>
            <a:r>
              <a:rPr lang="en-US" baseline="0" dirty="0"/>
              <a:t> </a:t>
            </a:r>
            <a:r>
              <a:rPr lang="en-US" baseline="0" dirty="0" err="1"/>
              <a:t>doar</a:t>
            </a:r>
            <a:r>
              <a:rPr lang="en-US" baseline="0" dirty="0"/>
              <a:t> </a:t>
            </a:r>
            <a:r>
              <a:rPr lang="en-US" baseline="0" dirty="0" err="1"/>
              <a:t>functia</a:t>
            </a:r>
            <a:r>
              <a:rPr lang="en-US" baseline="0" dirty="0"/>
              <a:t> de </a:t>
            </a:r>
            <a:r>
              <a:rPr lang="en-US" baseline="0" dirty="0" err="1"/>
              <a:t>actiavre</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54</a:t>
            </a:fld>
            <a:endParaRPr lang="en-US"/>
          </a:p>
        </p:txBody>
      </p:sp>
    </p:spTree>
    <p:extLst>
      <p:ext uri="{BB962C8B-B14F-4D97-AF65-F5344CB8AC3E}">
        <p14:creationId xmlns:p14="http://schemas.microsoft.com/office/powerpoint/2010/main" val="35011632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852F3-465D-3922-03C0-AD470099C3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B90E1-D9A5-554E-AF9E-6169B964F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FDEF54-E87B-D3BC-AB65-3AFE4A7123B2}"/>
              </a:ext>
            </a:extLst>
          </p:cNvPr>
          <p:cNvSpPr>
            <a:spLocks noGrp="1"/>
          </p:cNvSpPr>
          <p:nvPr>
            <p:ph type="body" idx="1"/>
          </p:nvPr>
        </p:nvSpPr>
        <p:spPr/>
        <p:txBody>
          <a:bodyPr/>
          <a:lstStyle/>
          <a:p>
            <a:r>
              <a:rPr lang="en-US" dirty="0" err="1"/>
              <a:t>Spune</a:t>
            </a:r>
            <a:r>
              <a:rPr lang="en-US" dirty="0"/>
              <a:t> ca </a:t>
            </a:r>
            <a:r>
              <a:rPr lang="en-US" dirty="0" err="1"/>
              <a:t>informatia</a:t>
            </a:r>
            <a:r>
              <a:rPr lang="en-US" dirty="0"/>
              <a:t> e sub forma de vector</a:t>
            </a:r>
          </a:p>
          <a:p>
            <a:r>
              <a:rPr lang="en-US" dirty="0" err="1"/>
              <a:t>Spune</a:t>
            </a:r>
            <a:r>
              <a:rPr lang="en-US" dirty="0"/>
              <a:t> ca sigmoid e </a:t>
            </a:r>
            <a:r>
              <a:rPr lang="en-US" dirty="0" err="1"/>
              <a:t>intre</a:t>
            </a:r>
            <a:r>
              <a:rPr lang="en-US" dirty="0"/>
              <a:t> 0 </a:t>
            </a:r>
            <a:r>
              <a:rPr lang="en-US" dirty="0" err="1"/>
              <a:t>si</a:t>
            </a:r>
            <a:r>
              <a:rPr lang="en-US" dirty="0"/>
              <a:t> 1</a:t>
            </a:r>
          </a:p>
          <a:p>
            <a:endParaRPr lang="en-US" dirty="0"/>
          </a:p>
          <a:p>
            <a:endParaRPr lang="en-US" dirty="0"/>
          </a:p>
          <a:p>
            <a:endParaRPr lang="en-US" dirty="0"/>
          </a:p>
          <a:p>
            <a:r>
              <a:rPr lang="en-US" dirty="0" err="1"/>
              <a:t>Spune</a:t>
            </a:r>
            <a:r>
              <a:rPr lang="en-US" baseline="0" dirty="0"/>
              <a:t> ca </a:t>
            </a:r>
            <a:r>
              <a:rPr lang="en-US" baseline="0" dirty="0" err="1"/>
              <a:t>intre</a:t>
            </a:r>
            <a:r>
              <a:rPr lang="en-US" baseline="0" dirty="0"/>
              <a:t> </a:t>
            </a:r>
            <a:r>
              <a:rPr lang="en-US" baseline="0" dirty="0" err="1"/>
              <a:t>cele</a:t>
            </a:r>
            <a:r>
              <a:rPr lang="en-US" baseline="0" dirty="0"/>
              <a:t> </a:t>
            </a:r>
            <a:r>
              <a:rPr lang="en-US" baseline="0" dirty="0" err="1"/>
              <a:t>doua</a:t>
            </a:r>
            <a:r>
              <a:rPr lang="en-US" baseline="0" dirty="0"/>
              <a:t> </a:t>
            </a:r>
            <a:r>
              <a:rPr lang="en-US" baseline="0" dirty="0" err="1"/>
              <a:t>difera</a:t>
            </a:r>
            <a:r>
              <a:rPr lang="en-US" baseline="0" dirty="0"/>
              <a:t> </a:t>
            </a:r>
            <a:r>
              <a:rPr lang="en-US" baseline="0" dirty="0" err="1"/>
              <a:t>doar</a:t>
            </a:r>
            <a:r>
              <a:rPr lang="en-US" baseline="0" dirty="0"/>
              <a:t> </a:t>
            </a:r>
            <a:r>
              <a:rPr lang="en-US" baseline="0" dirty="0" err="1"/>
              <a:t>functia</a:t>
            </a:r>
            <a:r>
              <a:rPr lang="en-US" baseline="0" dirty="0"/>
              <a:t> de </a:t>
            </a:r>
            <a:r>
              <a:rPr lang="en-US" baseline="0" dirty="0" err="1"/>
              <a:t>actiavre</a:t>
            </a:r>
            <a:endParaRPr lang="en-US" dirty="0"/>
          </a:p>
        </p:txBody>
      </p:sp>
      <p:sp>
        <p:nvSpPr>
          <p:cNvPr id="4" name="Slide Number Placeholder 3">
            <a:extLst>
              <a:ext uri="{FF2B5EF4-FFF2-40B4-BE49-F238E27FC236}">
                <a16:creationId xmlns:a16="http://schemas.microsoft.com/office/drawing/2014/main" id="{029B295D-7080-22C1-F105-B9BA1B920705}"/>
              </a:ext>
            </a:extLst>
          </p:cNvPr>
          <p:cNvSpPr>
            <a:spLocks noGrp="1"/>
          </p:cNvSpPr>
          <p:nvPr>
            <p:ph type="sldNum" sz="quarter" idx="10"/>
          </p:nvPr>
        </p:nvSpPr>
        <p:spPr/>
        <p:txBody>
          <a:bodyPr/>
          <a:lstStyle/>
          <a:p>
            <a:fld id="{01F2A70B-78F2-4DCF-B53B-C990D2FAFB8A}" type="slidenum">
              <a:rPr lang="en-US" smtClean="0"/>
              <a:t>55</a:t>
            </a:fld>
            <a:endParaRPr lang="en-US"/>
          </a:p>
        </p:txBody>
      </p:sp>
    </p:spTree>
    <p:extLst>
      <p:ext uri="{BB962C8B-B14F-4D97-AF65-F5344CB8AC3E}">
        <p14:creationId xmlns:p14="http://schemas.microsoft.com/office/powerpoint/2010/main" val="1102788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56</a:t>
            </a:fld>
            <a:endParaRPr lang="en-US"/>
          </a:p>
        </p:txBody>
      </p:sp>
    </p:spTree>
    <p:extLst>
      <p:ext uri="{BB962C8B-B14F-4D97-AF65-F5344CB8AC3E}">
        <p14:creationId xmlns:p14="http://schemas.microsoft.com/office/powerpoint/2010/main" val="2478508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Gandeste-te</a:t>
            </a:r>
            <a:r>
              <a:rPr lang="en-US" dirty="0"/>
              <a:t> ca </a:t>
            </a:r>
            <a:r>
              <a:rPr lang="en-US" dirty="0" err="1"/>
              <a:t>vrei</a:t>
            </a:r>
            <a:r>
              <a:rPr lang="en-US" dirty="0"/>
              <a:t> </a:t>
            </a:r>
            <a:r>
              <a:rPr lang="en-US" dirty="0" err="1"/>
              <a:t>sa</a:t>
            </a:r>
            <a:r>
              <a:rPr lang="en-US" dirty="0"/>
              <a:t> </a:t>
            </a:r>
            <a:r>
              <a:rPr lang="en-US" dirty="0" err="1"/>
              <a:t>stii</a:t>
            </a:r>
            <a:r>
              <a:rPr lang="en-US" dirty="0"/>
              <a:t> </a:t>
            </a:r>
            <a:r>
              <a:rPr lang="en-US" dirty="0" err="1"/>
              <a:t>daca</a:t>
            </a:r>
            <a:r>
              <a:rPr lang="en-US" dirty="0"/>
              <a:t> </a:t>
            </a:r>
            <a:r>
              <a:rPr lang="en-US" dirty="0" err="1"/>
              <a:t>te</a:t>
            </a:r>
            <a:r>
              <a:rPr lang="en-US" dirty="0"/>
              <a:t> </a:t>
            </a:r>
            <a:r>
              <a:rPr lang="en-US" dirty="0" err="1"/>
              <a:t>duci</a:t>
            </a:r>
            <a:r>
              <a:rPr lang="en-US" dirty="0"/>
              <a:t> </a:t>
            </a:r>
            <a:r>
              <a:rPr lang="en-US" dirty="0" err="1"/>
              <a:t>afara</a:t>
            </a:r>
            <a:r>
              <a:rPr lang="en-US" dirty="0"/>
              <a:t>. </a:t>
            </a:r>
            <a:r>
              <a:rPr lang="en-US" dirty="0" err="1"/>
              <a:t>Pozitiv</a:t>
            </a:r>
            <a:r>
              <a:rPr lang="en-US" dirty="0"/>
              <a:t> </a:t>
            </a:r>
            <a:r>
              <a:rPr lang="en-US" dirty="0" err="1"/>
              <a:t>ar</a:t>
            </a:r>
            <a:r>
              <a:rPr lang="en-US" dirty="0"/>
              <a:t> </a:t>
            </a:r>
            <a:r>
              <a:rPr lang="en-US" dirty="0" err="1"/>
              <a:t>insemna</a:t>
            </a:r>
            <a:r>
              <a:rPr lang="en-US" dirty="0"/>
              <a:t> ca </a:t>
            </a:r>
            <a:r>
              <a:rPr lang="en-US" dirty="0" err="1"/>
              <a:t>afara</a:t>
            </a:r>
            <a:r>
              <a:rPr lang="en-US" dirty="0"/>
              <a:t> e </a:t>
            </a:r>
            <a:r>
              <a:rPr lang="en-US" dirty="0" err="1"/>
              <a:t>soare</a:t>
            </a:r>
            <a:r>
              <a:rPr lang="en-US" dirty="0"/>
              <a:t>. Dar </a:t>
            </a:r>
            <a:r>
              <a:rPr lang="en-US" dirty="0" err="1"/>
              <a:t>poate</a:t>
            </a:r>
            <a:r>
              <a:rPr lang="en-US" dirty="0"/>
              <a:t> </a:t>
            </a:r>
            <a:r>
              <a:rPr lang="en-US" dirty="0" err="1"/>
              <a:t>vrei</a:t>
            </a:r>
            <a:r>
              <a:rPr lang="en-US" dirty="0"/>
              <a:t> </a:t>
            </a:r>
            <a:r>
              <a:rPr lang="en-US" dirty="0" err="1"/>
              <a:t>sa</a:t>
            </a:r>
            <a:r>
              <a:rPr lang="en-US" dirty="0"/>
              <a:t> </a:t>
            </a:r>
            <a:r>
              <a:rPr lang="en-US" dirty="0" err="1"/>
              <a:t>satii</a:t>
            </a:r>
            <a:r>
              <a:rPr lang="en-US" dirty="0"/>
              <a:t> ca nu </a:t>
            </a:r>
            <a:r>
              <a:rPr lang="en-US" dirty="0" err="1"/>
              <a:t>te</a:t>
            </a:r>
            <a:r>
              <a:rPr lang="en-US" dirty="0"/>
              <a:t> </a:t>
            </a:r>
            <a:r>
              <a:rPr lang="en-US" dirty="0" err="1"/>
              <a:t>duci</a:t>
            </a:r>
            <a:r>
              <a:rPr lang="en-US" dirty="0"/>
              <a:t> </a:t>
            </a:r>
            <a:r>
              <a:rPr lang="en-US" dirty="0" err="1"/>
              <a:t>daca</a:t>
            </a:r>
            <a:r>
              <a:rPr lang="en-US" dirty="0"/>
              <a:t> </a:t>
            </a:r>
            <a:r>
              <a:rPr lang="en-US" dirty="0" err="1"/>
              <a:t>afara</a:t>
            </a:r>
            <a:r>
              <a:rPr lang="en-US" dirty="0"/>
              <a:t> </a:t>
            </a:r>
            <a:r>
              <a:rPr lang="en-US" dirty="0" err="1"/>
              <a:t>ploua</a:t>
            </a:r>
            <a:r>
              <a:rPr lang="en-US" dirty="0"/>
              <a:t>.</a:t>
            </a:r>
            <a:r>
              <a:rPr lang="en-US" baseline="0" dirty="0"/>
              <a:t> </a:t>
            </a:r>
            <a:r>
              <a:rPr lang="en-US" baseline="0" dirty="0" err="1"/>
              <a:t>Poti</a:t>
            </a:r>
            <a:r>
              <a:rPr lang="en-US" baseline="0" dirty="0"/>
              <a:t> </a:t>
            </a:r>
            <a:r>
              <a:rPr lang="en-US" baseline="0" dirty="0" err="1"/>
              <a:t>avea</a:t>
            </a:r>
            <a:r>
              <a:rPr lang="en-US" baseline="0" dirty="0"/>
              <a:t> </a:t>
            </a:r>
            <a:r>
              <a:rPr lang="en-US" baseline="0" dirty="0" err="1"/>
              <a:t>si</a:t>
            </a:r>
            <a:r>
              <a:rPr lang="en-US" baseline="0" dirty="0"/>
              <a:t> date </a:t>
            </a:r>
            <a:r>
              <a:rPr lang="en-US" baseline="0" dirty="0" err="1"/>
              <a:t>intre</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57</a:t>
            </a:fld>
            <a:endParaRPr lang="en-US"/>
          </a:p>
        </p:txBody>
      </p:sp>
    </p:spTree>
    <p:extLst>
      <p:ext uri="{BB962C8B-B14F-4D97-AF65-F5344CB8AC3E}">
        <p14:creationId xmlns:p14="http://schemas.microsoft.com/office/powerpoint/2010/main" val="3120879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58</a:t>
            </a:fld>
            <a:endParaRPr lang="en-US"/>
          </a:p>
        </p:txBody>
      </p:sp>
    </p:spTree>
    <p:extLst>
      <p:ext uri="{BB962C8B-B14F-4D97-AF65-F5344CB8AC3E}">
        <p14:creationId xmlns:p14="http://schemas.microsoft.com/office/powerpoint/2010/main" val="3623543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2276116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Deci, </a:t>
            </a:r>
            <a:r>
              <a:rPr lang="ro-RO" dirty="0" err="1"/>
              <a:t>ft</a:t>
            </a:r>
            <a:r>
              <a:rPr lang="ro-RO" dirty="0"/>
              <a:t>, it si </a:t>
            </a:r>
            <a:r>
              <a:rPr lang="ro-RO" dirty="0" err="1"/>
              <a:t>ot</a:t>
            </a:r>
            <a:r>
              <a:rPr lang="ro-RO" dirty="0"/>
              <a:t> sunt </a:t>
            </a:r>
            <a:r>
              <a:rPr lang="ro-RO" dirty="0" err="1"/>
              <a:t>niste</a:t>
            </a:r>
            <a:r>
              <a:rPr lang="ro-RO" dirty="0"/>
              <a:t> </a:t>
            </a:r>
            <a:r>
              <a:rPr lang="ro-RO" dirty="0" err="1"/>
              <a:t>layere</a:t>
            </a:r>
            <a:r>
              <a:rPr lang="ro-RO" dirty="0"/>
              <a:t> </a:t>
            </a:r>
            <a:r>
              <a:rPr lang="ro-RO" dirty="0" err="1"/>
              <a:t>inmultite</a:t>
            </a:r>
            <a:r>
              <a:rPr lang="ro-RO" dirty="0"/>
              <a:t> cu inputul. </a:t>
            </a:r>
            <a:br>
              <a:rPr lang="ro-RO" dirty="0"/>
            </a:br>
            <a:r>
              <a:rPr lang="ro-RO" dirty="0"/>
              <a:t>Nu sunt altceva </a:t>
            </a:r>
            <a:r>
              <a:rPr lang="ro-RO" dirty="0" err="1"/>
              <a:t>decat</a:t>
            </a:r>
            <a:r>
              <a:rPr lang="ro-RO" dirty="0"/>
              <a:t> </a:t>
            </a:r>
            <a:r>
              <a:rPr lang="ro-RO" dirty="0" err="1"/>
              <a:t>niste</a:t>
            </a:r>
            <a:r>
              <a:rPr lang="ro-RO" dirty="0"/>
              <a:t> </a:t>
            </a:r>
            <a:r>
              <a:rPr lang="ro-RO" dirty="0" err="1"/>
              <a:t>fully</a:t>
            </a:r>
            <a:r>
              <a:rPr lang="ro-RO" dirty="0"/>
              <a:t> </a:t>
            </a:r>
            <a:r>
              <a:rPr lang="ro-RO" dirty="0" err="1"/>
              <a:t>connected</a:t>
            </a:r>
            <a:endParaRPr lang="ro-RO" dirty="0"/>
          </a:p>
          <a:p>
            <a:endParaRPr lang="ro-RO" dirty="0"/>
          </a:p>
          <a:p>
            <a:r>
              <a:rPr lang="ro-RO" dirty="0" err="1"/>
              <a:t>Tanh-ul</a:t>
            </a:r>
            <a:r>
              <a:rPr lang="ro-RO" dirty="0"/>
              <a:t> </a:t>
            </a:r>
            <a:r>
              <a:rPr lang="ro-RO" dirty="0" err="1"/>
              <a:t>inainte</a:t>
            </a:r>
            <a:r>
              <a:rPr lang="ro-RO" dirty="0"/>
              <a:t> de output e . </a:t>
            </a:r>
          </a:p>
        </p:txBody>
      </p:sp>
      <p:sp>
        <p:nvSpPr>
          <p:cNvPr id="4" name="Slide Number Placeholder 3"/>
          <p:cNvSpPr>
            <a:spLocks noGrp="1"/>
          </p:cNvSpPr>
          <p:nvPr>
            <p:ph type="sldNum" sz="quarter" idx="10"/>
          </p:nvPr>
        </p:nvSpPr>
        <p:spPr/>
        <p:txBody>
          <a:bodyPr/>
          <a:lstStyle/>
          <a:p>
            <a:fld id="{01F2A70B-78F2-4DCF-B53B-C990D2FAFB8A}" type="slidenum">
              <a:rPr lang="en-US" smtClean="0"/>
              <a:t>59</a:t>
            </a:fld>
            <a:endParaRPr lang="en-US"/>
          </a:p>
        </p:txBody>
      </p:sp>
    </p:spTree>
    <p:extLst>
      <p:ext uri="{BB962C8B-B14F-4D97-AF65-F5344CB8AC3E}">
        <p14:creationId xmlns:p14="http://schemas.microsoft.com/office/powerpoint/2010/main" val="1916030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60</a:t>
            </a:fld>
            <a:endParaRPr lang="en-US"/>
          </a:p>
        </p:txBody>
      </p:sp>
    </p:spTree>
    <p:extLst>
      <p:ext uri="{BB962C8B-B14F-4D97-AF65-F5344CB8AC3E}">
        <p14:creationId xmlns:p14="http://schemas.microsoft.com/office/powerpoint/2010/main" val="4143871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o-RO" dirty="0"/>
              <a:t>1, 2</a:t>
            </a:r>
            <a:r>
              <a:rPr lang="en-US" sz="1200" dirty="0">
                <a:latin typeface="Cambria Math" panose="02040503050406030204" pitchFamily="18" charset="0"/>
                <a:ea typeface="Cambria Math" panose="02040503050406030204" pitchFamily="18" charset="0"/>
              </a:rPr>
              <a:t>Derivation rule for product</a:t>
            </a:r>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61</a:t>
            </a:fld>
            <a:endParaRPr lang="en-US"/>
          </a:p>
        </p:txBody>
      </p:sp>
    </p:spTree>
    <p:extLst>
      <p:ext uri="{BB962C8B-B14F-4D97-AF65-F5344CB8AC3E}">
        <p14:creationId xmlns:p14="http://schemas.microsoft.com/office/powerpoint/2010/main" val="21203334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62</a:t>
            </a:fld>
            <a:endParaRPr lang="en-US"/>
          </a:p>
        </p:txBody>
      </p:sp>
    </p:spTree>
    <p:extLst>
      <p:ext uri="{BB962C8B-B14F-4D97-AF65-F5344CB8AC3E}">
        <p14:creationId xmlns:p14="http://schemas.microsoft.com/office/powerpoint/2010/main" val="1211644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63</a:t>
            </a:fld>
            <a:endParaRPr lang="en-US"/>
          </a:p>
        </p:txBody>
      </p:sp>
    </p:spTree>
    <p:extLst>
      <p:ext uri="{BB962C8B-B14F-4D97-AF65-F5344CB8AC3E}">
        <p14:creationId xmlns:p14="http://schemas.microsoft.com/office/powerpoint/2010/main" val="28401057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Tine </a:t>
            </a:r>
            <a:r>
              <a:rPr lang="en-US" dirty="0" err="1"/>
              <a:t>minte</a:t>
            </a:r>
            <a:r>
              <a:rPr lang="en-US" baseline="0" dirty="0"/>
              <a:t> ca </a:t>
            </a:r>
            <a:r>
              <a:rPr lang="en-US" baseline="0" dirty="0" err="1"/>
              <a:t>daca</a:t>
            </a:r>
            <a:r>
              <a:rPr lang="en-US" baseline="0" dirty="0"/>
              <a:t> </a:t>
            </a:r>
            <a:r>
              <a:rPr lang="en-US" baseline="0" dirty="0" err="1"/>
              <a:t>eraore</a:t>
            </a:r>
            <a:r>
              <a:rPr lang="en-US" baseline="0" dirty="0"/>
              <a:t> </a:t>
            </a:r>
            <a:r>
              <a:rPr lang="en-US" baseline="0" dirty="0" err="1"/>
              <a:t>depinde</a:t>
            </a:r>
            <a:r>
              <a:rPr lang="en-US" baseline="0" dirty="0"/>
              <a:t> de </a:t>
            </a:r>
            <a:r>
              <a:rPr lang="en-US" baseline="0" dirty="0" err="1"/>
              <a:t>mai</a:t>
            </a:r>
            <a:r>
              <a:rPr lang="en-US" baseline="0" dirty="0"/>
              <a:t> </a:t>
            </a:r>
            <a:r>
              <a:rPr lang="en-US" baseline="0" dirty="0" err="1"/>
              <a:t>multe</a:t>
            </a:r>
            <a:r>
              <a:rPr lang="en-US" baseline="0" dirty="0"/>
              <a:t> output r se </a:t>
            </a:r>
            <a:r>
              <a:rPr lang="en-US" baseline="0" dirty="0" err="1"/>
              <a:t>calcuealza</a:t>
            </a:r>
            <a:r>
              <a:rPr lang="en-US" baseline="0" dirty="0"/>
              <a:t> </a:t>
            </a:r>
            <a:r>
              <a:rPr lang="en-US" baseline="0" dirty="0" err="1"/>
              <a:t>eraore</a:t>
            </a:r>
            <a:r>
              <a:rPr lang="en-US" baseline="0" dirty="0"/>
              <a:t> in </a:t>
            </a:r>
            <a:r>
              <a:rPr lang="en-US" baseline="0" dirty="0" err="1"/>
              <a:t>functie</a:t>
            </a:r>
            <a:r>
              <a:rPr lang="en-US" baseline="0" dirty="0"/>
              <a:t> </a:t>
            </a:r>
            <a:r>
              <a:rPr lang="en-US" baseline="0" dirty="0" err="1"/>
              <a:t>ed</a:t>
            </a:r>
            <a:r>
              <a:rPr lang="en-US" baseline="0" dirty="0"/>
              <a:t> </a:t>
            </a:r>
            <a:r>
              <a:rPr lang="en-US" baseline="0" dirty="0" err="1"/>
              <a:t>fiecare</a:t>
            </a:r>
            <a:r>
              <a:rPr lang="en-US" baseline="0" dirty="0"/>
              <a:t> output </a:t>
            </a:r>
            <a:r>
              <a:rPr lang="en-US" baseline="0" dirty="0" err="1"/>
              <a:t>si</a:t>
            </a:r>
            <a:r>
              <a:rPr lang="en-US" baseline="0" dirty="0"/>
              <a:t> se </a:t>
            </a:r>
            <a:r>
              <a:rPr lang="en-US" baseline="0" dirty="0" err="1"/>
              <a:t>insumeaza</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64</a:t>
            </a:fld>
            <a:endParaRPr lang="en-US"/>
          </a:p>
        </p:txBody>
      </p:sp>
    </p:spTree>
    <p:extLst>
      <p:ext uri="{BB962C8B-B14F-4D97-AF65-F5344CB8AC3E}">
        <p14:creationId xmlns:p14="http://schemas.microsoft.com/office/powerpoint/2010/main" val="34010569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65</a:t>
            </a:fld>
            <a:endParaRPr lang="en-US"/>
          </a:p>
        </p:txBody>
      </p:sp>
    </p:spTree>
    <p:extLst>
      <p:ext uri="{BB962C8B-B14F-4D97-AF65-F5344CB8AC3E}">
        <p14:creationId xmlns:p14="http://schemas.microsoft.com/office/powerpoint/2010/main" val="2508468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Asta</a:t>
            </a:r>
            <a:r>
              <a:rPr lang="en-US" dirty="0"/>
              <a:t> are </a:t>
            </a:r>
            <a:r>
              <a:rPr lang="en-US" dirty="0" err="1"/>
              <a:t>sens</a:t>
            </a:r>
            <a:r>
              <a:rPr lang="en-US" dirty="0"/>
              <a:t> </a:t>
            </a:r>
            <a:r>
              <a:rPr lang="en-US" dirty="0" err="1"/>
              <a:t>intrucat</a:t>
            </a:r>
            <a:r>
              <a:rPr lang="en-US" dirty="0"/>
              <a:t> i2</a:t>
            </a:r>
            <a:r>
              <a:rPr lang="en-US" baseline="0" dirty="0"/>
              <a:t> </a:t>
            </a:r>
            <a:r>
              <a:rPr lang="en-US" baseline="0" dirty="0" err="1"/>
              <a:t>controelaza</a:t>
            </a:r>
            <a:r>
              <a:rPr lang="en-US" baseline="0" dirty="0"/>
              <a:t> cat g2 </a:t>
            </a:r>
            <a:r>
              <a:rPr lang="en-US" baseline="0" dirty="0" err="1"/>
              <a:t>vrem</a:t>
            </a:r>
            <a:r>
              <a:rPr lang="en-US" baseline="0" dirty="0"/>
              <a:t>, f3 </a:t>
            </a:r>
            <a:r>
              <a:rPr lang="en-US" baseline="0" dirty="0" err="1"/>
              <a:t>controleaza</a:t>
            </a:r>
            <a:r>
              <a:rPr lang="en-US" baseline="0" dirty="0"/>
              <a:t> cat c2 </a:t>
            </a:r>
            <a:r>
              <a:rPr lang="en-US" baseline="0" dirty="0" err="1"/>
              <a:t>vrem</a:t>
            </a:r>
            <a:r>
              <a:rPr lang="en-US" baseline="0" dirty="0"/>
              <a:t> </a:t>
            </a:r>
            <a:r>
              <a:rPr lang="en-US" baseline="0" dirty="0" err="1"/>
              <a:t>iar</a:t>
            </a:r>
            <a:r>
              <a:rPr lang="en-US" baseline="0" dirty="0"/>
              <a:t> f4 </a:t>
            </a:r>
            <a:r>
              <a:rPr lang="en-US" baseline="0" dirty="0" err="1"/>
              <a:t>contoleaza</a:t>
            </a:r>
            <a:r>
              <a:rPr lang="en-US" baseline="0" dirty="0"/>
              <a:t> cat c3 </a:t>
            </a:r>
            <a:r>
              <a:rPr lang="en-US" baseline="0" dirty="0" err="1"/>
              <a:t>vrem</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66</a:t>
            </a:fld>
            <a:endParaRPr lang="en-US"/>
          </a:p>
        </p:txBody>
      </p:sp>
    </p:spTree>
    <p:extLst>
      <p:ext uri="{BB962C8B-B14F-4D97-AF65-F5344CB8AC3E}">
        <p14:creationId xmlns:p14="http://schemas.microsoft.com/office/powerpoint/2010/main" val="4003286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Ca </a:t>
            </a:r>
            <a:r>
              <a:rPr lang="ro-RO" dirty="0" err="1"/>
              <a:t>operatiile</a:t>
            </a:r>
            <a:r>
              <a:rPr lang="ro-RO" dirty="0"/>
              <a:t> sa </a:t>
            </a:r>
            <a:r>
              <a:rPr lang="ro-RO" dirty="0" err="1"/>
              <a:t>mearga</a:t>
            </a:r>
            <a:r>
              <a:rPr lang="ro-RO" dirty="0"/>
              <a:t>. </a:t>
            </a:r>
            <a:r>
              <a:rPr lang="ro-RO" dirty="0" err="1"/>
              <a:t>Ft</a:t>
            </a:r>
            <a:r>
              <a:rPr lang="ro-RO" dirty="0"/>
              <a:t>, </a:t>
            </a:r>
            <a:r>
              <a:rPr lang="ro-RO" dirty="0" err="1"/>
              <a:t>ct</a:t>
            </a:r>
            <a:r>
              <a:rPr lang="ro-RO" dirty="0"/>
              <a:t>, it trebuie sa </a:t>
            </a:r>
            <a:r>
              <a:rPr lang="ro-RO" dirty="0" err="1"/>
              <a:t>aiba</a:t>
            </a:r>
            <a:r>
              <a:rPr lang="ro-RO" dirty="0"/>
              <a:t> </a:t>
            </a:r>
            <a:r>
              <a:rPr lang="ro-RO" dirty="0" err="1"/>
              <a:t>acelasi</a:t>
            </a:r>
            <a:r>
              <a:rPr lang="ro-RO" dirty="0"/>
              <a:t> </a:t>
            </a:r>
            <a:r>
              <a:rPr lang="ro-RO" dirty="0" err="1"/>
              <a:t>size</a:t>
            </a:r>
            <a:r>
              <a:rPr lang="ro-RO" dirty="0"/>
              <a:t>.</a:t>
            </a:r>
          </a:p>
          <a:p>
            <a:r>
              <a:rPr lang="ro-RO" dirty="0"/>
              <a:t>Si ai si </a:t>
            </a:r>
            <a:r>
              <a:rPr lang="ro-RO" dirty="0" err="1"/>
              <a:t>niste</a:t>
            </a:r>
            <a:r>
              <a:rPr lang="ro-RO" dirty="0"/>
              <a:t> </a:t>
            </a:r>
            <a:r>
              <a:rPr lang="ro-RO" dirty="0" err="1"/>
              <a:t>matrici</a:t>
            </a:r>
            <a:r>
              <a:rPr lang="ro-RO" dirty="0"/>
              <a:t> care te </a:t>
            </a:r>
            <a:r>
              <a:rPr lang="ro-RO" dirty="0" err="1"/>
              <a:t>ajtua</a:t>
            </a:r>
            <a:r>
              <a:rPr lang="ro-RO" dirty="0"/>
              <a:t> sa </a:t>
            </a:r>
            <a:r>
              <a:rPr lang="ro-RO" dirty="0" err="1"/>
              <a:t>tarnsformi</a:t>
            </a:r>
            <a:r>
              <a:rPr lang="ro-RO" dirty="0"/>
              <a:t> inputul in </a:t>
            </a:r>
            <a:r>
              <a:rPr lang="ro-RO" dirty="0" err="1"/>
              <a:t>size-ul</a:t>
            </a:r>
            <a:r>
              <a:rPr lang="ro-RO" dirty="0"/>
              <a:t> </a:t>
            </a:r>
            <a:r>
              <a:rPr lang="ro-RO" dirty="0" err="1"/>
              <a:t>corespunzator</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68</a:t>
            </a:fld>
            <a:endParaRPr lang="en-US"/>
          </a:p>
        </p:txBody>
      </p:sp>
    </p:spTree>
    <p:extLst>
      <p:ext uri="{BB962C8B-B14F-4D97-AF65-F5344CB8AC3E}">
        <p14:creationId xmlns:p14="http://schemas.microsoft.com/office/powerpoint/2010/main" val="4348893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Exemplu</a:t>
            </a:r>
            <a:r>
              <a:rPr lang="en-US" dirty="0"/>
              <a:t>, </a:t>
            </a:r>
            <a:r>
              <a:rPr lang="en-US" dirty="0" err="1"/>
              <a:t>daca</a:t>
            </a:r>
            <a:r>
              <a:rPr lang="en-US" dirty="0"/>
              <a:t> </a:t>
            </a:r>
            <a:r>
              <a:rPr lang="en-US" dirty="0" err="1"/>
              <a:t>vrem</a:t>
            </a:r>
            <a:r>
              <a:rPr lang="en-US" dirty="0"/>
              <a:t> ca </a:t>
            </a:r>
            <a:r>
              <a:rPr lang="en-US" dirty="0" err="1"/>
              <a:t>reteaua</a:t>
            </a:r>
            <a:r>
              <a:rPr lang="en-US" dirty="0"/>
              <a:t> </a:t>
            </a:r>
            <a:r>
              <a:rPr lang="en-US" dirty="0" err="1"/>
              <a:t>sa</a:t>
            </a:r>
            <a:r>
              <a:rPr lang="en-US" dirty="0"/>
              <a:t> </a:t>
            </a:r>
            <a:r>
              <a:rPr lang="en-US" dirty="0" err="1"/>
              <a:t>invete</a:t>
            </a:r>
            <a:r>
              <a:rPr lang="en-US" dirty="0"/>
              <a:t> </a:t>
            </a:r>
            <a:r>
              <a:rPr lang="en-US" dirty="0" err="1"/>
              <a:t>ceva</a:t>
            </a:r>
            <a:r>
              <a:rPr lang="en-US" dirty="0"/>
              <a:t> </a:t>
            </a:r>
            <a:r>
              <a:rPr lang="en-US" dirty="0" err="1"/>
              <a:t>bazat</a:t>
            </a:r>
            <a:r>
              <a:rPr lang="en-US" dirty="0"/>
              <a:t> </a:t>
            </a:r>
            <a:r>
              <a:rPr lang="en-US" dirty="0" err="1"/>
              <a:t>pe</a:t>
            </a:r>
            <a:r>
              <a:rPr lang="en-US" dirty="0"/>
              <a:t> </a:t>
            </a:r>
            <a:r>
              <a:rPr lang="en-US" dirty="0" err="1"/>
              <a:t>timp.</a:t>
            </a:r>
            <a:endParaRPr lang="en-US" dirty="0"/>
          </a:p>
          <a:p>
            <a:r>
              <a:rPr lang="en-US" dirty="0" err="1"/>
              <a:t>Intrucat</a:t>
            </a:r>
            <a:r>
              <a:rPr lang="en-US" dirty="0"/>
              <a:t> nu </a:t>
            </a:r>
            <a:r>
              <a:rPr lang="en-US" dirty="0" err="1"/>
              <a:t>poate</a:t>
            </a:r>
            <a:r>
              <a:rPr lang="en-US" dirty="0"/>
              <a:t> </a:t>
            </a:r>
            <a:r>
              <a:rPr lang="en-US" dirty="0" err="1"/>
              <a:t>reaactiona</a:t>
            </a:r>
            <a:r>
              <a:rPr lang="en-US" dirty="0"/>
              <a:t> la </a:t>
            </a:r>
            <a:r>
              <a:rPr lang="en-US" dirty="0" err="1"/>
              <a:t>ce</a:t>
            </a:r>
            <a:r>
              <a:rPr lang="en-US" baseline="0" dirty="0"/>
              <a:t> </a:t>
            </a:r>
            <a:r>
              <a:rPr lang="en-US" baseline="0" dirty="0" err="1"/>
              <a:t>vede</a:t>
            </a:r>
            <a:r>
              <a:rPr lang="en-US" baseline="0" dirty="0"/>
              <a:t>, (</a:t>
            </a:r>
            <a:r>
              <a:rPr lang="en-US" baseline="0" dirty="0" err="1"/>
              <a:t>pentru</a:t>
            </a:r>
            <a:r>
              <a:rPr lang="en-US" baseline="0" dirty="0"/>
              <a:t> ca nu </a:t>
            </a:r>
            <a:r>
              <a:rPr lang="en-US" baseline="0" dirty="0" err="1"/>
              <a:t>vede</a:t>
            </a:r>
            <a:r>
              <a:rPr lang="en-US" baseline="0" dirty="0"/>
              <a:t> </a:t>
            </a:r>
            <a:r>
              <a:rPr lang="en-US" baseline="0" dirty="0" err="1"/>
              <a:t>nimic</a:t>
            </a:r>
            <a:r>
              <a:rPr lang="en-US" baseline="0" dirty="0"/>
              <a:t>), </a:t>
            </a:r>
            <a:r>
              <a:rPr lang="en-US" baseline="0" dirty="0" err="1"/>
              <a:t>treubie</a:t>
            </a:r>
            <a:r>
              <a:rPr lang="en-US" baseline="0" dirty="0"/>
              <a:t> </a:t>
            </a:r>
            <a:r>
              <a:rPr lang="en-US" baseline="0" dirty="0" err="1"/>
              <a:t>sa</a:t>
            </a:r>
            <a:r>
              <a:rPr lang="en-US" baseline="0" dirty="0"/>
              <a:t> </a:t>
            </a:r>
            <a:r>
              <a:rPr lang="en-US" baseline="0" dirty="0" err="1"/>
              <a:t>invete</a:t>
            </a:r>
            <a:r>
              <a:rPr lang="en-US" baseline="0" dirty="0"/>
              <a:t> </a:t>
            </a:r>
            <a:r>
              <a:rPr lang="en-US" baseline="0" dirty="0" err="1"/>
              <a:t>sa</a:t>
            </a:r>
            <a:r>
              <a:rPr lang="en-US" baseline="0" dirty="0"/>
              <a:t> </a:t>
            </a:r>
            <a:r>
              <a:rPr lang="en-US" baseline="0" dirty="0" err="1"/>
              <a:t>reactionezela</a:t>
            </a:r>
            <a:r>
              <a:rPr lang="en-US" baseline="0" dirty="0"/>
              <a:t> stare</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69</a:t>
            </a:fld>
            <a:endParaRPr lang="en-US"/>
          </a:p>
        </p:txBody>
      </p:sp>
    </p:spTree>
    <p:extLst>
      <p:ext uri="{BB962C8B-B14F-4D97-AF65-F5344CB8AC3E}">
        <p14:creationId xmlns:p14="http://schemas.microsoft.com/office/powerpoint/2010/main" val="2060191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 e </a:t>
            </a:r>
            <a:r>
              <a:rPr lang="en-US" dirty="0" err="1"/>
              <a:t>echivalent</a:t>
            </a:r>
            <a:r>
              <a:rPr lang="en-US" dirty="0"/>
              <a:t> cu o </a:t>
            </a:r>
            <a:r>
              <a:rPr lang="en-US" dirty="0" err="1"/>
              <a:t>retea</a:t>
            </a:r>
            <a:r>
              <a:rPr lang="en-US" dirty="0"/>
              <a:t> </a:t>
            </a:r>
            <a:r>
              <a:rPr lang="en-US" dirty="0" err="1"/>
              <a:t>standat</a:t>
            </a:r>
            <a:endParaRPr lang="en-US" dirty="0"/>
          </a:p>
          <a:p>
            <a:endParaRPr lang="en-US" dirty="0"/>
          </a:p>
          <a:p>
            <a:r>
              <a:rPr lang="en-US" dirty="0" err="1"/>
              <a:t>Vb</a:t>
            </a:r>
            <a:r>
              <a:rPr lang="en-US" baseline="0" dirty="0"/>
              <a:t> de Unrolling</a:t>
            </a:r>
            <a:endParaRPr lang="en-US"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165481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err="1"/>
              <a:t>Zt</a:t>
            </a:r>
            <a:r>
              <a:rPr lang="ro-RO" dirty="0"/>
              <a:t> este de fapt </a:t>
            </a:r>
            <a:r>
              <a:rPr lang="ro-RO" dirty="0" err="1"/>
              <a:t>combinatia</a:t>
            </a:r>
            <a:r>
              <a:rPr lang="ro-RO" dirty="0"/>
              <a:t> intre input si </a:t>
            </a:r>
            <a:r>
              <a:rPr lang="ro-RO" dirty="0" err="1"/>
              <a:t>forget</a:t>
            </a:r>
            <a:r>
              <a:rPr lang="ro-RO" dirty="0"/>
              <a:t> gate. </a:t>
            </a:r>
          </a:p>
          <a:p>
            <a:endParaRPr lang="ro-RO" dirty="0"/>
          </a:p>
          <a:p>
            <a:endParaRPr lang="ro-RO" dirty="0"/>
          </a:p>
          <a:p>
            <a:r>
              <a:rPr lang="ro-RO" dirty="0" err="1"/>
              <a:t>Reset</a:t>
            </a:r>
            <a:r>
              <a:rPr lang="ro-RO" dirty="0"/>
              <a:t> gate , pe baza contextului, decide cat de mult sa </a:t>
            </a:r>
            <a:r>
              <a:rPr lang="ro-RO" dirty="0" err="1"/>
              <a:t>pastreze</a:t>
            </a:r>
            <a:r>
              <a:rPr lang="ro-RO" dirty="0"/>
              <a:t> din ht-1.</a:t>
            </a:r>
          </a:p>
          <a:p>
            <a:endParaRPr lang="ro-RO" dirty="0"/>
          </a:p>
          <a:p>
            <a:r>
              <a:rPr lang="ro-RO" dirty="0"/>
              <a:t>Apoi, ht-1 este combinat cu inputul. </a:t>
            </a:r>
          </a:p>
          <a:p>
            <a:endParaRPr lang="ro-RO" dirty="0"/>
          </a:p>
          <a:p>
            <a:endParaRPr lang="ro-RO" dirty="0"/>
          </a:p>
          <a:p>
            <a:r>
              <a:rPr lang="ro-RO" dirty="0"/>
              <a:t>(update gate) </a:t>
            </a:r>
            <a:r>
              <a:rPr lang="ro-RO" dirty="0" err="1"/>
              <a:t>Z_t</a:t>
            </a:r>
            <a:r>
              <a:rPr lang="ro-RO" dirty="0"/>
              <a:t> determina cat de mult din datele din trecut sa fie trimise mai departe (similar cu </a:t>
            </a:r>
            <a:r>
              <a:rPr lang="ro-RO" dirty="0" err="1"/>
              <a:t>forget</a:t>
            </a:r>
            <a:r>
              <a:rPr lang="ro-RO" dirty="0"/>
              <a:t> gate). </a:t>
            </a:r>
          </a:p>
          <a:p>
            <a:r>
              <a:rPr lang="ro-RO" dirty="0"/>
              <a:t>(</a:t>
            </a:r>
            <a:r>
              <a:rPr lang="ro-RO" dirty="0" err="1"/>
              <a:t>reset</a:t>
            </a:r>
            <a:r>
              <a:rPr lang="ro-RO" dirty="0"/>
              <a:t> gate) 	</a:t>
            </a:r>
            <a:r>
              <a:rPr lang="ro-RO" dirty="0" err="1"/>
              <a:t>R_t</a:t>
            </a:r>
            <a:r>
              <a:rPr lang="ro-RO" dirty="0"/>
              <a:t> determina cat de mult din datele din trecut sa uite. </a:t>
            </a:r>
          </a:p>
          <a:p>
            <a:endParaRPr lang="ro-RO" dirty="0"/>
          </a:p>
          <a:p>
            <a:r>
              <a:rPr lang="ro-RO" dirty="0" err="1"/>
              <a:t>Ht_bar</a:t>
            </a:r>
            <a:r>
              <a:rPr lang="ro-RO" dirty="0"/>
              <a:t> </a:t>
            </a:r>
            <a:r>
              <a:rPr lang="ro-RO" dirty="0" err="1"/>
              <a:t>contine</a:t>
            </a:r>
            <a:r>
              <a:rPr lang="ro-RO" dirty="0"/>
              <a:t>  noul input + o parte din </a:t>
            </a:r>
            <a:r>
              <a:rPr lang="ro-RO" dirty="0" err="1"/>
              <a:t>hidden</a:t>
            </a:r>
            <a:r>
              <a:rPr lang="ro-RO" dirty="0"/>
              <a:t> state de la t-1. Aceasta noua </a:t>
            </a:r>
            <a:r>
              <a:rPr lang="ro-RO" dirty="0" err="1"/>
              <a:t>informatie</a:t>
            </a:r>
            <a:r>
              <a:rPr lang="ro-RO" dirty="0"/>
              <a:t> este apoi </a:t>
            </a:r>
            <a:r>
              <a:rPr lang="ro-RO" dirty="0" err="1"/>
              <a:t>cantarita</a:t>
            </a:r>
            <a:r>
              <a:rPr lang="ro-RO" dirty="0"/>
              <a:t>. </a:t>
            </a:r>
          </a:p>
          <a:p>
            <a:r>
              <a:rPr lang="ro-RO" dirty="0"/>
              <a:t>Pe baza contextului, se decide cat din </a:t>
            </a:r>
            <a:r>
              <a:rPr lang="ro-RO" dirty="0" err="1"/>
              <a:t>informatia</a:t>
            </a:r>
            <a:r>
              <a:rPr lang="ro-RO" dirty="0"/>
              <a:t> noua sa fie </a:t>
            </a:r>
            <a:r>
              <a:rPr lang="ro-RO" dirty="0" err="1"/>
              <a:t>adaugata</a:t>
            </a:r>
            <a:r>
              <a:rPr lang="ro-RO" dirty="0"/>
              <a:t>. In output si se face loc la </a:t>
            </a:r>
            <a:r>
              <a:rPr lang="ro-RO" dirty="0" err="1"/>
              <a:t>informatie</a:t>
            </a:r>
            <a:r>
              <a:rPr lang="ro-RO" dirty="0"/>
              <a:t> prin eliminarea </a:t>
            </a:r>
            <a:r>
              <a:rPr lang="ro-RO" dirty="0" err="1"/>
              <a:t>informatiei</a:t>
            </a:r>
            <a:r>
              <a:rPr lang="ro-RO" dirty="0"/>
              <a:t> din starea precedenta.</a:t>
            </a:r>
          </a:p>
          <a:p>
            <a:endParaRPr lang="ro-RO" dirty="0"/>
          </a:p>
          <a:p>
            <a:r>
              <a:rPr lang="ro-RO" dirty="0"/>
              <a:t>Am o noua </a:t>
            </a:r>
            <a:r>
              <a:rPr lang="ro-RO" dirty="0" err="1"/>
              <a:t>informatie</a:t>
            </a:r>
            <a:r>
              <a:rPr lang="ro-RO" dirty="0"/>
              <a:t> prezentata de </a:t>
            </a:r>
            <a:r>
              <a:rPr lang="ro-RO" dirty="0" err="1"/>
              <a:t>ht</a:t>
            </a:r>
            <a:r>
              <a:rPr lang="ro-RO" dirty="0"/>
              <a:t>-bar pe care vreau sa o </a:t>
            </a:r>
            <a:r>
              <a:rPr lang="ro-RO" dirty="0" err="1"/>
              <a:t>incorpporez</a:t>
            </a:r>
            <a:r>
              <a:rPr lang="ro-RO" dirty="0"/>
              <a:t>. </a:t>
            </a:r>
            <a:r>
              <a:rPr lang="ro-RO" dirty="0" err="1"/>
              <a:t>Z_t</a:t>
            </a:r>
            <a:r>
              <a:rPr lang="ro-RO" dirty="0"/>
              <a:t> </a:t>
            </a:r>
            <a:r>
              <a:rPr lang="ro-RO" dirty="0" err="1"/>
              <a:t>imi</a:t>
            </a:r>
            <a:r>
              <a:rPr lang="ro-RO" dirty="0"/>
              <a:t> spune cat din ea sa adaug la starea veche, iar 1-z_t are grija sa o </a:t>
            </a:r>
            <a:r>
              <a:rPr lang="ro-RO" dirty="0" err="1"/>
              <a:t>inlocuiasca</a:t>
            </a:r>
            <a:r>
              <a:rPr lang="ro-RO" dirty="0"/>
              <a:t>.</a:t>
            </a:r>
          </a:p>
        </p:txBody>
      </p:sp>
      <p:sp>
        <p:nvSpPr>
          <p:cNvPr id="4" name="Slide Number Placeholder 3"/>
          <p:cNvSpPr>
            <a:spLocks noGrp="1"/>
          </p:cNvSpPr>
          <p:nvPr>
            <p:ph type="sldNum" sz="quarter" idx="10"/>
          </p:nvPr>
        </p:nvSpPr>
        <p:spPr/>
        <p:txBody>
          <a:bodyPr/>
          <a:lstStyle/>
          <a:p>
            <a:fld id="{01F2A70B-78F2-4DCF-B53B-C990D2FAFB8A}" type="slidenum">
              <a:rPr lang="en-US" smtClean="0"/>
              <a:t>70</a:t>
            </a:fld>
            <a:endParaRPr lang="en-US"/>
          </a:p>
        </p:txBody>
      </p:sp>
    </p:spTree>
    <p:extLst>
      <p:ext uri="{BB962C8B-B14F-4D97-AF65-F5344CB8AC3E}">
        <p14:creationId xmlns:p14="http://schemas.microsoft.com/office/powerpoint/2010/main" val="19889273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 </a:t>
            </a:r>
            <a:r>
              <a:rPr lang="en-US" dirty="0" err="1"/>
              <a:t>usor</a:t>
            </a:r>
            <a:r>
              <a:rPr lang="en-US" dirty="0"/>
              <a:t> </a:t>
            </a:r>
            <a:r>
              <a:rPr lang="en-US" dirty="0" err="1"/>
              <a:t>pentru</a:t>
            </a:r>
            <a:r>
              <a:rPr lang="en-US" dirty="0"/>
              <a:t> GRU </a:t>
            </a:r>
            <a:r>
              <a:rPr lang="en-US" dirty="0" err="1"/>
              <a:t>sa</a:t>
            </a:r>
            <a:r>
              <a:rPr lang="en-US" dirty="0"/>
              <a:t> </a:t>
            </a:r>
            <a:r>
              <a:rPr lang="en-US" dirty="0" err="1"/>
              <a:t>repete</a:t>
            </a:r>
            <a:r>
              <a:rPr lang="en-US" baseline="0" dirty="0"/>
              <a:t> </a:t>
            </a:r>
            <a:r>
              <a:rPr lang="en-US" baseline="0" dirty="0" err="1"/>
              <a:t>ultimul</a:t>
            </a:r>
            <a:r>
              <a:rPr lang="en-US" baseline="0" dirty="0"/>
              <a:t> output </a:t>
            </a:r>
            <a:r>
              <a:rPr lang="en-US" baseline="0" dirty="0" err="1"/>
              <a:t>pe</a:t>
            </a:r>
            <a:r>
              <a:rPr lang="en-US" baseline="0" dirty="0"/>
              <a:t> </a:t>
            </a:r>
            <a:r>
              <a:rPr lang="en-US" baseline="0" dirty="0" err="1"/>
              <a:t>cand</a:t>
            </a:r>
            <a:r>
              <a:rPr lang="en-US" baseline="0" dirty="0"/>
              <a:t>, </a:t>
            </a:r>
            <a:r>
              <a:rPr lang="en-US" baseline="0" dirty="0" err="1"/>
              <a:t>pentru</a:t>
            </a:r>
            <a:r>
              <a:rPr lang="en-US" baseline="0" dirty="0"/>
              <a:t> LSTM nu e </a:t>
            </a:r>
            <a:r>
              <a:rPr lang="en-US" baseline="0" dirty="0" err="1"/>
              <a:t>asa</a:t>
            </a:r>
            <a:r>
              <a:rPr lang="en-US" baseline="0" dirty="0"/>
              <a:t> </a:t>
            </a:r>
            <a:r>
              <a:rPr lang="en-US" baseline="0" dirty="0" err="1"/>
              <a:t>usor</a:t>
            </a:r>
            <a:endParaRPr lang="en-US" baseline="0" dirty="0"/>
          </a:p>
          <a:p>
            <a:endParaRPr lang="en-US" baseline="0" dirty="0"/>
          </a:p>
          <a:p>
            <a:r>
              <a:rPr lang="en-US" baseline="0" dirty="0"/>
              <a:t>Fa o comparative </a:t>
            </a:r>
            <a:r>
              <a:rPr lang="en-US" baseline="0" dirty="0" err="1"/>
              <a:t>intre</a:t>
            </a:r>
            <a:r>
              <a:rPr lang="en-US" baseline="0" dirty="0"/>
              <a:t> </a:t>
            </a:r>
            <a:r>
              <a:rPr lang="en-US" baseline="0" dirty="0" err="1"/>
              <a:t>portile</a:t>
            </a:r>
            <a:r>
              <a:rPr lang="en-US" baseline="0" dirty="0"/>
              <a:t> de la </a:t>
            </a:r>
            <a:r>
              <a:rPr lang="en-US" baseline="0" dirty="0" err="1"/>
              <a:t>gru</a:t>
            </a:r>
            <a:r>
              <a:rPr lang="en-US" baseline="0" dirty="0"/>
              <a:t> </a:t>
            </a:r>
            <a:r>
              <a:rPr lang="en-US" baseline="0" dirty="0" err="1"/>
              <a:t>si</a:t>
            </a:r>
            <a:r>
              <a:rPr lang="en-US" baseline="0" dirty="0"/>
              <a:t> </a:t>
            </a:r>
            <a:r>
              <a:rPr lang="en-US" baseline="0" dirty="0" err="1"/>
              <a:t>cele</a:t>
            </a:r>
            <a:r>
              <a:rPr lang="en-US" baseline="0" dirty="0"/>
              <a:t> de la </a:t>
            </a:r>
            <a:r>
              <a:rPr lang="en-US" baseline="0" dirty="0" err="1"/>
              <a:t>lstm</a:t>
            </a:r>
            <a:endParaRPr lang="en-US" baseline="0" dirty="0"/>
          </a:p>
          <a:p>
            <a:endParaRPr lang="en-US" baseline="0" dirty="0"/>
          </a:p>
          <a:p>
            <a:r>
              <a:rPr lang="en-US" baseline="0" dirty="0" err="1"/>
              <a:t>Gru</a:t>
            </a:r>
            <a:r>
              <a:rPr lang="en-US" baseline="0" dirty="0"/>
              <a:t> nu are </a:t>
            </a:r>
            <a:r>
              <a:rPr lang="en-US" baseline="0" dirty="0" err="1"/>
              <a:t>poarte</a:t>
            </a:r>
            <a:r>
              <a:rPr lang="en-US" baseline="0" dirty="0"/>
              <a:t> de output </a:t>
            </a:r>
            <a:r>
              <a:rPr lang="en-US" baseline="0" dirty="0" err="1"/>
              <a:t>si</a:t>
            </a:r>
            <a:r>
              <a:rPr lang="en-US" baseline="0" dirty="0"/>
              <a:t> </a:t>
            </a:r>
            <a:r>
              <a:rPr lang="en-US" baseline="0" dirty="0" err="1"/>
              <a:t>nici</a:t>
            </a:r>
            <a:r>
              <a:rPr lang="en-US" baseline="0" dirty="0"/>
              <a:t> stare</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71</a:t>
            </a:fld>
            <a:endParaRPr lang="en-US"/>
          </a:p>
        </p:txBody>
      </p:sp>
    </p:spTree>
    <p:extLst>
      <p:ext uri="{BB962C8B-B14F-4D97-AF65-F5344CB8AC3E}">
        <p14:creationId xmlns:p14="http://schemas.microsoft.com/office/powerpoint/2010/main" val="3172462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9974A-6740-5F17-C34C-CF87946E74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FCD48-7E1E-0352-F8F0-CFD22B552C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06C2D-9089-ADBD-59C7-EDABBCB4B053}"/>
              </a:ext>
            </a:extLst>
          </p:cNvPr>
          <p:cNvSpPr>
            <a:spLocks noGrp="1"/>
          </p:cNvSpPr>
          <p:nvPr>
            <p:ph type="body" idx="1"/>
          </p:nvPr>
        </p:nvSpPr>
        <p:spPr/>
        <p:txBody>
          <a:bodyPr/>
          <a:lstStyle/>
          <a:p>
            <a:r>
              <a:rPr lang="en-US" dirty="0" err="1"/>
              <a:t>Relu</a:t>
            </a:r>
            <a:r>
              <a:rPr lang="en-US" baseline="0" dirty="0"/>
              <a:t> nu e bounded </a:t>
            </a:r>
            <a:r>
              <a:rPr lang="en-US" baseline="0" dirty="0" err="1"/>
              <a:t>sus</a:t>
            </a:r>
            <a:r>
              <a:rPr lang="en-US" baseline="0" dirty="0"/>
              <a:t>, </a:t>
            </a:r>
            <a:r>
              <a:rPr lang="en-US" baseline="0" dirty="0" err="1"/>
              <a:t>deci</a:t>
            </a:r>
            <a:r>
              <a:rPr lang="en-US" baseline="0" dirty="0"/>
              <a:t> </a:t>
            </a:r>
            <a:r>
              <a:rPr lang="en-US" baseline="0" dirty="0" err="1"/>
              <a:t>explodeaza</a:t>
            </a:r>
            <a:r>
              <a:rPr lang="en-US" baseline="0" dirty="0"/>
              <a:t> </a:t>
            </a:r>
            <a:r>
              <a:rPr lang="en-US" baseline="0" dirty="0" err="1"/>
              <a:t>rpd</a:t>
            </a:r>
            <a:endParaRPr lang="ro-RO" dirty="0"/>
          </a:p>
        </p:txBody>
      </p:sp>
      <p:sp>
        <p:nvSpPr>
          <p:cNvPr id="4" name="Slide Number Placeholder 3">
            <a:extLst>
              <a:ext uri="{FF2B5EF4-FFF2-40B4-BE49-F238E27FC236}">
                <a16:creationId xmlns:a16="http://schemas.microsoft.com/office/drawing/2014/main" id="{C3E85F12-C28D-20C2-BB7F-AA3B436323A4}"/>
              </a:ext>
            </a:extLst>
          </p:cNvPr>
          <p:cNvSpPr>
            <a:spLocks noGrp="1"/>
          </p:cNvSpPr>
          <p:nvPr>
            <p:ph type="sldNum" sz="quarter" idx="10"/>
          </p:nvPr>
        </p:nvSpPr>
        <p:spPr/>
        <p:txBody>
          <a:bodyPr/>
          <a:lstStyle/>
          <a:p>
            <a:fld id="{01F2A70B-78F2-4DCF-B53B-C990D2FAFB8A}" type="slidenum">
              <a:rPr lang="en-US" smtClean="0"/>
              <a:t>72</a:t>
            </a:fld>
            <a:endParaRPr lang="en-US"/>
          </a:p>
        </p:txBody>
      </p:sp>
    </p:spTree>
    <p:extLst>
      <p:ext uri="{BB962C8B-B14F-4D97-AF65-F5344CB8AC3E}">
        <p14:creationId xmlns:p14="http://schemas.microsoft.com/office/powerpoint/2010/main" val="824169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5568D-483D-F4D0-4B98-0590D4A3A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C27CF-0914-96DA-629E-1865A5A44F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BB02A3-9090-BE21-A9DA-D01C50CEF37B}"/>
              </a:ext>
            </a:extLst>
          </p:cNvPr>
          <p:cNvSpPr>
            <a:spLocks noGrp="1"/>
          </p:cNvSpPr>
          <p:nvPr>
            <p:ph type="body" idx="1"/>
          </p:nvPr>
        </p:nvSpPr>
        <p:spPr/>
        <p:txBody>
          <a:bodyPr/>
          <a:lstStyle/>
          <a:p>
            <a:r>
              <a:rPr lang="en-US" dirty="0"/>
              <a:t>Similar ca la RNN, </a:t>
            </a:r>
            <a:r>
              <a:rPr lang="en-US" dirty="0" err="1"/>
              <a:t>dar</a:t>
            </a:r>
            <a:r>
              <a:rPr lang="en-US" dirty="0"/>
              <a:t> de data </a:t>
            </a:r>
            <a:r>
              <a:rPr lang="en-US" dirty="0" err="1"/>
              <a:t>asta</a:t>
            </a:r>
            <a:r>
              <a:rPr lang="en-US" dirty="0"/>
              <a:t> am </a:t>
            </a:r>
            <a:r>
              <a:rPr lang="en-US" dirty="0" err="1"/>
              <a:t>si</a:t>
            </a:r>
            <a:r>
              <a:rPr lang="en-US" dirty="0"/>
              <a:t> </a:t>
            </a:r>
            <a:r>
              <a:rPr lang="en-US" dirty="0" err="1"/>
              <a:t>valori</a:t>
            </a:r>
            <a:r>
              <a:rPr lang="en-US" dirty="0"/>
              <a:t> </a:t>
            </a:r>
            <a:r>
              <a:rPr lang="en-US" dirty="0" err="1"/>
              <a:t>pentru</a:t>
            </a:r>
            <a:r>
              <a:rPr lang="en-US" dirty="0"/>
              <a:t> c</a:t>
            </a:r>
            <a:endParaRPr lang="ro-RO" dirty="0"/>
          </a:p>
        </p:txBody>
      </p:sp>
      <p:sp>
        <p:nvSpPr>
          <p:cNvPr id="4" name="Slide Number Placeholder 3">
            <a:extLst>
              <a:ext uri="{FF2B5EF4-FFF2-40B4-BE49-F238E27FC236}">
                <a16:creationId xmlns:a16="http://schemas.microsoft.com/office/drawing/2014/main" id="{A26BFB07-EDDA-A4AC-DEB8-062BF8B65C8E}"/>
              </a:ext>
            </a:extLst>
          </p:cNvPr>
          <p:cNvSpPr>
            <a:spLocks noGrp="1"/>
          </p:cNvSpPr>
          <p:nvPr>
            <p:ph type="sldNum" sz="quarter" idx="10"/>
          </p:nvPr>
        </p:nvSpPr>
        <p:spPr/>
        <p:txBody>
          <a:bodyPr/>
          <a:lstStyle/>
          <a:p>
            <a:fld id="{01F2A70B-78F2-4DCF-B53B-C990D2FAFB8A}" type="slidenum">
              <a:rPr lang="en-US" smtClean="0"/>
              <a:t>73</a:t>
            </a:fld>
            <a:endParaRPr lang="en-US"/>
          </a:p>
        </p:txBody>
      </p:sp>
    </p:spTree>
    <p:extLst>
      <p:ext uri="{BB962C8B-B14F-4D97-AF65-F5344CB8AC3E}">
        <p14:creationId xmlns:p14="http://schemas.microsoft.com/office/powerpoint/2010/main" val="3357267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EDD3E-DFC8-D44C-4A46-A54D66B8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F47D90-C318-E57E-5959-9E72D2742A21}"/>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5844DDC8-D85E-37D3-4AB2-FC3B84821C0C}"/>
                  </a:ext>
                </a:extLst>
              </p:cNvPr>
              <p:cNvSpPr>
                <a:spLocks noGrp="1"/>
              </p:cNvSpPr>
              <p:nvPr>
                <p:ph type="body" idx="1"/>
              </p:nvPr>
            </p:nvSpPr>
            <p:spPr/>
            <p:txBody>
              <a:bodyPr/>
              <a:lstStyle/>
              <a:p>
                <a14:m>
                  <m:oMath xmlns:m="http://schemas.openxmlformats.org/officeDocument/2006/math">
                    <m:d>
                      <m:dPr>
                        <m:ctrlPr>
                          <a:rPr lang="en-US" sz="1200" b="0" i="1" u="none" strike="noStrike" smtClean="0">
                            <a:effectLst/>
                            <a:latin typeface="Cambria Math" panose="02040503050406030204" pitchFamily="18" charset="0"/>
                          </a:rPr>
                        </m:ctrlPr>
                      </m:dPr>
                      <m:e>
                        <m:r>
                          <a:rPr lang="en-US" sz="1200" b="0" i="1" u="none" strike="noStrike" smtClean="0">
                            <a:effectLst/>
                            <a:latin typeface="Cambria Math" panose="02040503050406030204" pitchFamily="18" charset="0"/>
                          </a:rPr>
                          <m:t>𝐿</m:t>
                        </m:r>
                        <m:r>
                          <a:rPr lang="en-US" sz="1200" b="0" i="1" u="none" strike="noStrike" smtClean="0">
                            <a:effectLst/>
                            <a:latin typeface="Cambria Math" panose="02040503050406030204" pitchFamily="18" charset="0"/>
                          </a:rPr>
                          <m:t>, </m:t>
                        </m:r>
                        <m:sSub>
                          <m:sSubPr>
                            <m:ctrlPr>
                              <a:rPr lang="en-US" sz="1200" b="0" i="1" u="none" strike="noStrike" smtClean="0">
                                <a:effectLst/>
                                <a:latin typeface="Cambria Math" panose="02040503050406030204" pitchFamily="18" charset="0"/>
                              </a:rPr>
                            </m:ctrlPr>
                          </m:sSubPr>
                          <m:e>
                            <m:r>
                              <a:rPr lang="en-US" sz="1200" b="0" i="1" u="none" strike="noStrike" smtClean="0">
                                <a:effectLst/>
                                <a:latin typeface="Cambria Math" panose="02040503050406030204" pitchFamily="18" charset="0"/>
                              </a:rPr>
                              <m:t>1, </m:t>
                            </m:r>
                            <m:r>
                              <a:rPr lang="en-US" sz="1200" b="0" i="1" u="none" strike="noStrike" smtClean="0">
                                <a:effectLst/>
                                <a:latin typeface="Cambria Math" panose="02040503050406030204" pitchFamily="18" charset="0"/>
                              </a:rPr>
                              <m:t>𝐻</m:t>
                            </m:r>
                          </m:e>
                          <m:sub>
                            <m:r>
                              <a:rPr lang="en-US" sz="1200" b="0" i="1" u="none" strike="noStrike" smtClean="0">
                                <a:effectLst/>
                                <a:latin typeface="Cambria Math" panose="02040503050406030204" pitchFamily="18" charset="0"/>
                              </a:rPr>
                              <m:t>𝑜𝑢𝑡</m:t>
                            </m:r>
                          </m:sub>
                        </m:sSub>
                      </m:e>
                    </m:d>
                  </m:oMath>
                </a14:m>
                <a:r>
                  <a:rPr lang="ro-RO" dirty="0"/>
                  <a:t> pentru ca </a:t>
                </a:r>
                <a:r>
                  <a:rPr lang="ro-RO" dirty="0" err="1"/>
                  <a:t>poti</a:t>
                </a:r>
                <a:r>
                  <a:rPr lang="ro-RO" dirty="0"/>
                  <a:t> implementa si </a:t>
                </a:r>
                <a:r>
                  <a:rPr lang="ro-RO" dirty="0" err="1"/>
                  <a:t>bidirectional</a:t>
                </a:r>
                <a:r>
                  <a:rPr lang="ro-RO" dirty="0"/>
                  <a:t>, iar in cazul asta va</a:t>
                </a:r>
                <a:r>
                  <a:rPr lang="ro-RO" baseline="0" dirty="0"/>
                  <a:t> fi 2 in loc de 1</a:t>
                </a:r>
                <a:endParaRPr lang="ro-RO" dirty="0"/>
              </a:p>
            </p:txBody>
          </p:sp>
        </mc:Choice>
        <mc:Fallback xmlns="">
          <p:sp>
            <p:nvSpPr>
              <p:cNvPr id="3" name="Notes Placeholder 2">
                <a:extLst>
                  <a:ext uri="{FF2B5EF4-FFF2-40B4-BE49-F238E27FC236}">
                    <a16:creationId xmlns:a16="http://schemas.microsoft.com/office/drawing/2014/main" id="{5844DDC8-D85E-37D3-4AB2-FC3B84821C0C}"/>
                  </a:ext>
                </a:extLst>
              </p:cNvPr>
              <p:cNvSpPr>
                <a:spLocks noGrp="1"/>
              </p:cNvSpPr>
              <p:nvPr>
                <p:ph type="body" idx="1"/>
              </p:nvPr>
            </p:nvSpPr>
            <p:spPr/>
            <p:txBody>
              <a:bodyPr/>
              <a:lstStyle/>
              <a:p>
                <a:r>
                  <a:rPr lang="en-US" sz="1200" b="0" i="0" u="none" strike="noStrike">
                    <a:effectLst/>
                    <a:latin typeface="Cambria Math" panose="02040503050406030204" pitchFamily="18" charset="0"/>
                  </a:rPr>
                  <a:t>(𝐿, 〖1, 𝐻〗_𝑜𝑢𝑡 )</a:t>
                </a:r>
                <a:r>
                  <a:rPr lang="ro-RO" dirty="0"/>
                  <a:t> pentru ca </a:t>
                </a:r>
                <a:r>
                  <a:rPr lang="ro-RO" dirty="0" err="1"/>
                  <a:t>poti</a:t>
                </a:r>
                <a:r>
                  <a:rPr lang="ro-RO" dirty="0"/>
                  <a:t> implementa si </a:t>
                </a:r>
                <a:r>
                  <a:rPr lang="ro-RO" dirty="0" err="1"/>
                  <a:t>bidirectional</a:t>
                </a:r>
                <a:r>
                  <a:rPr lang="ro-RO" dirty="0"/>
                  <a:t>, iar in cazul asta va</a:t>
                </a:r>
                <a:r>
                  <a:rPr lang="ro-RO" baseline="0" dirty="0"/>
                  <a:t> fi 2 in loc de 1</a:t>
                </a:r>
                <a:endParaRPr lang="ro-RO" dirty="0"/>
              </a:p>
            </p:txBody>
          </p:sp>
        </mc:Fallback>
      </mc:AlternateContent>
      <p:sp>
        <p:nvSpPr>
          <p:cNvPr id="4" name="Slide Number Placeholder 3">
            <a:extLst>
              <a:ext uri="{FF2B5EF4-FFF2-40B4-BE49-F238E27FC236}">
                <a16:creationId xmlns:a16="http://schemas.microsoft.com/office/drawing/2014/main" id="{FE0E1EE9-2E57-309F-F124-E10EBDFDABDE}"/>
              </a:ext>
            </a:extLst>
          </p:cNvPr>
          <p:cNvSpPr>
            <a:spLocks noGrp="1"/>
          </p:cNvSpPr>
          <p:nvPr>
            <p:ph type="sldNum" sz="quarter" idx="10"/>
          </p:nvPr>
        </p:nvSpPr>
        <p:spPr/>
        <p:txBody>
          <a:bodyPr/>
          <a:lstStyle/>
          <a:p>
            <a:fld id="{01F2A70B-78F2-4DCF-B53B-C990D2FAFB8A}" type="slidenum">
              <a:rPr lang="en-US" smtClean="0"/>
              <a:t>74</a:t>
            </a:fld>
            <a:endParaRPr lang="en-US"/>
          </a:p>
        </p:txBody>
      </p:sp>
    </p:spTree>
    <p:extLst>
      <p:ext uri="{BB962C8B-B14F-4D97-AF65-F5344CB8AC3E}">
        <p14:creationId xmlns:p14="http://schemas.microsoft.com/office/powerpoint/2010/main" val="40515185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A98E-3086-A356-82F8-6B8957F69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F6932-F6F1-498E-4DC4-0AB2F274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B5057-21FF-1606-D947-9BC7D888E127}"/>
              </a:ext>
            </a:extLst>
          </p:cNvPr>
          <p:cNvSpPr>
            <a:spLocks noGrp="1"/>
          </p:cNvSpPr>
          <p:nvPr>
            <p:ph type="body" idx="1"/>
          </p:nvPr>
        </p:nvSpPr>
        <p:spPr/>
        <p:txBody>
          <a:bodyPr/>
          <a:lstStyle/>
          <a:p>
            <a:r>
              <a:rPr lang="en-US" dirty="0" err="1"/>
              <a:t>Relu</a:t>
            </a:r>
            <a:r>
              <a:rPr lang="en-US" baseline="0" dirty="0"/>
              <a:t> nu e bounded </a:t>
            </a:r>
            <a:r>
              <a:rPr lang="en-US" baseline="0" dirty="0" err="1"/>
              <a:t>sus</a:t>
            </a:r>
            <a:r>
              <a:rPr lang="en-US" baseline="0" dirty="0"/>
              <a:t>, </a:t>
            </a:r>
            <a:r>
              <a:rPr lang="en-US" baseline="0" dirty="0" err="1"/>
              <a:t>deci</a:t>
            </a:r>
            <a:r>
              <a:rPr lang="en-US" baseline="0" dirty="0"/>
              <a:t> </a:t>
            </a:r>
            <a:r>
              <a:rPr lang="en-US" baseline="0" dirty="0" err="1"/>
              <a:t>explodeaza</a:t>
            </a:r>
            <a:r>
              <a:rPr lang="en-US" baseline="0" dirty="0"/>
              <a:t> </a:t>
            </a:r>
            <a:r>
              <a:rPr lang="en-US" baseline="0" dirty="0" err="1"/>
              <a:t>rpd</a:t>
            </a:r>
            <a:endParaRPr lang="ro-RO" dirty="0"/>
          </a:p>
        </p:txBody>
      </p:sp>
      <p:sp>
        <p:nvSpPr>
          <p:cNvPr id="4" name="Slide Number Placeholder 3">
            <a:extLst>
              <a:ext uri="{FF2B5EF4-FFF2-40B4-BE49-F238E27FC236}">
                <a16:creationId xmlns:a16="http://schemas.microsoft.com/office/drawing/2014/main" id="{4697F78B-512E-73DA-BD3E-CCD8EEDE725E}"/>
              </a:ext>
            </a:extLst>
          </p:cNvPr>
          <p:cNvSpPr>
            <a:spLocks noGrp="1"/>
          </p:cNvSpPr>
          <p:nvPr>
            <p:ph type="sldNum" sz="quarter" idx="10"/>
          </p:nvPr>
        </p:nvSpPr>
        <p:spPr/>
        <p:txBody>
          <a:bodyPr/>
          <a:lstStyle/>
          <a:p>
            <a:fld id="{01F2A70B-78F2-4DCF-B53B-C990D2FAFB8A}" type="slidenum">
              <a:rPr lang="en-US" smtClean="0"/>
              <a:t>80</a:t>
            </a:fld>
            <a:endParaRPr lang="en-US"/>
          </a:p>
        </p:txBody>
      </p:sp>
    </p:spTree>
    <p:extLst>
      <p:ext uri="{BB962C8B-B14F-4D97-AF65-F5344CB8AC3E}">
        <p14:creationId xmlns:p14="http://schemas.microsoft.com/office/powerpoint/2010/main" val="3828787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 e </a:t>
            </a:r>
            <a:r>
              <a:rPr lang="en-US" dirty="0" err="1"/>
              <a:t>echivalent</a:t>
            </a:r>
            <a:r>
              <a:rPr lang="en-US" dirty="0"/>
              <a:t> cu o </a:t>
            </a:r>
            <a:r>
              <a:rPr lang="en-US" dirty="0" err="1"/>
              <a:t>retea</a:t>
            </a:r>
            <a:r>
              <a:rPr lang="en-US" dirty="0"/>
              <a:t> </a:t>
            </a:r>
            <a:r>
              <a:rPr lang="en-US" dirty="0" err="1"/>
              <a:t>standar</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548107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 e </a:t>
            </a:r>
            <a:r>
              <a:rPr lang="en-US" dirty="0" err="1"/>
              <a:t>echivalent</a:t>
            </a:r>
            <a:r>
              <a:rPr lang="en-US" dirty="0"/>
              <a:t> cu o </a:t>
            </a:r>
            <a:r>
              <a:rPr lang="en-US" dirty="0" err="1"/>
              <a:t>retea</a:t>
            </a:r>
            <a:r>
              <a:rPr lang="en-US" dirty="0"/>
              <a:t> </a:t>
            </a:r>
            <a:r>
              <a:rPr lang="en-US" dirty="0" err="1"/>
              <a:t>standar</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231781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to One e </a:t>
            </a:r>
            <a:r>
              <a:rPr lang="en-US" dirty="0" err="1"/>
              <a:t>echivalent</a:t>
            </a:r>
            <a:r>
              <a:rPr lang="en-US" dirty="0"/>
              <a:t> cu o </a:t>
            </a:r>
            <a:r>
              <a:rPr lang="en-US" dirty="0" err="1"/>
              <a:t>retea</a:t>
            </a:r>
            <a:r>
              <a:rPr lang="en-US" dirty="0"/>
              <a:t> </a:t>
            </a:r>
            <a:r>
              <a:rPr lang="en-US" dirty="0" err="1"/>
              <a:t>standar</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3734705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BTT </a:t>
            </a:r>
            <a:r>
              <a:rPr lang="en-US" dirty="0" err="1"/>
              <a:t>este</a:t>
            </a:r>
            <a:r>
              <a:rPr lang="en-US" dirty="0"/>
              <a:t> de </a:t>
            </a:r>
            <a:r>
              <a:rPr lang="en-US" dirty="0" err="1"/>
              <a:t>fapt</a:t>
            </a:r>
            <a:r>
              <a:rPr lang="en-US" baseline="0" dirty="0"/>
              <a:t> un </a:t>
            </a:r>
            <a:r>
              <a:rPr lang="en-US" baseline="0" dirty="0" err="1"/>
              <a:t>Backproapgation</a:t>
            </a:r>
            <a:r>
              <a:rPr lang="en-US" baseline="0" dirty="0"/>
              <a:t> standard. </a:t>
            </a:r>
          </a:p>
          <a:p>
            <a:endParaRPr lang="en-US" baseline="0" dirty="0"/>
          </a:p>
          <a:p>
            <a:r>
              <a:rPr lang="en-US" baseline="0" dirty="0"/>
              <a:t>Aca </a:t>
            </a:r>
            <a:r>
              <a:rPr lang="en-US" baseline="0" dirty="0" err="1"/>
              <a:t>facem</a:t>
            </a:r>
            <a:r>
              <a:rPr lang="en-US" baseline="0" dirty="0"/>
              <a:t> unfold </a:t>
            </a:r>
            <a:r>
              <a:rPr lang="en-US" baseline="0" dirty="0" err="1"/>
              <a:t>obtinem</a:t>
            </a:r>
            <a:r>
              <a:rPr lang="en-US" baseline="0" dirty="0"/>
              <a:t> o </a:t>
            </a:r>
            <a:r>
              <a:rPr lang="en-US" baseline="0" dirty="0" err="1"/>
              <a:t>retea</a:t>
            </a:r>
            <a:r>
              <a:rPr lang="en-US" baseline="0" dirty="0"/>
              <a:t> </a:t>
            </a:r>
            <a:r>
              <a:rPr lang="en-US" baseline="0" dirty="0" err="1"/>
              <a:t>neuronala</a:t>
            </a:r>
            <a:r>
              <a:rPr lang="en-US" baseline="0" dirty="0"/>
              <a:t> standard, </a:t>
            </a:r>
            <a:r>
              <a:rPr lang="en-US" baseline="0" dirty="0" err="1"/>
              <a:t>dar</a:t>
            </a:r>
            <a:r>
              <a:rPr lang="en-US" baseline="0" dirty="0"/>
              <a:t> cu </a:t>
            </a:r>
            <a:r>
              <a:rPr lang="en-US" baseline="0" dirty="0" err="1"/>
              <a:t>foarte</a:t>
            </a:r>
            <a:r>
              <a:rPr lang="en-US" baseline="0" dirty="0"/>
              <a:t> </a:t>
            </a:r>
            <a:r>
              <a:rPr lang="en-US" baseline="0" dirty="0" err="1"/>
              <a:t>multe</a:t>
            </a:r>
            <a:r>
              <a:rPr lang="en-US" baseline="0" dirty="0"/>
              <a:t> </a:t>
            </a:r>
            <a:r>
              <a:rPr lang="en-US" baseline="0" dirty="0" err="1"/>
              <a:t>layere</a:t>
            </a:r>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258571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1/8/26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1/8/26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1/8/26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1/8/26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1/8/26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1/8/26</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8" name="TextBox 7">
            <a:extLst>
              <a:ext uri="{FF2B5EF4-FFF2-40B4-BE49-F238E27FC236}">
                <a16:creationId xmlns:a16="http://schemas.microsoft.com/office/drawing/2014/main" id="{8B97DB3E-3C58-9FCE-ED66-80BEE1222822}"/>
              </a:ext>
            </a:extLst>
          </p:cNvPr>
          <p:cNvSpPr txBox="1"/>
          <p:nvPr userDrawn="1">
            <p:extLst>
              <p:ext uri="{1162E1C5-73C7-4A58-AE30-91384D911F3F}">
                <p184:classification xmlns:p184="http://schemas.microsoft.com/office/powerpoint/2018/4/main" val="hdr"/>
              </p:ext>
            </p:extLst>
          </p:nvPr>
        </p:nvSpPr>
        <p:spPr>
          <a:xfrm>
            <a:off x="11233150" y="63500"/>
            <a:ext cx="9207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png"/><Relationship Id="rId21"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5"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24" Type="http://schemas.openxmlformats.org/officeDocument/2006/relationships/image" Target="../media/image39.png"/><Relationship Id="rId5" Type="http://schemas.openxmlformats.org/officeDocument/2006/relationships/image" Target="../media/image20.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 Id="rId22"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11.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471.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3"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2.png"/><Relationship Id="rId12" Type="http://schemas.openxmlformats.org/officeDocument/2006/relationships/image" Target="../media/image63.png"/><Relationship Id="rId2" Type="http://schemas.openxmlformats.org/officeDocument/2006/relationships/notesSlide" Target="../notesSlides/notesSlide13.xml"/><Relationship Id="rId16"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1.png"/><Relationship Id="rId11" Type="http://schemas.openxmlformats.org/officeDocument/2006/relationships/image" Target="../media/image501.png"/><Relationship Id="rId5" Type="http://schemas.openxmlformats.org/officeDocument/2006/relationships/image" Target="../media/image511.png"/><Relationship Id="rId15" Type="http://schemas.openxmlformats.org/officeDocument/2006/relationships/image" Target="../media/image611.png"/><Relationship Id="rId10" Type="http://schemas.openxmlformats.org/officeDocument/2006/relationships/image" Target="../media/image561.png"/><Relationship Id="rId1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14.xml"/><Relationship Id="rId16"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91.png"/><Relationship Id="rId7" Type="http://schemas.openxmlformats.org/officeDocument/2006/relationships/image" Target="../media/image821.png"/><Relationship Id="rId12" Type="http://schemas.openxmlformats.org/officeDocument/2006/relationships/image" Target="../media/image8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1.png"/><Relationship Id="rId11" Type="http://schemas.openxmlformats.org/officeDocument/2006/relationships/image" Target="../media/image850.png"/><Relationship Id="rId5" Type="http://schemas.openxmlformats.org/officeDocument/2006/relationships/image" Target="../media/image13.png"/><Relationship Id="rId10" Type="http://schemas.openxmlformats.org/officeDocument/2006/relationships/image" Target="../media/image840.png"/><Relationship Id="rId4" Type="http://schemas.openxmlformats.org/officeDocument/2006/relationships/image" Target="../media/image801.png"/><Relationship Id="rId9" Type="http://schemas.openxmlformats.org/officeDocument/2006/relationships/image" Target="../media/image831.png"/></Relationships>
</file>

<file path=ppt/slides/_rels/slide28.xml.rels><?xml version="1.0" encoding="UTF-8" standalone="yes"?>
<Relationships xmlns="http://schemas.openxmlformats.org/package/2006/relationships"><Relationship Id="rId8" Type="http://schemas.openxmlformats.org/officeDocument/2006/relationships/image" Target="../media/image911.png"/><Relationship Id="rId13" Type="http://schemas.openxmlformats.org/officeDocument/2006/relationships/image" Target="../media/image961.png"/><Relationship Id="rId18" Type="http://schemas.openxmlformats.org/officeDocument/2006/relationships/image" Target="../media/image1001.png"/><Relationship Id="rId26" Type="http://schemas.openxmlformats.org/officeDocument/2006/relationships/image" Target="../media/image1080.png"/><Relationship Id="rId3" Type="http://schemas.openxmlformats.org/officeDocument/2006/relationships/image" Target="../media/image871.png"/><Relationship Id="rId21" Type="http://schemas.openxmlformats.org/officeDocument/2006/relationships/image" Target="../media/image1031.png"/><Relationship Id="rId7" Type="http://schemas.openxmlformats.org/officeDocument/2006/relationships/image" Target="../media/image901.png"/><Relationship Id="rId12" Type="http://schemas.openxmlformats.org/officeDocument/2006/relationships/image" Target="../media/image951.png"/><Relationship Id="rId17" Type="http://schemas.openxmlformats.org/officeDocument/2006/relationships/image" Target="../media/image991.png"/><Relationship Id="rId25" Type="http://schemas.openxmlformats.org/officeDocument/2006/relationships/image" Target="../media/image1070.png"/><Relationship Id="rId2" Type="http://schemas.openxmlformats.org/officeDocument/2006/relationships/notesSlide" Target="../notesSlides/notesSlide21.xml"/><Relationship Id="rId16" Type="http://schemas.openxmlformats.org/officeDocument/2006/relationships/image" Target="../media/image981.png"/><Relationship Id="rId20" Type="http://schemas.openxmlformats.org/officeDocument/2006/relationships/image" Target="../media/image1021.png"/><Relationship Id="rId29"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891.png"/><Relationship Id="rId11" Type="http://schemas.openxmlformats.org/officeDocument/2006/relationships/image" Target="../media/image941.png"/><Relationship Id="rId24" Type="http://schemas.openxmlformats.org/officeDocument/2006/relationships/image" Target="../media/image1061.png"/><Relationship Id="rId5" Type="http://schemas.openxmlformats.org/officeDocument/2006/relationships/image" Target="../media/image881.png"/><Relationship Id="rId15" Type="http://schemas.openxmlformats.org/officeDocument/2006/relationships/image" Target="../media/image811.png"/><Relationship Id="rId23" Type="http://schemas.openxmlformats.org/officeDocument/2006/relationships/image" Target="../media/image1051.png"/><Relationship Id="rId28" Type="http://schemas.openxmlformats.org/officeDocument/2006/relationships/image" Target="../media/image1090.png"/><Relationship Id="rId10" Type="http://schemas.openxmlformats.org/officeDocument/2006/relationships/image" Target="../media/image931.png"/><Relationship Id="rId19" Type="http://schemas.openxmlformats.org/officeDocument/2006/relationships/image" Target="../media/image1011.png"/><Relationship Id="rId31" Type="http://schemas.openxmlformats.org/officeDocument/2006/relationships/image" Target="../media/image112.png"/><Relationship Id="rId4" Type="http://schemas.openxmlformats.org/officeDocument/2006/relationships/image" Target="../media/image650.png"/><Relationship Id="rId9" Type="http://schemas.openxmlformats.org/officeDocument/2006/relationships/image" Target="../media/image921.png"/><Relationship Id="rId14" Type="http://schemas.openxmlformats.org/officeDocument/2006/relationships/image" Target="../media/image971.png"/><Relationship Id="rId22" Type="http://schemas.openxmlformats.org/officeDocument/2006/relationships/image" Target="../media/image1041.png"/><Relationship Id="rId27" Type="http://schemas.openxmlformats.org/officeDocument/2006/relationships/image" Target="../media/image831.png"/><Relationship Id="rId30" Type="http://schemas.openxmlformats.org/officeDocument/2006/relationships/image" Target="../media/image1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docs.python.org/3/library/functions.html#bool" TargetMode="External"/><Relationship Id="rId5" Type="http://schemas.openxmlformats.org/officeDocument/2006/relationships/hyperlink" Target="https://pytorch.org/docs/stable/tensors.html#torch.Tensor" TargetMode="External"/><Relationship Id="rId4" Type="http://schemas.openxmlformats.org/officeDocument/2006/relationships/hyperlink" Target="https://docs.python.org/3/library/stdtypes.html#list"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youtu.be/A2gyidoFsoI?t=105" TargetMode="Externa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122.png"/><Relationship Id="rId7" Type="http://schemas.openxmlformats.org/officeDocument/2006/relationships/image" Target="../media/image28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 Id="rId9" Type="http://schemas.openxmlformats.org/officeDocument/2006/relationships/image" Target="../media/image300.png"/></Relationships>
</file>

<file path=ppt/slides/_rels/slide52.xml.rels><?xml version="1.0" encoding="UTF-8" standalone="yes"?>
<Relationships xmlns="http://schemas.openxmlformats.org/package/2006/relationships"><Relationship Id="rId8" Type="http://schemas.openxmlformats.org/officeDocument/2006/relationships/image" Target="../media/image360.png"/><Relationship Id="rId13" Type="http://schemas.openxmlformats.org/officeDocument/2006/relationships/image" Target="../media/image410.png"/><Relationship Id="rId18" Type="http://schemas.openxmlformats.org/officeDocument/2006/relationships/image" Target="../media/image460.png"/><Relationship Id="rId26" Type="http://schemas.openxmlformats.org/officeDocument/2006/relationships/image" Target="../media/image540.png"/><Relationship Id="rId3" Type="http://schemas.openxmlformats.org/officeDocument/2006/relationships/image" Target="../media/image310.png"/><Relationship Id="rId21" Type="http://schemas.openxmlformats.org/officeDocument/2006/relationships/image" Target="../media/image490.png"/><Relationship Id="rId7" Type="http://schemas.openxmlformats.org/officeDocument/2006/relationships/image" Target="../media/image350.png"/><Relationship Id="rId12" Type="http://schemas.openxmlformats.org/officeDocument/2006/relationships/image" Target="../media/image400.png"/><Relationship Id="rId17" Type="http://schemas.openxmlformats.org/officeDocument/2006/relationships/image" Target="../media/image450.png"/><Relationship Id="rId25" Type="http://schemas.openxmlformats.org/officeDocument/2006/relationships/image" Target="../media/image530.png"/><Relationship Id="rId2" Type="http://schemas.openxmlformats.org/officeDocument/2006/relationships/notesSlide" Target="../notesSlides/notesSlide33.xml"/><Relationship Id="rId16" Type="http://schemas.openxmlformats.org/officeDocument/2006/relationships/image" Target="../media/image440.png"/><Relationship Id="rId20" Type="http://schemas.openxmlformats.org/officeDocument/2006/relationships/image" Target="../media/image480.png"/><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image" Target="../media/image390.png"/><Relationship Id="rId24" Type="http://schemas.openxmlformats.org/officeDocument/2006/relationships/image" Target="../media/image520.png"/><Relationship Id="rId5" Type="http://schemas.openxmlformats.org/officeDocument/2006/relationships/image" Target="../media/image330.png"/><Relationship Id="rId15" Type="http://schemas.openxmlformats.org/officeDocument/2006/relationships/image" Target="../media/image430.png"/><Relationship Id="rId23" Type="http://schemas.openxmlformats.org/officeDocument/2006/relationships/image" Target="../media/image510.png"/><Relationship Id="rId10" Type="http://schemas.openxmlformats.org/officeDocument/2006/relationships/image" Target="../media/image380.png"/><Relationship Id="rId19" Type="http://schemas.openxmlformats.org/officeDocument/2006/relationships/image" Target="../media/image470.png"/><Relationship Id="rId4" Type="http://schemas.openxmlformats.org/officeDocument/2006/relationships/image" Target="../media/image320.png"/><Relationship Id="rId9" Type="http://schemas.openxmlformats.org/officeDocument/2006/relationships/image" Target="../media/image370.png"/><Relationship Id="rId14" Type="http://schemas.openxmlformats.org/officeDocument/2006/relationships/image" Target="../media/image420.png"/><Relationship Id="rId22" Type="http://schemas.openxmlformats.org/officeDocument/2006/relationships/image" Target="../media/image500.png"/><Relationship Id="rId27" Type="http://schemas.openxmlformats.org/officeDocument/2006/relationships/image" Target="../media/image550.png"/></Relationships>
</file>

<file path=ppt/slides/_rels/slide5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10.png"/><Relationship Id="rId5" Type="http://schemas.openxmlformats.org/officeDocument/2006/relationships/image" Target="../media/image640.png"/><Relationship Id="rId4" Type="http://schemas.openxmlformats.org/officeDocument/2006/relationships/image" Target="../media/image6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10.png"/><Relationship Id="rId13" Type="http://schemas.openxmlformats.org/officeDocument/2006/relationships/image" Target="../media/image760.png"/><Relationship Id="rId3" Type="http://schemas.openxmlformats.org/officeDocument/2006/relationships/image" Target="../media/image660.png"/><Relationship Id="rId7" Type="http://schemas.openxmlformats.org/officeDocument/2006/relationships/image" Target="../media/image700.png"/><Relationship Id="rId12" Type="http://schemas.openxmlformats.org/officeDocument/2006/relationships/image" Target="../media/image7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90.png"/><Relationship Id="rId11" Type="http://schemas.openxmlformats.org/officeDocument/2006/relationships/image" Target="../media/image740.png"/><Relationship Id="rId5" Type="http://schemas.openxmlformats.org/officeDocument/2006/relationships/image" Target="../media/image680.png"/><Relationship Id="rId10" Type="http://schemas.openxmlformats.org/officeDocument/2006/relationships/image" Target="../media/image730.png"/><Relationship Id="rId4" Type="http://schemas.openxmlformats.org/officeDocument/2006/relationships/image" Target="../media/image670.png"/><Relationship Id="rId9" Type="http://schemas.openxmlformats.org/officeDocument/2006/relationships/image" Target="../media/image720.png"/><Relationship Id="rId14" Type="http://schemas.openxmlformats.org/officeDocument/2006/relationships/image" Target="../media/image7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image" Target="../media/image920.png"/><Relationship Id="rId13" Type="http://schemas.openxmlformats.org/officeDocument/2006/relationships/image" Target="../media/image970.png"/><Relationship Id="rId3" Type="http://schemas.openxmlformats.org/officeDocument/2006/relationships/image" Target="../media/image870.png"/><Relationship Id="rId7" Type="http://schemas.openxmlformats.org/officeDocument/2006/relationships/image" Target="../media/image910.png"/><Relationship Id="rId12" Type="http://schemas.openxmlformats.org/officeDocument/2006/relationships/image" Target="../media/image9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900.png"/><Relationship Id="rId11" Type="http://schemas.openxmlformats.org/officeDocument/2006/relationships/image" Target="../media/image950.png"/><Relationship Id="rId5" Type="http://schemas.openxmlformats.org/officeDocument/2006/relationships/image" Target="../media/image890.png"/><Relationship Id="rId10" Type="http://schemas.openxmlformats.org/officeDocument/2006/relationships/image" Target="../media/image940.png"/><Relationship Id="rId4" Type="http://schemas.openxmlformats.org/officeDocument/2006/relationships/image" Target="../media/image880.png"/><Relationship Id="rId9" Type="http://schemas.openxmlformats.org/officeDocument/2006/relationships/image" Target="../media/image93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980.png"/><Relationship Id="rId7" Type="http://schemas.openxmlformats.org/officeDocument/2006/relationships/image" Target="../media/image7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010.png"/><Relationship Id="rId11" Type="http://schemas.openxmlformats.org/officeDocument/2006/relationships/image" Target="../media/image1050.png"/><Relationship Id="rId5" Type="http://schemas.openxmlformats.org/officeDocument/2006/relationships/image" Target="../media/image1000.png"/><Relationship Id="rId10" Type="http://schemas.openxmlformats.org/officeDocument/2006/relationships/image" Target="../media/image1040.png"/><Relationship Id="rId4" Type="http://schemas.openxmlformats.org/officeDocument/2006/relationships/image" Target="../media/image990.png"/><Relationship Id="rId9" Type="http://schemas.openxmlformats.org/officeDocument/2006/relationships/image" Target="../media/image1030.png"/></Relationships>
</file>

<file path=ppt/slides/_rels/slide71.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openxmlformats.org/officeDocument/2006/relationships/hyperlink" Target="https://medium.com/mlreview/understanding-lstm-and-its-diagrams-37e2f46f1714" TargetMode="External"/><Relationship Id="rId3" Type="http://schemas.openxmlformats.org/officeDocument/2006/relationships/hyperlink" Target="http://harinisuresh.com/2016/10/09/lstms/" TargetMode="External"/><Relationship Id="rId7" Type="http://schemas.openxmlformats.org/officeDocument/2006/relationships/hyperlink" Target="https://ayearofai.com/rohan-lenny-3-recurrent-neural-networks-10300100899b" TargetMode="External"/><Relationship Id="rId2" Type="http://schemas.openxmlformats.org/officeDocument/2006/relationships/hyperlink" Target="http://colah.github.io/posts/2015-08-Understanding-LSTMs/" TargetMode="External"/><Relationship Id="rId1" Type="http://schemas.openxmlformats.org/officeDocument/2006/relationships/slideLayout" Target="../slideLayouts/slideLayout2.xml"/><Relationship Id="rId6" Type="http://schemas.openxmlformats.org/officeDocument/2006/relationships/hyperlink" Target="http://willwolf.io/2016/10/18/recurrent-neural-network-gradients-and-lessons-learned-therein/" TargetMode="External"/><Relationship Id="rId5" Type="http://schemas.openxmlformats.org/officeDocument/2006/relationships/hyperlink" Target="http://arunmallya.github.io/writeups/nn/lstm/index.html#/12" TargetMode="External"/><Relationship Id="rId10" Type="http://schemas.openxmlformats.org/officeDocument/2006/relationships/hyperlink" Target="http://karpathy.github.io/2015/05/21/rnn-effectiveness/" TargetMode="External"/><Relationship Id="rId4" Type="http://schemas.openxmlformats.org/officeDocument/2006/relationships/hyperlink" Target="http://www.wildml.com/2015/09/recurrent-neural-networks-tutorial-part-1-introduction-to-rnns/" TargetMode="External"/><Relationship Id="rId9" Type="http://schemas.openxmlformats.org/officeDocument/2006/relationships/hyperlink" Target="https://r2rt.com/written-memories-understanding-deriving-and-extending-the-lstm.html#written-memories-the-intuition-behind-lstm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Course 11: Recursive Neural Networks</a:t>
            </a:r>
          </a:p>
        </p:txBody>
      </p:sp>
      <p:sp>
        <p:nvSpPr>
          <p:cNvPr id="4" name="Title 3"/>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p:sp>
        <p:nvSpPr>
          <p:cNvPr id="4" name="Content Placeholder 3"/>
          <p:cNvSpPr>
            <a:spLocks noGrp="1"/>
          </p:cNvSpPr>
          <p:nvPr>
            <p:ph idx="1"/>
          </p:nvPr>
        </p:nvSpPr>
        <p:spPr>
          <a:xfrm>
            <a:off x="1522414" y="1905000"/>
            <a:ext cx="4876798" cy="4267200"/>
          </a:xfrm>
        </p:spPr>
        <p:txBody>
          <a:bodyPr>
            <a:normAutofit/>
          </a:bodyPr>
          <a:lstStyle/>
          <a:p>
            <a:pPr marL="0" indent="0">
              <a:buNone/>
            </a:pPr>
            <a:r>
              <a:rPr lang="en-US" sz="2000" dirty="0"/>
              <a:t>As with ANN or ML, the recurrent neural network can be viewed as having 3 layers:</a:t>
            </a:r>
          </a:p>
          <a:p>
            <a:r>
              <a:rPr lang="en-US" sz="2000" dirty="0"/>
              <a:t>Input</a:t>
            </a:r>
          </a:p>
          <a:p>
            <a:r>
              <a:rPr lang="en-US" sz="2000" dirty="0"/>
              <a:t>Hidden: in RNN this is called the state.</a:t>
            </a:r>
          </a:p>
          <a:p>
            <a:r>
              <a:rPr lang="en-US" sz="2000" dirty="0"/>
              <a:t>Output</a:t>
            </a:r>
          </a:p>
        </p:txBody>
      </p:sp>
      <p:sp>
        <p:nvSpPr>
          <p:cNvPr id="3" name="Rectangle 2"/>
          <p:cNvSpPr/>
          <p:nvPr/>
        </p:nvSpPr>
        <p:spPr>
          <a:xfrm>
            <a:off x="1512476" y="5187507"/>
            <a:ext cx="9773472" cy="646331"/>
          </a:xfrm>
          <a:prstGeom prst="rect">
            <a:avLst/>
          </a:prstGeom>
        </p:spPr>
        <p:txBody>
          <a:bodyPr wrap="square">
            <a:spAutoFit/>
          </a:bodyPr>
          <a:lstStyle/>
          <a:p>
            <a:r>
              <a:rPr lang="en-US" dirty="0">
                <a:solidFill>
                  <a:schemeClr val="bg1"/>
                </a:solidFill>
              </a:rPr>
              <a:t>The main difference is that the hidden layer (the state) changes w.r.t the input and the previous hidden state </a:t>
            </a:r>
          </a:p>
        </p:txBody>
      </p:sp>
      <p:pic>
        <p:nvPicPr>
          <p:cNvPr id="1034" name="Picture 10" descr="https://cdn-images-1.medium.com/max/800/1*7POP9GXAsRlbRRrsrhr-j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412" y="2196657"/>
            <a:ext cx="18097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472357" y="6436686"/>
            <a:ext cx="2813591" cy="258532"/>
          </a:xfrm>
          <a:prstGeom prst="rect">
            <a:avLst/>
          </a:prstGeom>
          <a:noFill/>
        </p:spPr>
        <p:txBody>
          <a:bodyPr wrap="none" rtlCol="0">
            <a:spAutoFit/>
          </a:bodyPr>
          <a:lstStyle/>
          <a:p>
            <a:pPr>
              <a:lnSpc>
                <a:spcPct val="90000"/>
              </a:lnSpc>
            </a:pPr>
            <a:r>
              <a:rPr lang="en-US" sz="1200" dirty="0">
                <a:solidFill>
                  <a:schemeClr val="bg1"/>
                </a:solidFill>
              </a:rPr>
              <a:t>Images from https://ayearofai.com</a:t>
            </a:r>
            <a:endParaRPr lang="ro-RO" sz="1200" dirty="0">
              <a:solidFill>
                <a:schemeClr val="bg1"/>
              </a:solidFill>
            </a:endParaRPr>
          </a:p>
        </p:txBody>
      </p:sp>
    </p:spTree>
    <p:extLst>
      <p:ext uri="{BB962C8B-B14F-4D97-AF65-F5344CB8AC3E}">
        <p14:creationId xmlns:p14="http://schemas.microsoft.com/office/powerpoint/2010/main" val="376657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5867398" cy="4267200"/>
              </a:xfrm>
            </p:spPr>
            <p:txBody>
              <a:bodyPr>
                <a:normAutofit lnSpcReduction="10000"/>
              </a:bodyPr>
              <a:lstStyle/>
              <a:p>
                <a:r>
                  <a:rPr lang="en-US" sz="2000" dirty="0"/>
                  <a:t>As MLP, RNN work with vectors. So, the input, the hidden state and the outputs are vectors (even though they’re represented as circles)</a:t>
                </a:r>
              </a:p>
              <a:p>
                <a:endParaRPr lang="en-US" sz="2000" dirty="0"/>
              </a:p>
              <a:p>
                <a:r>
                  <a:rPr lang="en-US" sz="2000" dirty="0"/>
                  <a:t>Since the neural network changes in time (due to changes to the state), we can say that a RNN has two dimensions: depth and time</a:t>
                </a:r>
              </a:p>
              <a:p>
                <a:endParaRPr lang="en-US" sz="2000" dirty="0"/>
              </a:p>
              <a:p>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𝑖</m:t>
                        </m:r>
                      </m:sub>
                    </m:sSub>
                  </m:oMath>
                </a14:m>
                <a:r>
                  <a:rPr lang="en-US" sz="2000" dirty="0"/>
                  <a:t> are the same elements but at different time steps</a:t>
                </a:r>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5867398" cy="4267200"/>
              </a:xfrm>
              <a:blipFill>
                <a:blip r:embed="rId3"/>
                <a:stretch>
                  <a:fillRect l="-649" t="-2374" r="-649"/>
                </a:stretch>
              </a:blipFill>
            </p:spPr>
            <p:txBody>
              <a:bodyPr/>
              <a:lstStyle/>
              <a:p>
                <a:r>
                  <a:rPr lang="en-US">
                    <a:noFill/>
                  </a:rPr>
                  <a:t> </a:t>
                </a:r>
              </a:p>
            </p:txBody>
          </p:sp>
        </mc:Fallback>
      </mc:AlternateContent>
      <p:pic>
        <p:nvPicPr>
          <p:cNvPr id="2052" name="Picture 4" descr="https://cdn-images-1.medium.com/max/800/1*OEyIsiEi5SJ9l3GrB5Dpu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9837" y="2671762"/>
            <a:ext cx="3076575"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72357" y="6436686"/>
            <a:ext cx="2813591" cy="258532"/>
          </a:xfrm>
          <a:prstGeom prst="rect">
            <a:avLst/>
          </a:prstGeom>
          <a:noFill/>
        </p:spPr>
        <p:txBody>
          <a:bodyPr wrap="none" rtlCol="0">
            <a:spAutoFit/>
          </a:bodyPr>
          <a:lstStyle/>
          <a:p>
            <a:pPr>
              <a:lnSpc>
                <a:spcPct val="90000"/>
              </a:lnSpc>
            </a:pPr>
            <a:r>
              <a:rPr lang="en-US" sz="1200" dirty="0">
                <a:solidFill>
                  <a:schemeClr val="bg1"/>
                </a:solidFill>
              </a:rPr>
              <a:t>Images from https://ayearofai.com</a:t>
            </a:r>
            <a:endParaRPr lang="ro-RO" sz="1200" dirty="0">
              <a:solidFill>
                <a:schemeClr val="bg1"/>
              </a:solidFill>
            </a:endParaRPr>
          </a:p>
        </p:txBody>
      </p:sp>
    </p:spTree>
    <p:extLst>
      <p:ext uri="{BB962C8B-B14F-4D97-AF65-F5344CB8AC3E}">
        <p14:creationId xmlns:p14="http://schemas.microsoft.com/office/powerpoint/2010/main" val="335117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p:sp>
        <p:nvSpPr>
          <p:cNvPr id="4" name="Content Placeholder 3"/>
          <p:cNvSpPr>
            <a:spLocks noGrp="1"/>
          </p:cNvSpPr>
          <p:nvPr>
            <p:ph idx="1"/>
          </p:nvPr>
        </p:nvSpPr>
        <p:spPr>
          <a:xfrm>
            <a:off x="1522414" y="1905000"/>
            <a:ext cx="5867398" cy="4267200"/>
          </a:xfrm>
        </p:spPr>
        <p:txBody>
          <a:bodyPr>
            <a:normAutofit/>
          </a:bodyPr>
          <a:lstStyle/>
          <a:p>
            <a:r>
              <a:rPr lang="en-US" sz="2000" dirty="0"/>
              <a:t>Depending on the time of when a new input is fed into the network and when an output is analyzed there can be many types of RNN architectures:</a:t>
            </a:r>
          </a:p>
          <a:p>
            <a:r>
              <a:rPr lang="en-US" sz="2000" dirty="0"/>
              <a:t>One to Many</a:t>
            </a:r>
          </a:p>
          <a:p>
            <a:pPr marL="0" indent="0">
              <a:buNone/>
            </a:pPr>
            <a:r>
              <a:rPr lang="en-US" sz="2000" dirty="0"/>
              <a:t>    I.e.: Captioning an image.</a:t>
            </a:r>
          </a:p>
          <a:p>
            <a:pPr lvl="1">
              <a:buFont typeface="Arial" panose="020B0604020202020204" pitchFamily="34" charset="0"/>
              <a:buChar char="•"/>
            </a:pPr>
            <a:r>
              <a:rPr lang="en-US" sz="1600" dirty="0"/>
              <a:t>Input = processed image (using conv-nets)</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Output = A sentence in which each word is outputted by the network at a time step</a:t>
            </a:r>
          </a:p>
        </p:txBody>
      </p:sp>
      <p:pic>
        <p:nvPicPr>
          <p:cNvPr id="2052" name="Picture 4" descr="https://cdn-images-1.medium.com/max/800/1*OEyIsiEi5SJ9l3GrB5Dpu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837" y="2671762"/>
            <a:ext cx="3076575"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472357" y="6436686"/>
            <a:ext cx="2813591" cy="258532"/>
          </a:xfrm>
          <a:prstGeom prst="rect">
            <a:avLst/>
          </a:prstGeom>
          <a:noFill/>
        </p:spPr>
        <p:txBody>
          <a:bodyPr wrap="none" rtlCol="0">
            <a:spAutoFit/>
          </a:bodyPr>
          <a:lstStyle/>
          <a:p>
            <a:pPr>
              <a:lnSpc>
                <a:spcPct val="90000"/>
              </a:lnSpc>
            </a:pPr>
            <a:r>
              <a:rPr lang="en-US" sz="1200" dirty="0">
                <a:solidFill>
                  <a:schemeClr val="bg1"/>
                </a:solidFill>
              </a:rPr>
              <a:t>Images from https://ayearofai.com</a:t>
            </a:r>
            <a:endParaRPr lang="ro-RO" sz="1200" dirty="0">
              <a:solidFill>
                <a:schemeClr val="bg1"/>
              </a:solidFill>
            </a:endParaRPr>
          </a:p>
        </p:txBody>
      </p:sp>
    </p:spTree>
    <p:extLst>
      <p:ext uri="{BB962C8B-B14F-4D97-AF65-F5344CB8AC3E}">
        <p14:creationId xmlns:p14="http://schemas.microsoft.com/office/powerpoint/2010/main" val="360240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p:sp>
        <p:nvSpPr>
          <p:cNvPr id="4" name="Content Placeholder 3"/>
          <p:cNvSpPr>
            <a:spLocks noGrp="1"/>
          </p:cNvSpPr>
          <p:nvPr>
            <p:ph idx="1"/>
          </p:nvPr>
        </p:nvSpPr>
        <p:spPr>
          <a:xfrm>
            <a:off x="1522414" y="1905000"/>
            <a:ext cx="5867398" cy="4267200"/>
          </a:xfrm>
        </p:spPr>
        <p:txBody>
          <a:bodyPr>
            <a:normAutofit/>
          </a:bodyPr>
          <a:lstStyle/>
          <a:p>
            <a:r>
              <a:rPr lang="en-US" sz="2000" dirty="0"/>
              <a:t>Many To one</a:t>
            </a:r>
          </a:p>
          <a:p>
            <a:pPr marL="0" indent="0">
              <a:buNone/>
            </a:pPr>
            <a:r>
              <a:rPr lang="en-US" sz="2000" dirty="0"/>
              <a:t>    I.e.: Sentiment classification.</a:t>
            </a:r>
          </a:p>
          <a:p>
            <a:pPr lvl="1">
              <a:buFont typeface="Arial" panose="020B0604020202020204" pitchFamily="34" charset="0"/>
              <a:buChar char="•"/>
            </a:pPr>
            <a:r>
              <a:rPr lang="en-US" sz="1600" dirty="0"/>
              <a:t>Input = a sentence(sequence of words), one word per time step</a:t>
            </a:r>
          </a:p>
          <a:p>
            <a:pPr lvl="1">
              <a:buFont typeface="Arial" panose="020B0604020202020204" pitchFamily="34" charset="0"/>
              <a:buChar char="•"/>
            </a:pPr>
            <a:r>
              <a:rPr lang="en-US" sz="1600" dirty="0"/>
              <a:t>Output = A sentiment (classification) after all of the words have been processed</a:t>
            </a:r>
          </a:p>
          <a:p>
            <a:pPr marL="274320" lvl="1" indent="0">
              <a:buNone/>
            </a:pPr>
            <a:endParaRPr lang="en-US" sz="1600" dirty="0"/>
          </a:p>
          <a:p>
            <a:r>
              <a:rPr lang="en-US" sz="2000" dirty="0"/>
              <a:t>Many To Many</a:t>
            </a:r>
          </a:p>
          <a:p>
            <a:pPr marL="0" indent="0">
              <a:buNone/>
            </a:pPr>
            <a:r>
              <a:rPr lang="en-US" sz="2000" dirty="0"/>
              <a:t>    I.e.: Machine translation</a:t>
            </a:r>
          </a:p>
          <a:p>
            <a:pPr lvl="1">
              <a:buFont typeface="Arial" panose="020B0604020202020204" pitchFamily="34" charset="0"/>
              <a:buChar char="•"/>
            </a:pPr>
            <a:r>
              <a:rPr lang="en-US" sz="1600" dirty="0"/>
              <a:t>Input = sequence of words (sentence), one word at some time step</a:t>
            </a:r>
          </a:p>
          <a:p>
            <a:pPr lvl="1">
              <a:buFont typeface="Arial" panose="020B0604020202020204" pitchFamily="34" charset="0"/>
              <a:buChar char="•"/>
            </a:pPr>
            <a:r>
              <a:rPr lang="en-US" sz="1600" dirty="0"/>
              <a:t>Output = sequence of words (sentence), one word at some time step</a:t>
            </a:r>
          </a:p>
          <a:p>
            <a:pPr marL="274320" lvl="1" indent="0">
              <a:buNone/>
            </a:pPr>
            <a:endParaRPr lang="en-US" sz="1600" dirty="0"/>
          </a:p>
        </p:txBody>
      </p:sp>
      <p:pic>
        <p:nvPicPr>
          <p:cNvPr id="3074" name="Picture 2" descr="https://cdn-images-1.medium.com/max/800/1*KjYQyc-JD_zs5ERQypM9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1512" y="1600200"/>
            <a:ext cx="1809750" cy="21717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800/1*MPpLCBI1J6r6VmsDm7G4_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8619" y="4267200"/>
            <a:ext cx="2952750" cy="20383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7847012" y="4038600"/>
            <a:ext cx="4038600" cy="0"/>
          </a:xfrm>
          <a:prstGeom prst="lin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259616" y="6545002"/>
            <a:ext cx="2813591" cy="258532"/>
          </a:xfrm>
          <a:prstGeom prst="rect">
            <a:avLst/>
          </a:prstGeom>
          <a:noFill/>
        </p:spPr>
        <p:txBody>
          <a:bodyPr wrap="none" rtlCol="0">
            <a:spAutoFit/>
          </a:bodyPr>
          <a:lstStyle/>
          <a:p>
            <a:pPr>
              <a:lnSpc>
                <a:spcPct val="90000"/>
              </a:lnSpc>
            </a:pPr>
            <a:r>
              <a:rPr lang="en-US" sz="1200" dirty="0">
                <a:solidFill>
                  <a:schemeClr val="bg1"/>
                </a:solidFill>
              </a:rPr>
              <a:t>Images from https://ayearofai.com</a:t>
            </a:r>
            <a:endParaRPr lang="ro-RO" sz="1200" dirty="0">
              <a:solidFill>
                <a:schemeClr val="bg1"/>
              </a:solidFill>
            </a:endParaRPr>
          </a:p>
        </p:txBody>
      </p:sp>
    </p:spTree>
    <p:extLst>
      <p:ext uri="{BB962C8B-B14F-4D97-AF65-F5344CB8AC3E}">
        <p14:creationId xmlns:p14="http://schemas.microsoft.com/office/powerpoint/2010/main" val="2852619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7519849" cy="4267200"/>
              </a:xfrm>
            </p:spPr>
            <p:txBody>
              <a:bodyPr>
                <a:noAutofit/>
              </a:bodyPr>
              <a:lstStyle/>
              <a:p>
                <a:r>
                  <a:rPr lang="en-US" sz="2000" dirty="0"/>
                  <a:t>Given how the network behaves, we need to have the following set of parameters:</a:t>
                </a:r>
              </a:p>
              <a:p>
                <a:pPr lvl="1"/>
                <a:r>
                  <a:rPr lang="en-US" sz="1600" dirty="0"/>
                  <a:t>Input to the hidden unit: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𝑥h</m:t>
                        </m:r>
                      </m:sub>
                    </m:sSub>
                  </m:oMath>
                </a14:m>
                <a:endParaRPr lang="en-US" sz="1600" b="0" dirty="0"/>
              </a:p>
              <a:p>
                <a:pPr lvl="1"/>
                <a:r>
                  <a:rPr lang="en-US" sz="1600" dirty="0"/>
                  <a:t>Hidden unit to hidden unit (in time):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hh</m:t>
                        </m:r>
                      </m:sub>
                    </m:sSub>
                  </m:oMath>
                </a14:m>
                <a:endParaRPr lang="en-US" sz="1600" dirty="0"/>
              </a:p>
              <a:p>
                <a:pPr lvl="1"/>
                <a:r>
                  <a:rPr lang="en-US" sz="1600" dirty="0"/>
                  <a:t>Hidden unit to output: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𝑊</m:t>
                        </m:r>
                      </m:e>
                      <m:sub>
                        <m:r>
                          <a:rPr lang="en-US" sz="1600" b="0" i="1" smtClean="0">
                            <a:latin typeface="Cambria Math" panose="02040503050406030204" pitchFamily="18" charset="0"/>
                          </a:rPr>
                          <m:t>h𝑦</m:t>
                        </m:r>
                      </m:sub>
                    </m:sSub>
                  </m:oMath>
                </a14:m>
                <a:endParaRPr lang="en-US" sz="1600" dirty="0"/>
              </a:p>
              <a:p>
                <a:pPr lvl="1"/>
                <a:r>
                  <a:rPr lang="en-US" sz="1600" dirty="0"/>
                  <a:t>A set of biases for the hidden units and output units: </a:t>
                </a: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h</m:t>
                        </m:r>
                      </m:sub>
                      <m:sup/>
                    </m:sSubSup>
                  </m:oMath>
                </a14:m>
                <a:r>
                  <a:rPr lang="en-US" sz="1600" dirty="0"/>
                  <a:t>, </a:t>
                </a:r>
                <a14:m>
                  <m:oMath xmlns:m="http://schemas.openxmlformats.org/officeDocument/2006/math">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𝑏</m:t>
                        </m:r>
                      </m:e>
                      <m:sub>
                        <m:r>
                          <a:rPr lang="en-US" sz="1600" b="0" i="1" smtClean="0">
                            <a:latin typeface="Cambria Math" panose="02040503050406030204" pitchFamily="18" charset="0"/>
                          </a:rPr>
                          <m:t>𝑦</m:t>
                        </m:r>
                      </m:sub>
                      <m:sup/>
                    </m:sSubSup>
                  </m:oMath>
                </a14:m>
                <a:endParaRPr lang="en-US" sz="1600" dirty="0"/>
              </a:p>
              <a:p>
                <a:pPr marL="274320" lvl="1" indent="0">
                  <a:buNone/>
                </a:pPr>
                <a:endParaRPr lang="en-US" sz="1600" dirty="0"/>
              </a:p>
              <a:p>
                <a:pPr marL="274320" lvl="1" indent="0">
                  <a:buNone/>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up/>
                      </m:sSub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tanh</m:t>
                          </m:r>
                        </m:fName>
                        <m:e>
                          <m:d>
                            <m:dPr>
                              <m:ctrlPr>
                                <a:rPr lang="en-US" sz="1800" b="0" i="1" smtClean="0">
                                  <a:latin typeface="Cambria Math" panose="02040503050406030204" pitchFamily="18" charset="0"/>
                                </a:rPr>
                              </m:ctrlPr>
                            </m:dPr>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𝑊</m:t>
                                  </m:r>
                                </m:e>
                                <m:sub>
                                  <m:r>
                                    <a:rPr lang="en-US" sz="1800" b="0" i="1" smtClean="0">
                                      <a:latin typeface="Cambria Math" panose="02040503050406030204" pitchFamily="18" charset="0"/>
                                    </a:rPr>
                                    <m:t>hh</m:t>
                                  </m:r>
                                </m:sub>
                                <m:sup/>
                              </m:sSub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−1 </m:t>
                                  </m:r>
                                </m:sub>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𝑊</m:t>
                                  </m:r>
                                </m:e>
                                <m:sub>
                                  <m:r>
                                    <a:rPr lang="en-US" sz="1800" b="0" i="1" smtClean="0">
                                      <a:latin typeface="Cambria Math" panose="02040503050406030204" pitchFamily="18" charset="0"/>
                                    </a:rPr>
                                    <m:t>𝑥h</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𝑥</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𝑏</m:t>
                                  </m:r>
                                </m:e>
                                <m:sub>
                                  <m:r>
                                    <a:rPr lang="en-US" sz="1800" b="0" i="1" smtClean="0">
                                      <a:latin typeface="Cambria Math" panose="02040503050406030204" pitchFamily="18" charset="0"/>
                                    </a:rPr>
                                    <m:t>h</m:t>
                                  </m:r>
                                </m:sub>
                                <m:sup/>
                              </m:sSubSup>
                            </m:e>
                          </m:d>
                        </m:e>
                      </m:func>
                    </m:oMath>
                  </m:oMathPara>
                </a14:m>
                <a:endParaRPr lang="en-US" sz="1800" b="0" dirty="0"/>
              </a:p>
              <a:p>
                <a:pPr marL="274320" lvl="1" indent="0">
                  <a:buNone/>
                </a:pPr>
                <a:endParaRPr lang="en-US" sz="1800" dirty="0"/>
              </a:p>
              <a:p>
                <a:pPr marL="274320" lvl="1" indent="0">
                  <a:buNone/>
                </a:pPr>
                <a14:m>
                  <m:oMathPara xmlns:m="http://schemas.openxmlformats.org/officeDocument/2006/math">
                    <m:oMathParaPr>
                      <m:jc m:val="centerGroup"/>
                    </m:oMathParaPr>
                    <m:oMath xmlns:m="http://schemas.openxmlformats.org/officeDocument/2006/math">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𝑦</m:t>
                          </m:r>
                        </m:e>
                        <m:sub>
                          <m:r>
                            <a:rPr lang="en-US" sz="1800" b="0" i="1" smtClean="0">
                              <a:latin typeface="Cambria Math" panose="02040503050406030204" pitchFamily="18" charset="0"/>
                            </a:rPr>
                            <m:t>𝑡</m:t>
                          </m:r>
                        </m:sub>
                        <m:sup/>
                      </m:sSub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tanh</m:t>
                          </m:r>
                        </m:fName>
                        <m:e>
                          <m:d>
                            <m:dPr>
                              <m:ctrlPr>
                                <a:rPr lang="en-US" sz="1800" b="0" i="1" smtClean="0">
                                  <a:latin typeface="Cambria Math" panose="02040503050406030204" pitchFamily="18" charset="0"/>
                                </a:rPr>
                              </m:ctrlPr>
                            </m:dPr>
                            <m:e>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𝑊</m:t>
                                  </m:r>
                                </m:e>
                                <m:sub>
                                  <m:r>
                                    <a:rPr lang="en-US" sz="1800" b="0" i="1" smtClean="0">
                                      <a:latin typeface="Cambria Math" panose="02040503050406030204" pitchFamily="18" charset="0"/>
                                    </a:rPr>
                                    <m:t>h𝑦</m:t>
                                  </m:r>
                                </m:sub>
                                <m:sup/>
                              </m:sSubSup>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−1 </m:t>
                                  </m:r>
                                </m:sub>
                                <m:sup/>
                              </m:sSubSup>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𝑏</m:t>
                                  </m:r>
                                </m:e>
                                <m:sub>
                                  <m:r>
                                    <a:rPr lang="en-US" sz="1800" b="0" i="1" smtClean="0">
                                      <a:latin typeface="Cambria Math" panose="02040503050406030204" pitchFamily="18" charset="0"/>
                                    </a:rPr>
                                    <m:t>𝑦</m:t>
                                  </m:r>
                                </m:sub>
                                <m:sup/>
                              </m:sSubSup>
                            </m:e>
                          </m:d>
                        </m:e>
                      </m:func>
                    </m:oMath>
                  </m:oMathPara>
                </a14:m>
                <a:endParaRPr lang="en-US" sz="1800" dirty="0"/>
              </a:p>
              <a:p>
                <a:pPr marL="274320" lvl="1" indent="0">
                  <a:buNone/>
                </a:pPr>
                <a:endParaRPr lang="en-US" sz="1600" dirty="0"/>
              </a:p>
              <a:p>
                <a:pPr marL="274320" lvl="1" indent="0">
                  <a:buNone/>
                </a:pPr>
                <a:r>
                  <a:rPr lang="en-US" sz="1600" dirty="0"/>
                  <a:t>Observation:</a:t>
                </a:r>
              </a:p>
              <a:p>
                <a:pPr marL="274320" lvl="1" indent="0">
                  <a:buNone/>
                </a:pPr>
                <a:r>
                  <a:rPr lang="en-US" sz="1600" dirty="0"/>
                  <a:t>All time steps share the same weight matrix.</a:t>
                </a:r>
              </a:p>
              <a:p>
                <a:endParaRPr lang="en-US" sz="2000" dirty="0"/>
              </a:p>
              <a:p>
                <a:pPr marL="0" indent="0">
                  <a:buNone/>
                </a:pPr>
                <a:endParaRPr lang="en-US" sz="2000"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7519849" cy="4267200"/>
              </a:xfrm>
              <a:blipFill>
                <a:blip r:embed="rId3"/>
                <a:stretch>
                  <a:fillRect l="-507" t="-1780"/>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03CA4E25-4748-A5B0-D41C-4A03784E224B}"/>
              </a:ext>
            </a:extLst>
          </p:cNvPr>
          <p:cNvSpPr/>
          <p:nvPr/>
        </p:nvSpPr>
        <p:spPr>
          <a:xfrm>
            <a:off x="9423609" y="3974974"/>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Oval 5">
            <a:extLst>
              <a:ext uri="{FF2B5EF4-FFF2-40B4-BE49-F238E27FC236}">
                <a16:creationId xmlns:a16="http://schemas.microsoft.com/office/drawing/2014/main" id="{1C67FCD1-64ED-B1C0-3FAE-1AC6F7DAA170}"/>
              </a:ext>
            </a:extLst>
          </p:cNvPr>
          <p:cNvSpPr/>
          <p:nvPr/>
        </p:nvSpPr>
        <p:spPr>
          <a:xfrm>
            <a:off x="9843191" y="505665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1" name="Oval 10">
            <a:extLst>
              <a:ext uri="{FF2B5EF4-FFF2-40B4-BE49-F238E27FC236}">
                <a16:creationId xmlns:a16="http://schemas.microsoft.com/office/drawing/2014/main" id="{E146E439-295B-3044-8832-65089D764A84}"/>
              </a:ext>
            </a:extLst>
          </p:cNvPr>
          <p:cNvSpPr/>
          <p:nvPr/>
        </p:nvSpPr>
        <p:spPr>
          <a:xfrm>
            <a:off x="9843191" y="2883431"/>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4D878A-4A40-8951-6BBC-B7BA5001B938}"/>
                  </a:ext>
                </a:extLst>
              </p:cNvPr>
              <p:cNvSpPr txBox="1"/>
              <p:nvPr/>
            </p:nvSpPr>
            <p:spPr>
              <a:xfrm>
                <a:off x="9599611" y="4038600"/>
                <a:ext cx="1066800" cy="456343"/>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up/>
                      </m:sSubSup>
                    </m:oMath>
                  </m:oMathPara>
                </a14:m>
                <a:endParaRPr lang="ro-RO" sz="2400" dirty="0">
                  <a:solidFill>
                    <a:schemeClr val="bg1"/>
                  </a:solidFill>
                </a:endParaRPr>
              </a:p>
            </p:txBody>
          </p:sp>
        </mc:Choice>
        <mc:Fallback xmlns="">
          <p:sp>
            <p:nvSpPr>
              <p:cNvPr id="14" name="TextBox 13">
                <a:extLst>
                  <a:ext uri="{FF2B5EF4-FFF2-40B4-BE49-F238E27FC236}">
                    <a16:creationId xmlns:a16="http://schemas.microsoft.com/office/drawing/2014/main" id="{F94D878A-4A40-8951-6BBC-B7BA5001B938}"/>
                  </a:ext>
                </a:extLst>
              </p:cNvPr>
              <p:cNvSpPr txBox="1">
                <a:spLocks noRot="1" noChangeAspect="1" noMove="1" noResize="1" noEditPoints="1" noAdjustHandles="1" noChangeArrowheads="1" noChangeShapeType="1" noTextEdit="1"/>
              </p:cNvSpPr>
              <p:nvPr/>
            </p:nvSpPr>
            <p:spPr>
              <a:xfrm>
                <a:off x="9599611" y="4038600"/>
                <a:ext cx="1066800" cy="456343"/>
              </a:xfrm>
              <a:prstGeom prst="rect">
                <a:avLst/>
              </a:prstGeom>
              <a:blipFill>
                <a:blip r:embed="rId4"/>
                <a:stretch>
                  <a:fillRect b="-5556"/>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930A9CA-5CF6-71C1-B7CA-2AA46D21973C}"/>
              </a:ext>
            </a:extLst>
          </p:cNvPr>
          <p:cNvCxnSpPr>
            <a:cxnSpLocks/>
            <a:stCxn id="6" idx="0"/>
          </p:cNvCxnSpPr>
          <p:nvPr/>
        </p:nvCxnSpPr>
        <p:spPr>
          <a:xfrm flipV="1">
            <a:off x="10109409" y="4558867"/>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61CC08A-57B7-959B-A27C-64F63767446A}"/>
              </a:ext>
            </a:extLst>
          </p:cNvPr>
          <p:cNvCxnSpPr>
            <a:cxnSpLocks/>
          </p:cNvCxnSpPr>
          <p:nvPr/>
        </p:nvCxnSpPr>
        <p:spPr>
          <a:xfrm flipV="1">
            <a:off x="10109409" y="3416424"/>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8" name="Freeform 17">
            <a:extLst>
              <a:ext uri="{FF2B5EF4-FFF2-40B4-BE49-F238E27FC236}">
                <a16:creationId xmlns:a16="http://schemas.microsoft.com/office/drawing/2014/main" id="{DCDC0D9F-FFCA-D7D3-69E6-D5C5AA94340F}"/>
              </a:ext>
            </a:extLst>
          </p:cNvPr>
          <p:cNvSpPr/>
          <p:nvPr/>
        </p:nvSpPr>
        <p:spPr>
          <a:xfrm>
            <a:off x="10722091" y="4092695"/>
            <a:ext cx="575601" cy="359569"/>
          </a:xfrm>
          <a:custGeom>
            <a:avLst/>
            <a:gdLst>
              <a:gd name="connsiteX0" fmla="*/ 0 w 562037"/>
              <a:gd name="connsiteY0" fmla="*/ 342900 h 342900"/>
              <a:gd name="connsiteX1" fmla="*/ 561975 w 562037"/>
              <a:gd name="connsiteY1" fmla="*/ 228600 h 342900"/>
              <a:gd name="connsiteX2" fmla="*/ 28575 w 562037"/>
              <a:gd name="connsiteY2" fmla="*/ 0 h 342900"/>
              <a:gd name="connsiteX0" fmla="*/ 0 w 573941"/>
              <a:gd name="connsiteY0" fmla="*/ 342900 h 342900"/>
              <a:gd name="connsiteX1" fmla="*/ 573882 w 573941"/>
              <a:gd name="connsiteY1" fmla="*/ 169069 h 342900"/>
              <a:gd name="connsiteX2" fmla="*/ 28575 w 573941"/>
              <a:gd name="connsiteY2" fmla="*/ 0 h 342900"/>
              <a:gd name="connsiteX0" fmla="*/ 0 w 573901"/>
              <a:gd name="connsiteY0" fmla="*/ 359569 h 359569"/>
              <a:gd name="connsiteX1" fmla="*/ 573882 w 573901"/>
              <a:gd name="connsiteY1" fmla="*/ 185738 h 359569"/>
              <a:gd name="connsiteX2" fmla="*/ 16669 w 573901"/>
              <a:gd name="connsiteY2" fmla="*/ 0 h 359569"/>
              <a:gd name="connsiteX0" fmla="*/ 0 w 573903"/>
              <a:gd name="connsiteY0" fmla="*/ 359569 h 359569"/>
              <a:gd name="connsiteX1" fmla="*/ 573882 w 573903"/>
              <a:gd name="connsiteY1" fmla="*/ 185738 h 359569"/>
              <a:gd name="connsiteX2" fmla="*/ 16669 w 573903"/>
              <a:gd name="connsiteY2" fmla="*/ 0 h 359569"/>
              <a:gd name="connsiteX0" fmla="*/ 0 w 575601"/>
              <a:gd name="connsiteY0" fmla="*/ 359569 h 359569"/>
              <a:gd name="connsiteX1" fmla="*/ 573882 w 575601"/>
              <a:gd name="connsiteY1" fmla="*/ 185738 h 359569"/>
              <a:gd name="connsiteX2" fmla="*/ 16669 w 575601"/>
              <a:gd name="connsiteY2" fmla="*/ 0 h 359569"/>
            </a:gdLst>
            <a:ahLst/>
            <a:cxnLst>
              <a:cxn ang="0">
                <a:pos x="connsiteX0" y="connsiteY0"/>
              </a:cxn>
              <a:cxn ang="0">
                <a:pos x="connsiteX1" y="connsiteY1"/>
              </a:cxn>
              <a:cxn ang="0">
                <a:pos x="connsiteX2" y="connsiteY2"/>
              </a:cxn>
            </a:cxnLst>
            <a:rect l="l" t="t" r="r" b="b"/>
            <a:pathLst>
              <a:path w="575601" h="359569">
                <a:moveTo>
                  <a:pt x="0" y="359569"/>
                </a:moveTo>
                <a:cubicBezTo>
                  <a:pt x="278606" y="330994"/>
                  <a:pt x="602060" y="250429"/>
                  <a:pt x="573882" y="185738"/>
                </a:cubicBezTo>
                <a:cubicBezTo>
                  <a:pt x="545704" y="121047"/>
                  <a:pt x="307181" y="64294"/>
                  <a:pt x="16669" y="0"/>
                </a:cubicBezTo>
              </a:path>
            </a:pathLst>
          </a:custGeom>
          <a:noFill/>
          <a:ln cap="rnd">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4E9320-CA5F-7A18-B039-F0FEAC2EEF2C}"/>
                  </a:ext>
                </a:extLst>
              </p:cNvPr>
              <p:cNvSpPr txBox="1"/>
              <p:nvPr/>
            </p:nvSpPr>
            <p:spPr>
              <a:xfrm>
                <a:off x="9477832" y="4558867"/>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20" name="TextBox 19">
                <a:extLst>
                  <a:ext uri="{FF2B5EF4-FFF2-40B4-BE49-F238E27FC236}">
                    <a16:creationId xmlns:a16="http://schemas.microsoft.com/office/drawing/2014/main" id="{A04E9320-CA5F-7A18-B039-F0FEAC2EEF2C}"/>
                  </a:ext>
                </a:extLst>
              </p:cNvPr>
              <p:cNvSpPr txBox="1">
                <a:spLocks noRot="1" noChangeAspect="1" noMove="1" noResize="1" noEditPoints="1" noAdjustHandles="1" noChangeArrowheads="1" noChangeShapeType="1" noTextEdit="1"/>
              </p:cNvSpPr>
              <p:nvPr/>
            </p:nvSpPr>
            <p:spPr>
              <a:xfrm>
                <a:off x="9477832" y="4558867"/>
                <a:ext cx="655179" cy="3416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F6A4C02-08E5-0A2B-BD73-1F5AA6B98763}"/>
                  </a:ext>
                </a:extLst>
              </p:cNvPr>
              <p:cNvSpPr txBox="1"/>
              <p:nvPr/>
            </p:nvSpPr>
            <p:spPr>
              <a:xfrm>
                <a:off x="9371573" y="3416424"/>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21" name="TextBox 20">
                <a:extLst>
                  <a:ext uri="{FF2B5EF4-FFF2-40B4-BE49-F238E27FC236}">
                    <a16:creationId xmlns:a16="http://schemas.microsoft.com/office/drawing/2014/main" id="{CF6A4C02-08E5-0A2B-BD73-1F5AA6B98763}"/>
                  </a:ext>
                </a:extLst>
              </p:cNvPr>
              <p:cNvSpPr txBox="1">
                <a:spLocks noRot="1" noChangeAspect="1" noMove="1" noResize="1" noEditPoints="1" noAdjustHandles="1" noChangeArrowheads="1" noChangeShapeType="1" noTextEdit="1"/>
              </p:cNvSpPr>
              <p:nvPr/>
            </p:nvSpPr>
            <p:spPr>
              <a:xfrm>
                <a:off x="9371573" y="3416424"/>
                <a:ext cx="700141" cy="401392"/>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67CFF03-AA02-53FA-B98D-A5CD417D8E32}"/>
                  </a:ext>
                </a:extLst>
              </p:cNvPr>
              <p:cNvSpPr txBox="1"/>
              <p:nvPr/>
            </p:nvSpPr>
            <p:spPr>
              <a:xfrm>
                <a:off x="9842003" y="2502024"/>
                <a:ext cx="45942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22" name="TextBox 21">
                <a:extLst>
                  <a:ext uri="{FF2B5EF4-FFF2-40B4-BE49-F238E27FC236}">
                    <a16:creationId xmlns:a16="http://schemas.microsoft.com/office/drawing/2014/main" id="{667CFF03-AA02-53FA-B98D-A5CD417D8E32}"/>
                  </a:ext>
                </a:extLst>
              </p:cNvPr>
              <p:cNvSpPr txBox="1">
                <a:spLocks noRot="1" noChangeAspect="1" noMove="1" noResize="1" noEditPoints="1" noAdjustHandles="1" noChangeArrowheads="1" noChangeShapeType="1" noTextEdit="1"/>
              </p:cNvSpPr>
              <p:nvPr/>
            </p:nvSpPr>
            <p:spPr>
              <a:xfrm>
                <a:off x="9842003" y="2502024"/>
                <a:ext cx="459421" cy="341632"/>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0B08CA8-AA37-A7D9-A93A-E9FA09769080}"/>
                  </a:ext>
                </a:extLst>
              </p:cNvPr>
              <p:cNvSpPr txBox="1"/>
              <p:nvPr/>
            </p:nvSpPr>
            <p:spPr>
              <a:xfrm>
                <a:off x="9842836" y="5612563"/>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23" name="TextBox 22">
                <a:extLst>
                  <a:ext uri="{FF2B5EF4-FFF2-40B4-BE49-F238E27FC236}">
                    <a16:creationId xmlns:a16="http://schemas.microsoft.com/office/drawing/2014/main" id="{30B08CA8-AA37-A7D9-A93A-E9FA09769080}"/>
                  </a:ext>
                </a:extLst>
              </p:cNvPr>
              <p:cNvSpPr txBox="1">
                <a:spLocks noRot="1" noChangeAspect="1" noMove="1" noResize="1" noEditPoints="1" noAdjustHandles="1" noChangeArrowheads="1" noChangeShapeType="1" noTextEdit="1"/>
              </p:cNvSpPr>
              <p:nvPr/>
            </p:nvSpPr>
            <p:spPr>
              <a:xfrm>
                <a:off x="9842836" y="5612563"/>
                <a:ext cx="457753" cy="3416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4FE72A3-245F-A0DB-1530-08018C50E5B2}"/>
                  </a:ext>
                </a:extLst>
              </p:cNvPr>
              <p:cNvSpPr txBox="1"/>
              <p:nvPr/>
            </p:nvSpPr>
            <p:spPr>
              <a:xfrm>
                <a:off x="11230778" y="4168593"/>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m:t>
                          </m:r>
                        </m:sub>
                        <m:sup/>
                      </m:sSubSup>
                    </m:oMath>
                  </m:oMathPara>
                </a14:m>
                <a:endParaRPr lang="ro-RO" dirty="0">
                  <a:solidFill>
                    <a:schemeClr val="bg1"/>
                  </a:solidFill>
                </a:endParaRPr>
              </a:p>
            </p:txBody>
          </p:sp>
        </mc:Choice>
        <mc:Fallback xmlns="">
          <p:sp>
            <p:nvSpPr>
              <p:cNvPr id="24" name="TextBox 23">
                <a:extLst>
                  <a:ext uri="{FF2B5EF4-FFF2-40B4-BE49-F238E27FC236}">
                    <a16:creationId xmlns:a16="http://schemas.microsoft.com/office/drawing/2014/main" id="{44FE72A3-245F-A0DB-1530-08018C50E5B2}"/>
                  </a:ext>
                </a:extLst>
              </p:cNvPr>
              <p:cNvSpPr txBox="1">
                <a:spLocks noRot="1" noChangeAspect="1" noMove="1" noResize="1" noEditPoints="1" noAdjustHandles="1" noChangeArrowheads="1" noChangeShapeType="1" noTextEdit="1"/>
              </p:cNvSpPr>
              <p:nvPr/>
            </p:nvSpPr>
            <p:spPr>
              <a:xfrm>
                <a:off x="11230778" y="4168593"/>
                <a:ext cx="700141" cy="373564"/>
              </a:xfrm>
              <a:prstGeom prst="rect">
                <a:avLst/>
              </a:prstGeom>
              <a:blipFill>
                <a:blip r:embed="rId9"/>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366660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Recursive Neural Networks</a:t>
            </a:r>
          </a:p>
        </p:txBody>
      </p:sp>
      <p:sp>
        <p:nvSpPr>
          <p:cNvPr id="2" name="Text Placeholder 1"/>
          <p:cNvSpPr>
            <a:spLocks noGrp="1"/>
          </p:cNvSpPr>
          <p:nvPr>
            <p:ph type="body" idx="1"/>
          </p:nvPr>
        </p:nvSpPr>
        <p:spPr/>
        <p:txBody>
          <a:bodyPr/>
          <a:lstStyle/>
          <a:p>
            <a:r>
              <a:rPr lang="en-US" dirty="0"/>
              <a:t>Backpropagation Through Time</a:t>
            </a:r>
          </a:p>
        </p:txBody>
      </p:sp>
    </p:spTree>
    <p:extLst>
      <p:ext uri="{BB962C8B-B14F-4D97-AF65-F5344CB8AC3E}">
        <p14:creationId xmlns:p14="http://schemas.microsoft.com/office/powerpoint/2010/main" val="150168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Through Time</a:t>
            </a:r>
          </a:p>
        </p:txBody>
      </p:sp>
      <p:sp>
        <p:nvSpPr>
          <p:cNvPr id="4" name="Content Placeholder 3"/>
          <p:cNvSpPr>
            <a:spLocks noGrp="1"/>
          </p:cNvSpPr>
          <p:nvPr>
            <p:ph idx="1"/>
          </p:nvPr>
        </p:nvSpPr>
        <p:spPr>
          <a:xfrm>
            <a:off x="1522414" y="1905000"/>
            <a:ext cx="9905998" cy="4267200"/>
          </a:xfrm>
        </p:spPr>
        <p:txBody>
          <a:bodyPr>
            <a:normAutofit/>
          </a:bodyPr>
          <a:lstStyle/>
          <a:p>
            <a:r>
              <a:rPr lang="en-US" sz="2000" dirty="0"/>
              <a:t>Training an RNN is performed using Backpropagation.</a:t>
            </a:r>
          </a:p>
          <a:p>
            <a:r>
              <a:rPr lang="en-US" sz="2000" dirty="0"/>
              <a:t>However, in order to use it, we must unfold the neural network (in time). This is why the algorithms is called Backpropagation through time (BTT). </a:t>
            </a:r>
            <a:endParaRPr lang="en-US" sz="1600" dirty="0"/>
          </a:p>
          <a:p>
            <a:endParaRPr lang="en-US" sz="2000" dirty="0"/>
          </a:p>
          <a:p>
            <a:pPr marL="0" indent="0">
              <a:buNone/>
            </a:pPr>
            <a:endParaRPr lang="en-US" sz="2000" dirty="0"/>
          </a:p>
          <a:p>
            <a:pPr marL="0" indent="0">
              <a:buNone/>
            </a:pPr>
            <a:endParaRPr lang="en-US" sz="2000" dirty="0"/>
          </a:p>
        </p:txBody>
      </p:sp>
      <p:sp>
        <p:nvSpPr>
          <p:cNvPr id="3" name="Rounded Rectangle 2">
            <a:extLst>
              <a:ext uri="{FF2B5EF4-FFF2-40B4-BE49-F238E27FC236}">
                <a16:creationId xmlns:a16="http://schemas.microsoft.com/office/drawing/2014/main" id="{56006061-6E7F-EE95-BAC0-620E09595F50}"/>
              </a:ext>
            </a:extLst>
          </p:cNvPr>
          <p:cNvSpPr/>
          <p:nvPr/>
        </p:nvSpPr>
        <p:spPr>
          <a:xfrm>
            <a:off x="2745404" y="467390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Oval 4">
            <a:extLst>
              <a:ext uri="{FF2B5EF4-FFF2-40B4-BE49-F238E27FC236}">
                <a16:creationId xmlns:a16="http://schemas.microsoft.com/office/drawing/2014/main" id="{B320D38D-8DBA-2C24-7B89-78CB1F9C3CF5}"/>
              </a:ext>
            </a:extLst>
          </p:cNvPr>
          <p:cNvSpPr/>
          <p:nvPr/>
        </p:nvSpPr>
        <p:spPr>
          <a:xfrm>
            <a:off x="3164986" y="5755583"/>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Oval 5">
            <a:extLst>
              <a:ext uri="{FF2B5EF4-FFF2-40B4-BE49-F238E27FC236}">
                <a16:creationId xmlns:a16="http://schemas.microsoft.com/office/drawing/2014/main" id="{993C9EB4-97F1-380D-13E4-85C52D2E6D8A}"/>
              </a:ext>
            </a:extLst>
          </p:cNvPr>
          <p:cNvSpPr/>
          <p:nvPr/>
        </p:nvSpPr>
        <p:spPr>
          <a:xfrm>
            <a:off x="3164986" y="3582364"/>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1FEF86-5899-63D7-703B-2922AF1FD9B4}"/>
                  </a:ext>
                </a:extLst>
              </p:cNvPr>
              <p:cNvSpPr txBox="1"/>
              <p:nvPr/>
            </p:nvSpPr>
            <p:spPr>
              <a:xfrm>
                <a:off x="2921406" y="4737533"/>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up>
                          <m:r>
                            <a:rPr lang="en-US" sz="2400" i="1">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7" name="TextBox 6">
                <a:extLst>
                  <a:ext uri="{FF2B5EF4-FFF2-40B4-BE49-F238E27FC236}">
                    <a16:creationId xmlns:a16="http://schemas.microsoft.com/office/drawing/2014/main" id="{D81FEF86-5899-63D7-703B-2922AF1FD9B4}"/>
                  </a:ext>
                </a:extLst>
              </p:cNvPr>
              <p:cNvSpPr txBox="1">
                <a:spLocks noRot="1" noChangeAspect="1" noMove="1" noResize="1" noEditPoints="1" noAdjustHandles="1" noChangeArrowheads="1" noChangeShapeType="1" noTextEdit="1"/>
              </p:cNvSpPr>
              <p:nvPr/>
            </p:nvSpPr>
            <p:spPr>
              <a:xfrm>
                <a:off x="2921406" y="4737533"/>
                <a:ext cx="1066800" cy="435568"/>
              </a:xfrm>
              <a:prstGeom prst="rect">
                <a:avLst/>
              </a:prstGeom>
              <a:blipFill>
                <a:blip r:embed="rId3"/>
                <a:stretch>
                  <a:fillRect b="-277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3BDD6992-F4E3-CB0F-411E-3293F097A90F}"/>
              </a:ext>
            </a:extLst>
          </p:cNvPr>
          <p:cNvCxnSpPr>
            <a:cxnSpLocks/>
            <a:stCxn id="5" idx="0"/>
          </p:cNvCxnSpPr>
          <p:nvPr/>
        </p:nvCxnSpPr>
        <p:spPr>
          <a:xfrm flipV="1">
            <a:off x="3431204" y="5257800"/>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B94E839-B6D7-985D-C577-CBCDA8335E15}"/>
              </a:ext>
            </a:extLst>
          </p:cNvPr>
          <p:cNvCxnSpPr>
            <a:cxnSpLocks/>
          </p:cNvCxnSpPr>
          <p:nvPr/>
        </p:nvCxnSpPr>
        <p:spPr>
          <a:xfrm flipV="1">
            <a:off x="3431204" y="4115357"/>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0A0E4E24-6DB0-46C4-5412-25A823EE180A}"/>
              </a:ext>
            </a:extLst>
          </p:cNvPr>
          <p:cNvSpPr/>
          <p:nvPr/>
        </p:nvSpPr>
        <p:spPr>
          <a:xfrm>
            <a:off x="4043886" y="4791628"/>
            <a:ext cx="575601" cy="359569"/>
          </a:xfrm>
          <a:custGeom>
            <a:avLst/>
            <a:gdLst>
              <a:gd name="connsiteX0" fmla="*/ 0 w 562037"/>
              <a:gd name="connsiteY0" fmla="*/ 342900 h 342900"/>
              <a:gd name="connsiteX1" fmla="*/ 561975 w 562037"/>
              <a:gd name="connsiteY1" fmla="*/ 228600 h 342900"/>
              <a:gd name="connsiteX2" fmla="*/ 28575 w 562037"/>
              <a:gd name="connsiteY2" fmla="*/ 0 h 342900"/>
              <a:gd name="connsiteX0" fmla="*/ 0 w 573941"/>
              <a:gd name="connsiteY0" fmla="*/ 342900 h 342900"/>
              <a:gd name="connsiteX1" fmla="*/ 573882 w 573941"/>
              <a:gd name="connsiteY1" fmla="*/ 169069 h 342900"/>
              <a:gd name="connsiteX2" fmla="*/ 28575 w 573941"/>
              <a:gd name="connsiteY2" fmla="*/ 0 h 342900"/>
              <a:gd name="connsiteX0" fmla="*/ 0 w 573901"/>
              <a:gd name="connsiteY0" fmla="*/ 359569 h 359569"/>
              <a:gd name="connsiteX1" fmla="*/ 573882 w 573901"/>
              <a:gd name="connsiteY1" fmla="*/ 185738 h 359569"/>
              <a:gd name="connsiteX2" fmla="*/ 16669 w 573901"/>
              <a:gd name="connsiteY2" fmla="*/ 0 h 359569"/>
              <a:gd name="connsiteX0" fmla="*/ 0 w 573903"/>
              <a:gd name="connsiteY0" fmla="*/ 359569 h 359569"/>
              <a:gd name="connsiteX1" fmla="*/ 573882 w 573903"/>
              <a:gd name="connsiteY1" fmla="*/ 185738 h 359569"/>
              <a:gd name="connsiteX2" fmla="*/ 16669 w 573903"/>
              <a:gd name="connsiteY2" fmla="*/ 0 h 359569"/>
              <a:gd name="connsiteX0" fmla="*/ 0 w 575601"/>
              <a:gd name="connsiteY0" fmla="*/ 359569 h 359569"/>
              <a:gd name="connsiteX1" fmla="*/ 573882 w 575601"/>
              <a:gd name="connsiteY1" fmla="*/ 185738 h 359569"/>
              <a:gd name="connsiteX2" fmla="*/ 16669 w 575601"/>
              <a:gd name="connsiteY2" fmla="*/ 0 h 359569"/>
            </a:gdLst>
            <a:ahLst/>
            <a:cxnLst>
              <a:cxn ang="0">
                <a:pos x="connsiteX0" y="connsiteY0"/>
              </a:cxn>
              <a:cxn ang="0">
                <a:pos x="connsiteX1" y="connsiteY1"/>
              </a:cxn>
              <a:cxn ang="0">
                <a:pos x="connsiteX2" y="connsiteY2"/>
              </a:cxn>
            </a:cxnLst>
            <a:rect l="l" t="t" r="r" b="b"/>
            <a:pathLst>
              <a:path w="575601" h="359569">
                <a:moveTo>
                  <a:pt x="0" y="359569"/>
                </a:moveTo>
                <a:cubicBezTo>
                  <a:pt x="278606" y="330994"/>
                  <a:pt x="602060" y="250429"/>
                  <a:pt x="573882" y="185738"/>
                </a:cubicBezTo>
                <a:cubicBezTo>
                  <a:pt x="545704" y="121047"/>
                  <a:pt x="307181" y="64294"/>
                  <a:pt x="16669" y="0"/>
                </a:cubicBezTo>
              </a:path>
            </a:pathLst>
          </a:custGeom>
          <a:noFill/>
          <a:ln cap="rnd">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1BBDE6B-FB7C-9D67-3594-32B15071C7FA}"/>
                  </a:ext>
                </a:extLst>
              </p:cNvPr>
              <p:cNvSpPr txBox="1"/>
              <p:nvPr/>
            </p:nvSpPr>
            <p:spPr>
              <a:xfrm>
                <a:off x="4583315" y="4833811"/>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r>
                            <a:rPr lang="ro-RO"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11" name="TextBox 10">
                <a:extLst>
                  <a:ext uri="{FF2B5EF4-FFF2-40B4-BE49-F238E27FC236}">
                    <a16:creationId xmlns:a16="http://schemas.microsoft.com/office/drawing/2014/main" id="{91BBDE6B-FB7C-9D67-3594-32B15071C7FA}"/>
                  </a:ext>
                </a:extLst>
              </p:cNvPr>
              <p:cNvSpPr txBox="1">
                <a:spLocks noRot="1" noChangeAspect="1" noMove="1" noResize="1" noEditPoints="1" noAdjustHandles="1" noChangeArrowheads="1" noChangeShapeType="1" noTextEdit="1"/>
              </p:cNvSpPr>
              <p:nvPr/>
            </p:nvSpPr>
            <p:spPr>
              <a:xfrm>
                <a:off x="4583315" y="4833811"/>
                <a:ext cx="700141" cy="358047"/>
              </a:xfrm>
              <a:prstGeom prst="rect">
                <a:avLst/>
              </a:prstGeom>
              <a:blipFill>
                <a:blip r:embed="rId4"/>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0859BE1-F8FC-0F58-DB4B-0D254BCFC99D}"/>
                  </a:ext>
                </a:extLst>
              </p:cNvPr>
              <p:cNvSpPr txBox="1"/>
              <p:nvPr/>
            </p:nvSpPr>
            <p:spPr>
              <a:xfrm>
                <a:off x="2799627" y="5257800"/>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12" name="TextBox 11">
                <a:extLst>
                  <a:ext uri="{FF2B5EF4-FFF2-40B4-BE49-F238E27FC236}">
                    <a16:creationId xmlns:a16="http://schemas.microsoft.com/office/drawing/2014/main" id="{E0859BE1-F8FC-0F58-DB4B-0D254BCFC99D}"/>
                  </a:ext>
                </a:extLst>
              </p:cNvPr>
              <p:cNvSpPr txBox="1">
                <a:spLocks noRot="1" noChangeAspect="1" noMove="1" noResize="1" noEditPoints="1" noAdjustHandles="1" noChangeArrowheads="1" noChangeShapeType="1" noTextEdit="1"/>
              </p:cNvSpPr>
              <p:nvPr/>
            </p:nvSpPr>
            <p:spPr>
              <a:xfrm>
                <a:off x="2799627" y="5257800"/>
                <a:ext cx="655179" cy="3416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2A15F09-BCBB-9648-5995-0A7053DAE1E9}"/>
                  </a:ext>
                </a:extLst>
              </p:cNvPr>
              <p:cNvSpPr txBox="1"/>
              <p:nvPr/>
            </p:nvSpPr>
            <p:spPr>
              <a:xfrm>
                <a:off x="2693368" y="4115357"/>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13" name="TextBox 12">
                <a:extLst>
                  <a:ext uri="{FF2B5EF4-FFF2-40B4-BE49-F238E27FC236}">
                    <a16:creationId xmlns:a16="http://schemas.microsoft.com/office/drawing/2014/main" id="{42A15F09-BCBB-9648-5995-0A7053DAE1E9}"/>
                  </a:ext>
                </a:extLst>
              </p:cNvPr>
              <p:cNvSpPr txBox="1">
                <a:spLocks noRot="1" noChangeAspect="1" noMove="1" noResize="1" noEditPoints="1" noAdjustHandles="1" noChangeArrowheads="1" noChangeShapeType="1" noTextEdit="1"/>
              </p:cNvSpPr>
              <p:nvPr/>
            </p:nvSpPr>
            <p:spPr>
              <a:xfrm>
                <a:off x="2693368" y="4115357"/>
                <a:ext cx="700141" cy="401392"/>
              </a:xfrm>
              <a:prstGeom prst="rect">
                <a:avLst/>
              </a:prstGeom>
              <a:blipFill>
                <a:blip r:embed="rId6"/>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0DD1889-3E49-4869-5901-6BF821E70769}"/>
                  </a:ext>
                </a:extLst>
              </p:cNvPr>
              <p:cNvSpPr txBox="1"/>
              <p:nvPr/>
            </p:nvSpPr>
            <p:spPr>
              <a:xfrm>
                <a:off x="3163798" y="3200957"/>
                <a:ext cx="45942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14" name="TextBox 13">
                <a:extLst>
                  <a:ext uri="{FF2B5EF4-FFF2-40B4-BE49-F238E27FC236}">
                    <a16:creationId xmlns:a16="http://schemas.microsoft.com/office/drawing/2014/main" id="{10DD1889-3E49-4869-5901-6BF821E70769}"/>
                  </a:ext>
                </a:extLst>
              </p:cNvPr>
              <p:cNvSpPr txBox="1">
                <a:spLocks noRot="1" noChangeAspect="1" noMove="1" noResize="1" noEditPoints="1" noAdjustHandles="1" noChangeArrowheads="1" noChangeShapeType="1" noTextEdit="1"/>
              </p:cNvSpPr>
              <p:nvPr/>
            </p:nvSpPr>
            <p:spPr>
              <a:xfrm>
                <a:off x="3163798" y="3200957"/>
                <a:ext cx="459421" cy="341632"/>
              </a:xfrm>
              <a:prstGeom prst="rect">
                <a:avLst/>
              </a:prstGeom>
              <a:blipFill>
                <a:blip r:embed="rId7"/>
                <a:stretch>
                  <a:fillRect b="-11111"/>
                </a:stretch>
              </a:blipFill>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9041AC62-E129-3F8D-F718-C95131DC6B6A}"/>
              </a:ext>
            </a:extLst>
          </p:cNvPr>
          <p:cNvSpPr/>
          <p:nvPr/>
        </p:nvSpPr>
        <p:spPr>
          <a:xfrm>
            <a:off x="6569639" y="4739849"/>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8" name="Oval 17">
            <a:extLst>
              <a:ext uri="{FF2B5EF4-FFF2-40B4-BE49-F238E27FC236}">
                <a16:creationId xmlns:a16="http://schemas.microsoft.com/office/drawing/2014/main" id="{2B81B183-31B9-7DAE-A1A5-9783AFB55093}"/>
              </a:ext>
            </a:extLst>
          </p:cNvPr>
          <p:cNvSpPr/>
          <p:nvPr/>
        </p:nvSpPr>
        <p:spPr>
          <a:xfrm>
            <a:off x="6989221" y="5821525"/>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9" name="Oval 18">
            <a:extLst>
              <a:ext uri="{FF2B5EF4-FFF2-40B4-BE49-F238E27FC236}">
                <a16:creationId xmlns:a16="http://schemas.microsoft.com/office/drawing/2014/main" id="{15F413FC-353D-B431-9C1D-B4F7FE86C19E}"/>
              </a:ext>
            </a:extLst>
          </p:cNvPr>
          <p:cNvSpPr/>
          <p:nvPr/>
        </p:nvSpPr>
        <p:spPr>
          <a:xfrm>
            <a:off x="6989221" y="3648306"/>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45D2A65-B291-C96E-8EB9-73EA7464A377}"/>
                  </a:ext>
                </a:extLst>
              </p:cNvPr>
              <p:cNvSpPr txBox="1"/>
              <p:nvPr/>
            </p:nvSpPr>
            <p:spPr>
              <a:xfrm>
                <a:off x="7555500" y="4555772"/>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up/>
                      </m:sSubSup>
                    </m:oMath>
                  </m:oMathPara>
                </a14:m>
                <a:endParaRPr lang="ro-RO" dirty="0">
                  <a:solidFill>
                    <a:schemeClr val="bg1"/>
                  </a:solidFill>
                </a:endParaRPr>
              </a:p>
            </p:txBody>
          </p:sp>
        </mc:Choice>
        <mc:Fallback xmlns="">
          <p:sp>
            <p:nvSpPr>
              <p:cNvPr id="20" name="TextBox 19">
                <a:extLst>
                  <a:ext uri="{FF2B5EF4-FFF2-40B4-BE49-F238E27FC236}">
                    <a16:creationId xmlns:a16="http://schemas.microsoft.com/office/drawing/2014/main" id="{145D2A65-B291-C96E-8EB9-73EA7464A377}"/>
                  </a:ext>
                </a:extLst>
              </p:cNvPr>
              <p:cNvSpPr txBox="1">
                <a:spLocks noRot="1" noChangeAspect="1" noMove="1" noResize="1" noEditPoints="1" noAdjustHandles="1" noChangeArrowheads="1" noChangeShapeType="1" noTextEdit="1"/>
              </p:cNvSpPr>
              <p:nvPr/>
            </p:nvSpPr>
            <p:spPr>
              <a:xfrm>
                <a:off x="7555500" y="4555772"/>
                <a:ext cx="1066800" cy="368371"/>
              </a:xfrm>
              <a:prstGeom prst="rect">
                <a:avLst/>
              </a:prstGeom>
              <a:blipFill>
                <a:blip r:embed="rId8"/>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4C3233D0-9518-B10B-5E86-2C98276E43E6}"/>
              </a:ext>
            </a:extLst>
          </p:cNvPr>
          <p:cNvCxnSpPr>
            <a:cxnSpLocks/>
            <a:stCxn id="18" idx="0"/>
          </p:cNvCxnSpPr>
          <p:nvPr/>
        </p:nvCxnSpPr>
        <p:spPr>
          <a:xfrm flipV="1">
            <a:off x="7255439" y="5323742"/>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7DDB632-3296-6A89-E872-16799CBF394B}"/>
              </a:ext>
            </a:extLst>
          </p:cNvPr>
          <p:cNvCxnSpPr>
            <a:cxnSpLocks/>
          </p:cNvCxnSpPr>
          <p:nvPr/>
        </p:nvCxnSpPr>
        <p:spPr>
          <a:xfrm flipV="1">
            <a:off x="7255439" y="4181299"/>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B8C56D3-B2DD-27B0-CF0C-1487264F4CF7}"/>
                  </a:ext>
                </a:extLst>
              </p:cNvPr>
              <p:cNvSpPr txBox="1"/>
              <p:nvPr/>
            </p:nvSpPr>
            <p:spPr>
              <a:xfrm>
                <a:off x="7773938" y="5032634"/>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26" name="TextBox 25">
                <a:extLst>
                  <a:ext uri="{FF2B5EF4-FFF2-40B4-BE49-F238E27FC236}">
                    <a16:creationId xmlns:a16="http://schemas.microsoft.com/office/drawing/2014/main" id="{FB8C56D3-B2DD-27B0-CF0C-1487264F4CF7}"/>
                  </a:ext>
                </a:extLst>
              </p:cNvPr>
              <p:cNvSpPr txBox="1">
                <a:spLocks noRot="1" noChangeAspect="1" noMove="1" noResize="1" noEditPoints="1" noAdjustHandles="1" noChangeArrowheads="1" noChangeShapeType="1" noTextEdit="1"/>
              </p:cNvSpPr>
              <p:nvPr/>
            </p:nvSpPr>
            <p:spPr>
              <a:xfrm>
                <a:off x="7773938" y="5032634"/>
                <a:ext cx="700141" cy="373564"/>
              </a:xfrm>
              <a:prstGeom prst="rect">
                <a:avLst/>
              </a:prstGeom>
              <a:blipFill>
                <a:blip r:embed="rId9"/>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C09B82F-4710-906A-3BF9-A1F223CE1296}"/>
                  </a:ext>
                </a:extLst>
              </p:cNvPr>
              <p:cNvSpPr txBox="1"/>
              <p:nvPr/>
            </p:nvSpPr>
            <p:spPr>
              <a:xfrm>
                <a:off x="6623862" y="5323742"/>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27" name="TextBox 26">
                <a:extLst>
                  <a:ext uri="{FF2B5EF4-FFF2-40B4-BE49-F238E27FC236}">
                    <a16:creationId xmlns:a16="http://schemas.microsoft.com/office/drawing/2014/main" id="{6C09B82F-4710-906A-3BF9-A1F223CE1296}"/>
                  </a:ext>
                </a:extLst>
              </p:cNvPr>
              <p:cNvSpPr txBox="1">
                <a:spLocks noRot="1" noChangeAspect="1" noMove="1" noResize="1" noEditPoints="1" noAdjustHandles="1" noChangeArrowheads="1" noChangeShapeType="1" noTextEdit="1"/>
              </p:cNvSpPr>
              <p:nvPr/>
            </p:nvSpPr>
            <p:spPr>
              <a:xfrm>
                <a:off x="6623862" y="5323742"/>
                <a:ext cx="655179" cy="3416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C111DC8-439B-CD11-3344-9B70DEC2962F}"/>
                  </a:ext>
                </a:extLst>
              </p:cNvPr>
              <p:cNvSpPr txBox="1"/>
              <p:nvPr/>
            </p:nvSpPr>
            <p:spPr>
              <a:xfrm>
                <a:off x="6517603" y="4181299"/>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28" name="TextBox 27">
                <a:extLst>
                  <a:ext uri="{FF2B5EF4-FFF2-40B4-BE49-F238E27FC236}">
                    <a16:creationId xmlns:a16="http://schemas.microsoft.com/office/drawing/2014/main" id="{0C111DC8-439B-CD11-3344-9B70DEC2962F}"/>
                  </a:ext>
                </a:extLst>
              </p:cNvPr>
              <p:cNvSpPr txBox="1">
                <a:spLocks noRot="1" noChangeAspect="1" noMove="1" noResize="1" noEditPoints="1" noAdjustHandles="1" noChangeArrowheads="1" noChangeShapeType="1" noTextEdit="1"/>
              </p:cNvSpPr>
              <p:nvPr/>
            </p:nvSpPr>
            <p:spPr>
              <a:xfrm>
                <a:off x="6517603" y="4181299"/>
                <a:ext cx="700141" cy="401392"/>
              </a:xfrm>
              <a:prstGeom prst="rect">
                <a:avLst/>
              </a:prstGeom>
              <a:blipFill>
                <a:blip r:embed="rId11"/>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27FFC0D-C2AF-563F-0931-EF15D8E65EFF}"/>
                  </a:ext>
                </a:extLst>
              </p:cNvPr>
              <p:cNvSpPr txBox="1"/>
              <p:nvPr/>
            </p:nvSpPr>
            <p:spPr>
              <a:xfrm>
                <a:off x="6988033" y="3266899"/>
                <a:ext cx="67903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xmlns="">
          <p:sp>
            <p:nvSpPr>
              <p:cNvPr id="29" name="TextBox 28">
                <a:extLst>
                  <a:ext uri="{FF2B5EF4-FFF2-40B4-BE49-F238E27FC236}">
                    <a16:creationId xmlns:a16="http://schemas.microsoft.com/office/drawing/2014/main" id="{127FFC0D-C2AF-563F-0931-EF15D8E65EFF}"/>
                  </a:ext>
                </a:extLst>
              </p:cNvPr>
              <p:cNvSpPr txBox="1">
                <a:spLocks noRot="1" noChangeAspect="1" noMove="1" noResize="1" noEditPoints="1" noAdjustHandles="1" noChangeArrowheads="1" noChangeShapeType="1" noTextEdit="1"/>
              </p:cNvSpPr>
              <p:nvPr/>
            </p:nvSpPr>
            <p:spPr>
              <a:xfrm>
                <a:off x="6988033" y="3266899"/>
                <a:ext cx="679032" cy="341632"/>
              </a:xfrm>
              <a:prstGeom prst="rect">
                <a:avLst/>
              </a:prstGeom>
              <a:blipFill>
                <a:blip r:embed="rId12"/>
                <a:stretch>
                  <a:fillRect b="-7143"/>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1BED69B2-6AE2-C710-9279-80097165F52E}"/>
              </a:ext>
            </a:extLst>
          </p:cNvPr>
          <p:cNvSpPr/>
          <p:nvPr/>
        </p:nvSpPr>
        <p:spPr>
          <a:xfrm>
            <a:off x="8363057" y="4737533"/>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1" name="Oval 30">
            <a:extLst>
              <a:ext uri="{FF2B5EF4-FFF2-40B4-BE49-F238E27FC236}">
                <a16:creationId xmlns:a16="http://schemas.microsoft.com/office/drawing/2014/main" id="{6B4437DE-80AA-8EF2-B01D-ACABACE5458F}"/>
              </a:ext>
            </a:extLst>
          </p:cNvPr>
          <p:cNvSpPr/>
          <p:nvPr/>
        </p:nvSpPr>
        <p:spPr>
          <a:xfrm>
            <a:off x="8782639" y="5819209"/>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2" name="Oval 31">
            <a:extLst>
              <a:ext uri="{FF2B5EF4-FFF2-40B4-BE49-F238E27FC236}">
                <a16:creationId xmlns:a16="http://schemas.microsoft.com/office/drawing/2014/main" id="{A7ED74BA-7F89-C79A-E88B-E66AA395531B}"/>
              </a:ext>
            </a:extLst>
          </p:cNvPr>
          <p:cNvSpPr/>
          <p:nvPr/>
        </p:nvSpPr>
        <p:spPr>
          <a:xfrm>
            <a:off x="8782639" y="3645990"/>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34" name="Straight Arrow Connector 33">
            <a:extLst>
              <a:ext uri="{FF2B5EF4-FFF2-40B4-BE49-F238E27FC236}">
                <a16:creationId xmlns:a16="http://schemas.microsoft.com/office/drawing/2014/main" id="{A6A872C1-78DA-BF57-3434-39178A8263F7}"/>
              </a:ext>
            </a:extLst>
          </p:cNvPr>
          <p:cNvCxnSpPr>
            <a:cxnSpLocks/>
            <a:stCxn id="31" idx="0"/>
          </p:cNvCxnSpPr>
          <p:nvPr/>
        </p:nvCxnSpPr>
        <p:spPr>
          <a:xfrm flipV="1">
            <a:off x="9048857" y="5321426"/>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C447E3E-05FC-AD69-A3F0-94D1841091C1}"/>
              </a:ext>
            </a:extLst>
          </p:cNvPr>
          <p:cNvCxnSpPr>
            <a:cxnSpLocks/>
          </p:cNvCxnSpPr>
          <p:nvPr/>
        </p:nvCxnSpPr>
        <p:spPr>
          <a:xfrm flipV="1">
            <a:off x="9048857" y="4178983"/>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F529023-F533-C619-E078-9B4E0B07E2C3}"/>
                  </a:ext>
                </a:extLst>
              </p:cNvPr>
              <p:cNvSpPr txBox="1"/>
              <p:nvPr/>
            </p:nvSpPr>
            <p:spPr>
              <a:xfrm>
                <a:off x="8417280" y="5321426"/>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36" name="TextBox 35">
                <a:extLst>
                  <a:ext uri="{FF2B5EF4-FFF2-40B4-BE49-F238E27FC236}">
                    <a16:creationId xmlns:a16="http://schemas.microsoft.com/office/drawing/2014/main" id="{1F529023-F533-C619-E078-9B4E0B07E2C3}"/>
                  </a:ext>
                </a:extLst>
              </p:cNvPr>
              <p:cNvSpPr txBox="1">
                <a:spLocks noRot="1" noChangeAspect="1" noMove="1" noResize="1" noEditPoints="1" noAdjustHandles="1" noChangeArrowheads="1" noChangeShapeType="1" noTextEdit="1"/>
              </p:cNvSpPr>
              <p:nvPr/>
            </p:nvSpPr>
            <p:spPr>
              <a:xfrm>
                <a:off x="8417280" y="5321426"/>
                <a:ext cx="655179" cy="3416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78172DE-6A8C-C69E-7233-3875599CA288}"/>
                  </a:ext>
                </a:extLst>
              </p:cNvPr>
              <p:cNvSpPr txBox="1"/>
              <p:nvPr/>
            </p:nvSpPr>
            <p:spPr>
              <a:xfrm>
                <a:off x="8311021" y="4178983"/>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37" name="TextBox 36">
                <a:extLst>
                  <a:ext uri="{FF2B5EF4-FFF2-40B4-BE49-F238E27FC236}">
                    <a16:creationId xmlns:a16="http://schemas.microsoft.com/office/drawing/2014/main" id="{478172DE-6A8C-C69E-7233-3875599CA288}"/>
                  </a:ext>
                </a:extLst>
              </p:cNvPr>
              <p:cNvSpPr txBox="1">
                <a:spLocks noRot="1" noChangeAspect="1" noMove="1" noResize="1" noEditPoints="1" noAdjustHandles="1" noChangeArrowheads="1" noChangeShapeType="1" noTextEdit="1"/>
              </p:cNvSpPr>
              <p:nvPr/>
            </p:nvSpPr>
            <p:spPr>
              <a:xfrm>
                <a:off x="8311021" y="4178983"/>
                <a:ext cx="700141" cy="401392"/>
              </a:xfrm>
              <a:prstGeom prst="rect">
                <a:avLst/>
              </a:prstGeom>
              <a:blipFill>
                <a:blip r:embed="rId1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9DF2D60-96AE-499C-7CCC-2208B1181D6B}"/>
                  </a:ext>
                </a:extLst>
              </p:cNvPr>
              <p:cNvSpPr txBox="1"/>
              <p:nvPr/>
            </p:nvSpPr>
            <p:spPr>
              <a:xfrm>
                <a:off x="8781451" y="3264583"/>
                <a:ext cx="67903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xmlns="">
          <p:sp>
            <p:nvSpPr>
              <p:cNvPr id="38" name="TextBox 37">
                <a:extLst>
                  <a:ext uri="{FF2B5EF4-FFF2-40B4-BE49-F238E27FC236}">
                    <a16:creationId xmlns:a16="http://schemas.microsoft.com/office/drawing/2014/main" id="{A9DF2D60-96AE-499C-7CCC-2208B1181D6B}"/>
                  </a:ext>
                </a:extLst>
              </p:cNvPr>
              <p:cNvSpPr txBox="1">
                <a:spLocks noRot="1" noChangeAspect="1" noMove="1" noResize="1" noEditPoints="1" noAdjustHandles="1" noChangeArrowheads="1" noChangeShapeType="1" noTextEdit="1"/>
              </p:cNvSpPr>
              <p:nvPr/>
            </p:nvSpPr>
            <p:spPr>
              <a:xfrm>
                <a:off x="8781451" y="3264583"/>
                <a:ext cx="679032" cy="341632"/>
              </a:xfrm>
              <a:prstGeom prst="rect">
                <a:avLst/>
              </a:prstGeom>
              <a:blipFill>
                <a:blip r:embed="rId1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D2C118A-775F-CC4F-92B8-111047FD98D5}"/>
                  </a:ext>
                </a:extLst>
              </p:cNvPr>
              <p:cNvSpPr txBox="1"/>
              <p:nvPr/>
            </p:nvSpPr>
            <p:spPr>
              <a:xfrm>
                <a:off x="3164631" y="6311496"/>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39" name="TextBox 38">
                <a:extLst>
                  <a:ext uri="{FF2B5EF4-FFF2-40B4-BE49-F238E27FC236}">
                    <a16:creationId xmlns:a16="http://schemas.microsoft.com/office/drawing/2014/main" id="{0D2C118A-775F-CC4F-92B8-111047FD98D5}"/>
                  </a:ext>
                </a:extLst>
              </p:cNvPr>
              <p:cNvSpPr txBox="1">
                <a:spLocks noRot="1" noChangeAspect="1" noMove="1" noResize="1" noEditPoints="1" noAdjustHandles="1" noChangeArrowheads="1" noChangeShapeType="1" noTextEdit="1"/>
              </p:cNvSpPr>
              <p:nvPr/>
            </p:nvSpPr>
            <p:spPr>
              <a:xfrm>
                <a:off x="3164631" y="6311496"/>
                <a:ext cx="457753" cy="3416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E42A6B1-1EA1-90ED-AB12-1DA5A79101EF}"/>
                  </a:ext>
                </a:extLst>
              </p:cNvPr>
              <p:cNvSpPr txBox="1"/>
              <p:nvPr/>
            </p:nvSpPr>
            <p:spPr>
              <a:xfrm>
                <a:off x="7026005" y="6389118"/>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xmlns="">
          <p:sp>
            <p:nvSpPr>
              <p:cNvPr id="40" name="TextBox 39">
                <a:extLst>
                  <a:ext uri="{FF2B5EF4-FFF2-40B4-BE49-F238E27FC236}">
                    <a16:creationId xmlns:a16="http://schemas.microsoft.com/office/drawing/2014/main" id="{4E42A6B1-1EA1-90ED-AB12-1DA5A79101EF}"/>
                  </a:ext>
                </a:extLst>
              </p:cNvPr>
              <p:cNvSpPr txBox="1">
                <a:spLocks noRot="1" noChangeAspect="1" noMove="1" noResize="1" noEditPoints="1" noAdjustHandles="1" noChangeArrowheads="1" noChangeShapeType="1" noTextEdit="1"/>
              </p:cNvSpPr>
              <p:nvPr/>
            </p:nvSpPr>
            <p:spPr>
              <a:xfrm>
                <a:off x="7026005" y="6389118"/>
                <a:ext cx="677365" cy="3416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390BE25-BE6F-5F4B-B7F5-A8FC90270200}"/>
                  </a:ext>
                </a:extLst>
              </p:cNvPr>
              <p:cNvSpPr txBox="1"/>
              <p:nvPr/>
            </p:nvSpPr>
            <p:spPr>
              <a:xfrm>
                <a:off x="8672479" y="6387577"/>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xmlns="">
          <p:sp>
            <p:nvSpPr>
              <p:cNvPr id="41" name="TextBox 40">
                <a:extLst>
                  <a:ext uri="{FF2B5EF4-FFF2-40B4-BE49-F238E27FC236}">
                    <a16:creationId xmlns:a16="http://schemas.microsoft.com/office/drawing/2014/main" id="{A390BE25-BE6F-5F4B-B7F5-A8FC90270200}"/>
                  </a:ext>
                </a:extLst>
              </p:cNvPr>
              <p:cNvSpPr txBox="1">
                <a:spLocks noRot="1" noChangeAspect="1" noMove="1" noResize="1" noEditPoints="1" noAdjustHandles="1" noChangeArrowheads="1" noChangeShapeType="1" noTextEdit="1"/>
              </p:cNvSpPr>
              <p:nvPr/>
            </p:nvSpPr>
            <p:spPr>
              <a:xfrm>
                <a:off x="8672479" y="6387577"/>
                <a:ext cx="677365" cy="341632"/>
              </a:xfrm>
              <a:prstGeom prst="rect">
                <a:avLst/>
              </a:prstGeom>
              <a:blipFill>
                <a:blip r:embed="rId18"/>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E5BBA6CE-7B5B-E71F-B5A9-103FB5E6AD2D}"/>
              </a:ext>
            </a:extLst>
          </p:cNvPr>
          <p:cNvCxnSpPr>
            <a:cxnSpLocks/>
            <a:stCxn id="17" idx="3"/>
            <a:endCxn id="30" idx="1"/>
          </p:cNvCxnSpPr>
          <p:nvPr/>
        </p:nvCxnSpPr>
        <p:spPr>
          <a:xfrm flipV="1">
            <a:off x="7941239" y="5004233"/>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7172" name="Rounded Rectangle 7171">
            <a:extLst>
              <a:ext uri="{FF2B5EF4-FFF2-40B4-BE49-F238E27FC236}">
                <a16:creationId xmlns:a16="http://schemas.microsoft.com/office/drawing/2014/main" id="{D3C150E1-0005-6A89-81BC-43FE80B24097}"/>
              </a:ext>
            </a:extLst>
          </p:cNvPr>
          <p:cNvSpPr/>
          <p:nvPr/>
        </p:nvSpPr>
        <p:spPr>
          <a:xfrm>
            <a:off x="10173809" y="4733392"/>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173" name="Oval 7172">
            <a:extLst>
              <a:ext uri="{FF2B5EF4-FFF2-40B4-BE49-F238E27FC236}">
                <a16:creationId xmlns:a16="http://schemas.microsoft.com/office/drawing/2014/main" id="{54564017-D8EF-5130-5CA9-185919DBF3A1}"/>
              </a:ext>
            </a:extLst>
          </p:cNvPr>
          <p:cNvSpPr/>
          <p:nvPr/>
        </p:nvSpPr>
        <p:spPr>
          <a:xfrm>
            <a:off x="10593391" y="5815068"/>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174" name="Oval 7173">
            <a:extLst>
              <a:ext uri="{FF2B5EF4-FFF2-40B4-BE49-F238E27FC236}">
                <a16:creationId xmlns:a16="http://schemas.microsoft.com/office/drawing/2014/main" id="{C362427B-0F6B-D489-4C4A-075515CE343F}"/>
              </a:ext>
            </a:extLst>
          </p:cNvPr>
          <p:cNvSpPr/>
          <p:nvPr/>
        </p:nvSpPr>
        <p:spPr>
          <a:xfrm>
            <a:off x="10593391" y="3641849"/>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7176" name="Straight Arrow Connector 7175">
            <a:extLst>
              <a:ext uri="{FF2B5EF4-FFF2-40B4-BE49-F238E27FC236}">
                <a16:creationId xmlns:a16="http://schemas.microsoft.com/office/drawing/2014/main" id="{C8CD64E1-784C-61FC-26BD-3F19ED4204C8}"/>
              </a:ext>
            </a:extLst>
          </p:cNvPr>
          <p:cNvCxnSpPr>
            <a:cxnSpLocks/>
            <a:stCxn id="7173" idx="0"/>
          </p:cNvCxnSpPr>
          <p:nvPr/>
        </p:nvCxnSpPr>
        <p:spPr>
          <a:xfrm flipV="1">
            <a:off x="10859609" y="5317285"/>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77" name="Straight Arrow Connector 7176">
            <a:extLst>
              <a:ext uri="{FF2B5EF4-FFF2-40B4-BE49-F238E27FC236}">
                <a16:creationId xmlns:a16="http://schemas.microsoft.com/office/drawing/2014/main" id="{25E152F2-A423-803C-3D57-8E336DD8DF88}"/>
              </a:ext>
            </a:extLst>
          </p:cNvPr>
          <p:cNvCxnSpPr>
            <a:cxnSpLocks/>
          </p:cNvCxnSpPr>
          <p:nvPr/>
        </p:nvCxnSpPr>
        <p:spPr>
          <a:xfrm flipV="1">
            <a:off x="10859609" y="4174842"/>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78" name="TextBox 7177">
                <a:extLst>
                  <a:ext uri="{FF2B5EF4-FFF2-40B4-BE49-F238E27FC236}">
                    <a16:creationId xmlns:a16="http://schemas.microsoft.com/office/drawing/2014/main" id="{4206E203-78A0-582B-D836-A918452A0703}"/>
                  </a:ext>
                </a:extLst>
              </p:cNvPr>
              <p:cNvSpPr txBox="1"/>
              <p:nvPr/>
            </p:nvSpPr>
            <p:spPr>
              <a:xfrm>
                <a:off x="10228032" y="5317285"/>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7178" name="TextBox 7177">
                <a:extLst>
                  <a:ext uri="{FF2B5EF4-FFF2-40B4-BE49-F238E27FC236}">
                    <a16:creationId xmlns:a16="http://schemas.microsoft.com/office/drawing/2014/main" id="{4206E203-78A0-582B-D836-A918452A0703}"/>
                  </a:ext>
                </a:extLst>
              </p:cNvPr>
              <p:cNvSpPr txBox="1">
                <a:spLocks noRot="1" noChangeAspect="1" noMove="1" noResize="1" noEditPoints="1" noAdjustHandles="1" noChangeArrowheads="1" noChangeShapeType="1" noTextEdit="1"/>
              </p:cNvSpPr>
              <p:nvPr/>
            </p:nvSpPr>
            <p:spPr>
              <a:xfrm>
                <a:off x="10228032" y="5317285"/>
                <a:ext cx="655179" cy="3416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79" name="TextBox 7178">
                <a:extLst>
                  <a:ext uri="{FF2B5EF4-FFF2-40B4-BE49-F238E27FC236}">
                    <a16:creationId xmlns:a16="http://schemas.microsoft.com/office/drawing/2014/main" id="{50526CC4-C01C-96EF-6256-1C60AC27C677}"/>
                  </a:ext>
                </a:extLst>
              </p:cNvPr>
              <p:cNvSpPr txBox="1"/>
              <p:nvPr/>
            </p:nvSpPr>
            <p:spPr>
              <a:xfrm>
                <a:off x="10121773" y="4174842"/>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7179" name="TextBox 7178">
                <a:extLst>
                  <a:ext uri="{FF2B5EF4-FFF2-40B4-BE49-F238E27FC236}">
                    <a16:creationId xmlns:a16="http://schemas.microsoft.com/office/drawing/2014/main" id="{50526CC4-C01C-96EF-6256-1C60AC27C677}"/>
                  </a:ext>
                </a:extLst>
              </p:cNvPr>
              <p:cNvSpPr txBox="1">
                <a:spLocks noRot="1" noChangeAspect="1" noMove="1" noResize="1" noEditPoints="1" noAdjustHandles="1" noChangeArrowheads="1" noChangeShapeType="1" noTextEdit="1"/>
              </p:cNvSpPr>
              <p:nvPr/>
            </p:nvSpPr>
            <p:spPr>
              <a:xfrm>
                <a:off x="10121773" y="4174842"/>
                <a:ext cx="700141" cy="401392"/>
              </a:xfrm>
              <a:prstGeom prst="rect">
                <a:avLst/>
              </a:prstGeom>
              <a:blipFill>
                <a:blip r:embed="rId20"/>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80" name="TextBox 7179">
                <a:extLst>
                  <a:ext uri="{FF2B5EF4-FFF2-40B4-BE49-F238E27FC236}">
                    <a16:creationId xmlns:a16="http://schemas.microsoft.com/office/drawing/2014/main" id="{856F6FEB-ACE0-D501-B49C-5EE355DBB1BD}"/>
                  </a:ext>
                </a:extLst>
              </p:cNvPr>
              <p:cNvSpPr txBox="1"/>
              <p:nvPr/>
            </p:nvSpPr>
            <p:spPr>
              <a:xfrm>
                <a:off x="10592203" y="3260442"/>
                <a:ext cx="45942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7180" name="TextBox 7179">
                <a:extLst>
                  <a:ext uri="{FF2B5EF4-FFF2-40B4-BE49-F238E27FC236}">
                    <a16:creationId xmlns:a16="http://schemas.microsoft.com/office/drawing/2014/main" id="{856F6FEB-ACE0-D501-B49C-5EE355DBB1BD}"/>
                  </a:ext>
                </a:extLst>
              </p:cNvPr>
              <p:cNvSpPr txBox="1">
                <a:spLocks noRot="1" noChangeAspect="1" noMove="1" noResize="1" noEditPoints="1" noAdjustHandles="1" noChangeArrowheads="1" noChangeShapeType="1" noTextEdit="1"/>
              </p:cNvSpPr>
              <p:nvPr/>
            </p:nvSpPr>
            <p:spPr>
              <a:xfrm>
                <a:off x="10592203" y="3260442"/>
                <a:ext cx="459421" cy="341632"/>
              </a:xfrm>
              <a:prstGeom prst="rect">
                <a:avLst/>
              </a:prstGeom>
              <a:blipFill>
                <a:blip r:embed="rId21"/>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81" name="TextBox 7180">
                <a:extLst>
                  <a:ext uri="{FF2B5EF4-FFF2-40B4-BE49-F238E27FC236}">
                    <a16:creationId xmlns:a16="http://schemas.microsoft.com/office/drawing/2014/main" id="{6C271CE3-774E-150C-5F08-3BDD27473E5A}"/>
                  </a:ext>
                </a:extLst>
              </p:cNvPr>
              <p:cNvSpPr txBox="1"/>
              <p:nvPr/>
            </p:nvSpPr>
            <p:spPr>
              <a:xfrm>
                <a:off x="10621642" y="6398837"/>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7181" name="TextBox 7180">
                <a:extLst>
                  <a:ext uri="{FF2B5EF4-FFF2-40B4-BE49-F238E27FC236}">
                    <a16:creationId xmlns:a16="http://schemas.microsoft.com/office/drawing/2014/main" id="{6C271CE3-774E-150C-5F08-3BDD27473E5A}"/>
                  </a:ext>
                </a:extLst>
              </p:cNvPr>
              <p:cNvSpPr txBox="1">
                <a:spLocks noRot="1" noChangeAspect="1" noMove="1" noResize="1" noEditPoints="1" noAdjustHandles="1" noChangeArrowheads="1" noChangeShapeType="1" noTextEdit="1"/>
              </p:cNvSpPr>
              <p:nvPr/>
            </p:nvSpPr>
            <p:spPr>
              <a:xfrm>
                <a:off x="10621642" y="6398837"/>
                <a:ext cx="457753" cy="341632"/>
              </a:xfrm>
              <a:prstGeom prst="rect">
                <a:avLst/>
              </a:prstGeom>
              <a:blipFill>
                <a:blip r:embed="rId22"/>
                <a:stretch>
                  <a:fillRect/>
                </a:stretch>
              </a:blipFill>
            </p:spPr>
            <p:txBody>
              <a:bodyPr/>
              <a:lstStyle/>
              <a:p>
                <a:r>
                  <a:rPr lang="en-US">
                    <a:noFill/>
                  </a:rPr>
                  <a:t> </a:t>
                </a:r>
              </a:p>
            </p:txBody>
          </p:sp>
        </mc:Fallback>
      </mc:AlternateContent>
      <p:cxnSp>
        <p:nvCxnSpPr>
          <p:cNvPr id="7182" name="Straight Arrow Connector 7181">
            <a:extLst>
              <a:ext uri="{FF2B5EF4-FFF2-40B4-BE49-F238E27FC236}">
                <a16:creationId xmlns:a16="http://schemas.microsoft.com/office/drawing/2014/main" id="{1A1DF64D-AACB-DD94-10A6-164C51E5DA25}"/>
              </a:ext>
            </a:extLst>
          </p:cNvPr>
          <p:cNvCxnSpPr>
            <a:cxnSpLocks/>
            <a:endCxn id="7172" idx="1"/>
          </p:cNvCxnSpPr>
          <p:nvPr/>
        </p:nvCxnSpPr>
        <p:spPr>
          <a:xfrm flipV="1">
            <a:off x="9751991" y="5000092"/>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83" name="Straight Arrow Connector 7182">
            <a:extLst>
              <a:ext uri="{FF2B5EF4-FFF2-40B4-BE49-F238E27FC236}">
                <a16:creationId xmlns:a16="http://schemas.microsoft.com/office/drawing/2014/main" id="{02208A78-8AF6-4495-11E9-81293C30D103}"/>
              </a:ext>
            </a:extLst>
          </p:cNvPr>
          <p:cNvCxnSpPr>
            <a:cxnSpLocks/>
          </p:cNvCxnSpPr>
          <p:nvPr/>
        </p:nvCxnSpPr>
        <p:spPr>
          <a:xfrm flipV="1">
            <a:off x="11548633" y="4997776"/>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84" name="TextBox 7183">
                <a:extLst>
                  <a:ext uri="{FF2B5EF4-FFF2-40B4-BE49-F238E27FC236}">
                    <a16:creationId xmlns:a16="http://schemas.microsoft.com/office/drawing/2014/main" id="{0F3892A3-3075-D28F-B8E2-8B37E97D28BC}"/>
                  </a:ext>
                </a:extLst>
              </p:cNvPr>
              <p:cNvSpPr txBox="1"/>
              <p:nvPr/>
            </p:nvSpPr>
            <p:spPr>
              <a:xfrm>
                <a:off x="9349844" y="4570855"/>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up/>
                      </m:sSubSup>
                    </m:oMath>
                  </m:oMathPara>
                </a14:m>
                <a:endParaRPr lang="ro-RO" dirty="0">
                  <a:solidFill>
                    <a:schemeClr val="bg1"/>
                  </a:solidFill>
                </a:endParaRPr>
              </a:p>
            </p:txBody>
          </p:sp>
        </mc:Choice>
        <mc:Fallback xmlns="">
          <p:sp>
            <p:nvSpPr>
              <p:cNvPr id="7184" name="TextBox 7183">
                <a:extLst>
                  <a:ext uri="{FF2B5EF4-FFF2-40B4-BE49-F238E27FC236}">
                    <a16:creationId xmlns:a16="http://schemas.microsoft.com/office/drawing/2014/main" id="{0F3892A3-3075-D28F-B8E2-8B37E97D28BC}"/>
                  </a:ext>
                </a:extLst>
              </p:cNvPr>
              <p:cNvSpPr txBox="1">
                <a:spLocks noRot="1" noChangeAspect="1" noMove="1" noResize="1" noEditPoints="1" noAdjustHandles="1" noChangeArrowheads="1" noChangeShapeType="1" noTextEdit="1"/>
              </p:cNvSpPr>
              <p:nvPr/>
            </p:nvSpPr>
            <p:spPr>
              <a:xfrm>
                <a:off x="9349844" y="4570855"/>
                <a:ext cx="1066800" cy="368371"/>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85" name="TextBox 7184">
                <a:extLst>
                  <a:ext uri="{FF2B5EF4-FFF2-40B4-BE49-F238E27FC236}">
                    <a16:creationId xmlns:a16="http://schemas.microsoft.com/office/drawing/2014/main" id="{EE700B7C-237D-D01D-16EE-C9DBBEC8109B}"/>
                  </a:ext>
                </a:extLst>
              </p:cNvPr>
              <p:cNvSpPr txBox="1"/>
              <p:nvPr/>
            </p:nvSpPr>
            <p:spPr>
              <a:xfrm>
                <a:off x="9568282" y="5047717"/>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7185" name="TextBox 7184">
                <a:extLst>
                  <a:ext uri="{FF2B5EF4-FFF2-40B4-BE49-F238E27FC236}">
                    <a16:creationId xmlns:a16="http://schemas.microsoft.com/office/drawing/2014/main" id="{EE700B7C-237D-D01D-16EE-C9DBBEC8109B}"/>
                  </a:ext>
                </a:extLst>
              </p:cNvPr>
              <p:cNvSpPr txBox="1">
                <a:spLocks noRot="1" noChangeAspect="1" noMove="1" noResize="1" noEditPoints="1" noAdjustHandles="1" noChangeArrowheads="1" noChangeShapeType="1" noTextEdit="1"/>
              </p:cNvSpPr>
              <p:nvPr/>
            </p:nvSpPr>
            <p:spPr>
              <a:xfrm>
                <a:off x="9568282" y="5047717"/>
                <a:ext cx="700141" cy="373564"/>
              </a:xfrm>
              <a:prstGeom prst="rect">
                <a:avLst/>
              </a:prstGeom>
              <a:blipFill>
                <a:blip r:embed="rId2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87" name="TextBox 7186">
                <a:extLst>
                  <a:ext uri="{FF2B5EF4-FFF2-40B4-BE49-F238E27FC236}">
                    <a16:creationId xmlns:a16="http://schemas.microsoft.com/office/drawing/2014/main" id="{1B0AC3D2-28B2-333B-1C44-3DD6326D2FCA}"/>
                  </a:ext>
                </a:extLst>
              </p:cNvPr>
              <p:cNvSpPr txBox="1"/>
              <p:nvPr/>
            </p:nvSpPr>
            <p:spPr>
              <a:xfrm>
                <a:off x="11202406" y="4555663"/>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sub>
                        <m:sup/>
                      </m:sSubSup>
                    </m:oMath>
                  </m:oMathPara>
                </a14:m>
                <a:endParaRPr lang="ro-RO" dirty="0">
                  <a:solidFill>
                    <a:schemeClr val="bg1"/>
                  </a:solidFill>
                </a:endParaRPr>
              </a:p>
            </p:txBody>
          </p:sp>
        </mc:Choice>
        <mc:Fallback xmlns="">
          <p:sp>
            <p:nvSpPr>
              <p:cNvPr id="7187" name="TextBox 7186">
                <a:extLst>
                  <a:ext uri="{FF2B5EF4-FFF2-40B4-BE49-F238E27FC236}">
                    <a16:creationId xmlns:a16="http://schemas.microsoft.com/office/drawing/2014/main" id="{1B0AC3D2-28B2-333B-1C44-3DD6326D2FCA}"/>
                  </a:ext>
                </a:extLst>
              </p:cNvPr>
              <p:cNvSpPr txBox="1">
                <a:spLocks noRot="1" noChangeAspect="1" noMove="1" noResize="1" noEditPoints="1" noAdjustHandles="1" noChangeArrowheads="1" noChangeShapeType="1" noTextEdit="1"/>
              </p:cNvSpPr>
              <p:nvPr/>
            </p:nvSpPr>
            <p:spPr>
              <a:xfrm>
                <a:off x="11202406" y="4555663"/>
                <a:ext cx="1066800" cy="368371"/>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88" name="TextBox 7187">
                <a:extLst>
                  <a:ext uri="{FF2B5EF4-FFF2-40B4-BE49-F238E27FC236}">
                    <a16:creationId xmlns:a16="http://schemas.microsoft.com/office/drawing/2014/main" id="{27DBD776-060F-7145-F504-D7757C345A96}"/>
                  </a:ext>
                </a:extLst>
              </p:cNvPr>
              <p:cNvSpPr txBox="1"/>
              <p:nvPr/>
            </p:nvSpPr>
            <p:spPr>
              <a:xfrm>
                <a:off x="11420844" y="5032525"/>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7188" name="TextBox 7187">
                <a:extLst>
                  <a:ext uri="{FF2B5EF4-FFF2-40B4-BE49-F238E27FC236}">
                    <a16:creationId xmlns:a16="http://schemas.microsoft.com/office/drawing/2014/main" id="{27DBD776-060F-7145-F504-D7757C345A96}"/>
                  </a:ext>
                </a:extLst>
              </p:cNvPr>
              <p:cNvSpPr txBox="1">
                <a:spLocks noRot="1" noChangeAspect="1" noMove="1" noResize="1" noEditPoints="1" noAdjustHandles="1" noChangeArrowheads="1" noChangeShapeType="1" noTextEdit="1"/>
              </p:cNvSpPr>
              <p:nvPr/>
            </p:nvSpPr>
            <p:spPr>
              <a:xfrm>
                <a:off x="11420844" y="5032525"/>
                <a:ext cx="700141" cy="373564"/>
              </a:xfrm>
              <a:prstGeom prst="rect">
                <a:avLst/>
              </a:prstGeom>
              <a:blipFill>
                <a:blip r:embed="rId26"/>
                <a:stretch>
                  <a:fillRect b="-3333"/>
                </a:stretch>
              </a:blipFill>
            </p:spPr>
            <p:txBody>
              <a:bodyPr/>
              <a:lstStyle/>
              <a:p>
                <a:r>
                  <a:rPr lang="en-US">
                    <a:noFill/>
                  </a:rPr>
                  <a:t> </a:t>
                </a:r>
              </a:p>
            </p:txBody>
          </p:sp>
        </mc:Fallback>
      </mc:AlternateContent>
    </p:spTree>
    <p:extLst>
      <p:ext uri="{BB962C8B-B14F-4D97-AF65-F5344CB8AC3E}">
        <p14:creationId xmlns:p14="http://schemas.microsoft.com/office/powerpoint/2010/main" val="331164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Through Time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When we have to compute the gradient w.r.t. to </a:t>
                </a:r>
                <a14:m>
                  <m:oMath xmlns:m="http://schemas.openxmlformats.org/officeDocument/2006/math">
                    <m:sSub>
                      <m:sSubPr>
                        <m:ctrlPr>
                          <a:rPr lang="en-US" sz="2000" b="0" i="1" smtClean="0">
                            <a:latin typeface="Cambria Math" panose="02040503050406030204" pitchFamily="18" charset="0"/>
                          </a:rPr>
                        </m:ctrlPr>
                      </m:sSub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hh</m:t>
                            </m:r>
                          </m:sub>
                        </m:sSub>
                      </m:e>
                      <m:sub/>
                    </m:sSub>
                  </m:oMath>
                </a14:m>
                <a:r>
                  <a:rPr lang="en-US" sz="2000" dirty="0"/>
                  <a:t> or </a:t>
                </a:r>
                <a14:m>
                  <m:oMath xmlns:m="http://schemas.openxmlformats.org/officeDocument/2006/math">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b="0" i="1" smtClean="0">
                                <a:latin typeface="Cambria Math" panose="02040503050406030204" pitchFamily="18" charset="0"/>
                              </a:rPr>
                              <m:t>𝑥</m:t>
                            </m:r>
                          </m:sub>
                        </m:sSub>
                      </m:e>
                      <m:sub/>
                    </m:sSub>
                  </m:oMath>
                </a14:m>
                <a:r>
                  <a:rPr lang="en-US" sz="2000" dirty="0"/>
                  <a:t> we have to take into account that a modification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h𝑥</m:t>
                        </m:r>
                      </m:sub>
                    </m:sSub>
                  </m:oMath>
                </a14:m>
                <a:r>
                  <a:rPr lang="en-US" sz="2000" dirty="0"/>
                  <a:t> or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b="0" i="1" smtClean="0">
                            <a:latin typeface="Cambria Math" panose="02040503050406030204" pitchFamily="18" charset="0"/>
                          </a:rPr>
                          <m:t>h</m:t>
                        </m:r>
                      </m:sub>
                    </m:sSub>
                  </m:oMath>
                </a14:m>
                <a:r>
                  <a:rPr lang="en-US" sz="2000" dirty="0"/>
                  <a:t> will change the output error at every time step.</a:t>
                </a:r>
              </a:p>
              <a:p>
                <a:pPr marL="288925" indent="0">
                  <a:buNone/>
                </a:pPr>
                <a:endParaRPr lang="en-US" sz="2000" b="0" i="1" dirty="0">
                  <a:latin typeface="Cambria Math" panose="02040503050406030204" pitchFamily="18" charset="0"/>
                </a:endParaRPr>
              </a:p>
              <a:p>
                <a:pPr marL="288925" indent="0">
                  <a:buNone/>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oMath>
                </a14:m>
                <a:r>
                  <a:rPr lang="en-US" sz="2000" dirty="0"/>
                  <a:t> </a:t>
                </a:r>
                <a:r>
                  <a:rPr lang="en-US" sz="2000" i="1" dirty="0"/>
                  <a:t>[remember: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𝑡</m:t>
                        </m:r>
                      </m:sub>
                      <m:sup/>
                    </m:sSubSup>
                    <m:r>
                      <a:rPr lang="en-US" sz="2000" i="1">
                        <a:latin typeface="Cambria Math" panose="02040503050406030204" pitchFamily="18" charset="0"/>
                      </a:rPr>
                      <m:t>=</m:t>
                    </m:r>
                    <m:func>
                      <m:funcPr>
                        <m:ctrlPr>
                          <a:rPr lang="en-US" sz="2000" i="1">
                            <a:latin typeface="Cambria Math" panose="02040503050406030204" pitchFamily="18" charset="0"/>
                          </a:rPr>
                        </m:ctrlPr>
                      </m:funcPr>
                      <m:fName>
                        <m:r>
                          <a:rPr lang="en-US" sz="2000" i="1">
                            <a:latin typeface="Cambria Math" panose="02040503050406030204" pitchFamily="18" charset="0"/>
                          </a:rPr>
                          <m:t>𝑡𝑎𝑛h</m:t>
                        </m:r>
                      </m:fName>
                      <m:e>
                        <m:d>
                          <m:dPr>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𝑊</m:t>
                                </m:r>
                              </m:e>
                              <m:sub>
                                <m:r>
                                  <a:rPr lang="en-US" sz="2000" i="1">
                                    <a:latin typeface="Cambria Math" panose="02040503050406030204" pitchFamily="18" charset="0"/>
                                  </a:rPr>
                                  <m:t>hh</m:t>
                                </m:r>
                              </m:sub>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−1 </m:t>
                                </m:r>
                              </m:sub>
                              <m:sup/>
                            </m:sSubSup>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𝑥h</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𝑏</m:t>
                                </m:r>
                              </m:e>
                              <m:sub>
                                <m:r>
                                  <a:rPr lang="en-US" sz="2000" i="1">
                                    <a:latin typeface="Cambria Math" panose="02040503050406030204" pitchFamily="18" charset="0"/>
                                  </a:rPr>
                                  <m:t>h</m:t>
                                </m:r>
                              </m:sub>
                              <m:sup/>
                            </m:sSubSup>
                          </m:e>
                        </m:d>
                      </m:e>
                    </m:func>
                  </m:oMath>
                </a14:m>
                <a:r>
                  <a:rPr lang="en-US" sz="2000" i="1" dirty="0"/>
                  <a:t> ]</a:t>
                </a:r>
                <a:r>
                  <a:rPr lang="en-US" sz="2000" dirty="0"/>
                  <a:t> depends 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which depends 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hh</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b="0" i="1" smtClean="0">
                            <a:latin typeface="Cambria Math" panose="02040503050406030204" pitchFamily="18" charset="0"/>
                          </a:rPr>
                          <m:t>𝑥</m:t>
                        </m:r>
                        <m:r>
                          <a:rPr lang="en-US" sz="2000" i="1">
                            <a:latin typeface="Cambria Math" panose="02040503050406030204" pitchFamily="18" charset="0"/>
                          </a:rPr>
                          <m:t>h</m:t>
                        </m:r>
                      </m:sub>
                    </m:sSub>
                  </m:oMath>
                </a14:m>
                <a:r>
                  <a:rPr lang="en-US" sz="2000" dirty="0"/>
                  <a:t> </a:t>
                </a:r>
                <a:r>
                  <a:rPr lang="en-US" sz="2000" i="1" dirty="0"/>
                  <a:t>[remember: the weights are shared]. So we can not treat it as a constant. We need to apply the chain rule all the way to the time step we’re interested in.</a:t>
                </a:r>
              </a:p>
              <a:p>
                <a:endParaRPr lang="en-US" sz="2000" dirty="0"/>
              </a:p>
              <a:p>
                <a:endParaRPr lang="en-US" sz="2000" b="0" i="1"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384" t="-1780" r="-512"/>
                </a:stretch>
              </a:blipFill>
            </p:spPr>
            <p:txBody>
              <a:bodyPr/>
              <a:lstStyle/>
              <a:p>
                <a:r>
                  <a:rPr lang="en-US">
                    <a:noFill/>
                  </a:rPr>
                  <a:t> </a:t>
                </a:r>
              </a:p>
            </p:txBody>
          </p:sp>
        </mc:Fallback>
      </mc:AlternateContent>
    </p:spTree>
    <p:extLst>
      <p:ext uri="{BB962C8B-B14F-4D97-AF65-F5344CB8AC3E}">
        <p14:creationId xmlns:p14="http://schemas.microsoft.com/office/powerpoint/2010/main" val="270459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CEC7C-917D-86C6-E71F-291153845D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11363-7262-15C3-1FE9-2D584EA8505F}"/>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99B71F0-FEC5-0479-AAAE-E588E2BBBAD3}"/>
                  </a:ext>
                </a:extLst>
              </p:cNvPr>
              <p:cNvSpPr>
                <a:spLocks noGrp="1"/>
              </p:cNvSpPr>
              <p:nvPr>
                <p:ph idx="1"/>
              </p:nvPr>
            </p:nvSpPr>
            <p:spPr>
              <a:xfrm>
                <a:off x="1522413" y="1905000"/>
                <a:ext cx="10210799" cy="4267200"/>
              </a:xfrm>
            </p:spPr>
            <p:txBody>
              <a:bodyPr>
                <a:noAutofit/>
              </a:bodyPr>
              <a:lstStyle/>
              <a:p>
                <a:r>
                  <a:rPr lang="en-US" sz="2000" dirty="0"/>
                  <a:t>Let’s see how backpropagation thorough time would work for a single output for 3 time steps when computed for weight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𝑥h</m:t>
                        </m:r>
                      </m:sub>
                    </m:sSub>
                  </m:oMath>
                </a14:m>
                <a:r>
                  <a:rPr lang="en-US" sz="2000" dirty="0"/>
                  <a:t> </a:t>
                </a:r>
                <a:br>
                  <a:rPr lang="en-US" sz="2000" dirty="0"/>
                </a:br>
                <a:endParaRPr lang="en-US" sz="2000" dirty="0"/>
              </a:p>
              <a:p>
                <a:pPr marL="0" indent="0">
                  <a:buNone/>
                </a:pPr>
                <a:endParaRPr lang="en-US" sz="2000" dirty="0"/>
              </a:p>
              <a:p>
                <a:pPr marL="0" indent="0">
                  <a:buNone/>
                </a:pPr>
                <a:endParaRPr lang="en-US" sz="2000" i="1" dirty="0">
                  <a:latin typeface="Cambria Math" panose="02040503050406030204" pitchFamily="18" charset="0"/>
                </a:endParaRPr>
              </a:p>
              <a:p>
                <a:pPr marL="0" indent="0">
                  <a:buNone/>
                </a:pPr>
                <a:endParaRPr lang="en-US" b="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p:sp>
            <p:nvSpPr>
              <p:cNvPr id="4" name="Content Placeholder 3">
                <a:extLst>
                  <a:ext uri="{FF2B5EF4-FFF2-40B4-BE49-F238E27FC236}">
                    <a16:creationId xmlns:a16="http://schemas.microsoft.com/office/drawing/2014/main" id="{399B71F0-FEC5-0479-AAAE-E588E2BBBAD3}"/>
                  </a:ext>
                </a:extLst>
              </p:cNvPr>
              <p:cNvSpPr>
                <a:spLocks noGrp="1" noRot="1" noChangeAspect="1" noMove="1" noResize="1" noEditPoints="1" noAdjustHandles="1" noChangeArrowheads="1" noChangeShapeType="1" noTextEdit="1"/>
              </p:cNvSpPr>
              <p:nvPr>
                <p:ph idx="1"/>
              </p:nvPr>
            </p:nvSpPr>
            <p:spPr>
              <a:xfrm>
                <a:off x="1522413" y="1905000"/>
                <a:ext cx="10210799" cy="4267200"/>
              </a:xfrm>
              <a:blipFill>
                <a:blip r:embed="rId3"/>
                <a:stretch>
                  <a:fillRect l="-373" t="-1780"/>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D17CA44D-FEF1-DD3E-E838-0052DF06E2FC}"/>
              </a:ext>
            </a:extLst>
          </p:cNvPr>
          <p:cNvSpPr/>
          <p:nvPr/>
        </p:nvSpPr>
        <p:spPr>
          <a:xfrm>
            <a:off x="3820060" y="4163113"/>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Oval 4">
            <a:extLst>
              <a:ext uri="{FF2B5EF4-FFF2-40B4-BE49-F238E27FC236}">
                <a16:creationId xmlns:a16="http://schemas.microsoft.com/office/drawing/2014/main" id="{B50F9CD6-4FBD-9FBC-E2E2-42AAEDA15E99}"/>
              </a:ext>
            </a:extLst>
          </p:cNvPr>
          <p:cNvSpPr/>
          <p:nvPr/>
        </p:nvSpPr>
        <p:spPr>
          <a:xfrm>
            <a:off x="4239642" y="5244789"/>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8" name="Straight Arrow Connector 7">
            <a:extLst>
              <a:ext uri="{FF2B5EF4-FFF2-40B4-BE49-F238E27FC236}">
                <a16:creationId xmlns:a16="http://schemas.microsoft.com/office/drawing/2014/main" id="{02DD7926-424C-6948-C893-870BEC79C6AB}"/>
              </a:ext>
            </a:extLst>
          </p:cNvPr>
          <p:cNvCxnSpPr>
            <a:cxnSpLocks/>
            <a:stCxn id="5" idx="0"/>
          </p:cNvCxnSpPr>
          <p:nvPr/>
        </p:nvCxnSpPr>
        <p:spPr>
          <a:xfrm flipV="1">
            <a:off x="4505860" y="4747006"/>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1077B77-D676-F7E0-67FE-7A43318E0D02}"/>
                  </a:ext>
                </a:extLst>
              </p:cNvPr>
              <p:cNvSpPr txBox="1"/>
              <p:nvPr/>
            </p:nvSpPr>
            <p:spPr>
              <a:xfrm>
                <a:off x="5024359" y="4455898"/>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10" name="TextBox 9">
                <a:extLst>
                  <a:ext uri="{FF2B5EF4-FFF2-40B4-BE49-F238E27FC236}">
                    <a16:creationId xmlns:a16="http://schemas.microsoft.com/office/drawing/2014/main" id="{61077B77-D676-F7E0-67FE-7A43318E0D02}"/>
                  </a:ext>
                </a:extLst>
              </p:cNvPr>
              <p:cNvSpPr txBox="1">
                <a:spLocks noRot="1" noChangeAspect="1" noMove="1" noResize="1" noEditPoints="1" noAdjustHandles="1" noChangeArrowheads="1" noChangeShapeType="1" noTextEdit="1"/>
              </p:cNvSpPr>
              <p:nvPr/>
            </p:nvSpPr>
            <p:spPr>
              <a:xfrm>
                <a:off x="5024359" y="4455898"/>
                <a:ext cx="700141" cy="373564"/>
              </a:xfrm>
              <a:prstGeom prst="rect">
                <a:avLst/>
              </a:prstGeom>
              <a:blipFill>
                <a:blip r:embed="rId4"/>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FB25559-661C-1A00-87F8-42263B3C0663}"/>
                  </a:ext>
                </a:extLst>
              </p:cNvPr>
              <p:cNvSpPr txBox="1"/>
              <p:nvPr/>
            </p:nvSpPr>
            <p:spPr>
              <a:xfrm>
                <a:off x="3874283" y="4747006"/>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11" name="TextBox 10">
                <a:extLst>
                  <a:ext uri="{FF2B5EF4-FFF2-40B4-BE49-F238E27FC236}">
                    <a16:creationId xmlns:a16="http://schemas.microsoft.com/office/drawing/2014/main" id="{EFB25559-661C-1A00-87F8-42263B3C0663}"/>
                  </a:ext>
                </a:extLst>
              </p:cNvPr>
              <p:cNvSpPr txBox="1">
                <a:spLocks noRot="1" noChangeAspect="1" noMove="1" noResize="1" noEditPoints="1" noAdjustHandles="1" noChangeArrowheads="1" noChangeShapeType="1" noTextEdit="1"/>
              </p:cNvSpPr>
              <p:nvPr/>
            </p:nvSpPr>
            <p:spPr>
              <a:xfrm>
                <a:off x="3874283" y="4747006"/>
                <a:ext cx="655179" cy="341632"/>
              </a:xfrm>
              <a:prstGeom prst="rect">
                <a:avLst/>
              </a:prstGeom>
              <a:blipFill>
                <a:blip r:embed="rId5"/>
                <a:stretch>
                  <a:fillRect/>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4ACF5930-5EAE-9609-9445-A110502F3F51}"/>
              </a:ext>
            </a:extLst>
          </p:cNvPr>
          <p:cNvSpPr/>
          <p:nvPr/>
        </p:nvSpPr>
        <p:spPr>
          <a:xfrm>
            <a:off x="5613478" y="416079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15" name="Oval 14">
            <a:extLst>
              <a:ext uri="{FF2B5EF4-FFF2-40B4-BE49-F238E27FC236}">
                <a16:creationId xmlns:a16="http://schemas.microsoft.com/office/drawing/2014/main" id="{9AE73D17-7A73-3076-EE84-DEDB888B58D1}"/>
              </a:ext>
            </a:extLst>
          </p:cNvPr>
          <p:cNvSpPr/>
          <p:nvPr/>
        </p:nvSpPr>
        <p:spPr>
          <a:xfrm>
            <a:off x="6033060" y="5242473"/>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17" name="Straight Arrow Connector 16">
            <a:extLst>
              <a:ext uri="{FF2B5EF4-FFF2-40B4-BE49-F238E27FC236}">
                <a16:creationId xmlns:a16="http://schemas.microsoft.com/office/drawing/2014/main" id="{3CA63BB6-C2E5-5B17-01AE-2FE9E33A3B5A}"/>
              </a:ext>
            </a:extLst>
          </p:cNvPr>
          <p:cNvCxnSpPr>
            <a:cxnSpLocks/>
            <a:stCxn id="15" idx="0"/>
          </p:cNvCxnSpPr>
          <p:nvPr/>
        </p:nvCxnSpPr>
        <p:spPr>
          <a:xfrm flipV="1">
            <a:off x="6299278" y="4744690"/>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51E6BFA-1C46-3FED-B7F2-31DDAE49E21C}"/>
                  </a:ext>
                </a:extLst>
              </p:cNvPr>
              <p:cNvSpPr txBox="1"/>
              <p:nvPr/>
            </p:nvSpPr>
            <p:spPr>
              <a:xfrm>
                <a:off x="5667701" y="4744690"/>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19" name="TextBox 18">
                <a:extLst>
                  <a:ext uri="{FF2B5EF4-FFF2-40B4-BE49-F238E27FC236}">
                    <a16:creationId xmlns:a16="http://schemas.microsoft.com/office/drawing/2014/main" id="{F51E6BFA-1C46-3FED-B7F2-31DDAE49E21C}"/>
                  </a:ext>
                </a:extLst>
              </p:cNvPr>
              <p:cNvSpPr txBox="1">
                <a:spLocks noRot="1" noChangeAspect="1" noMove="1" noResize="1" noEditPoints="1" noAdjustHandles="1" noChangeArrowheads="1" noChangeShapeType="1" noTextEdit="1"/>
              </p:cNvSpPr>
              <p:nvPr/>
            </p:nvSpPr>
            <p:spPr>
              <a:xfrm>
                <a:off x="5667701" y="4744690"/>
                <a:ext cx="655179" cy="3416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B4515EE-431E-00BA-52E3-610F0F8A49F6}"/>
                  </a:ext>
                </a:extLst>
              </p:cNvPr>
              <p:cNvSpPr txBox="1"/>
              <p:nvPr/>
            </p:nvSpPr>
            <p:spPr>
              <a:xfrm>
                <a:off x="4276426" y="5812382"/>
                <a:ext cx="47198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p:sp>
            <p:nvSpPr>
              <p:cNvPr id="22" name="TextBox 21">
                <a:extLst>
                  <a:ext uri="{FF2B5EF4-FFF2-40B4-BE49-F238E27FC236}">
                    <a16:creationId xmlns:a16="http://schemas.microsoft.com/office/drawing/2014/main" id="{5B4515EE-431E-00BA-52E3-610F0F8A49F6}"/>
                  </a:ext>
                </a:extLst>
              </p:cNvPr>
              <p:cNvSpPr txBox="1">
                <a:spLocks noRot="1" noChangeAspect="1" noMove="1" noResize="1" noEditPoints="1" noAdjustHandles="1" noChangeArrowheads="1" noChangeShapeType="1" noTextEdit="1"/>
              </p:cNvSpPr>
              <p:nvPr/>
            </p:nvSpPr>
            <p:spPr>
              <a:xfrm>
                <a:off x="4276426" y="5812382"/>
                <a:ext cx="471988" cy="3416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116617C-B7FA-247C-D83A-812174FBD824}"/>
                  </a:ext>
                </a:extLst>
              </p:cNvPr>
              <p:cNvSpPr txBox="1"/>
              <p:nvPr/>
            </p:nvSpPr>
            <p:spPr>
              <a:xfrm>
                <a:off x="5922900" y="5810841"/>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23" name="TextBox 22">
                <a:extLst>
                  <a:ext uri="{FF2B5EF4-FFF2-40B4-BE49-F238E27FC236}">
                    <a16:creationId xmlns:a16="http://schemas.microsoft.com/office/drawing/2014/main" id="{F116617C-B7FA-247C-D83A-812174FBD824}"/>
                  </a:ext>
                </a:extLst>
              </p:cNvPr>
              <p:cNvSpPr txBox="1">
                <a:spLocks noRot="1" noChangeAspect="1" noMove="1" noResize="1" noEditPoints="1" noAdjustHandles="1" noChangeArrowheads="1" noChangeShapeType="1" noTextEdit="1"/>
              </p:cNvSpPr>
              <p:nvPr/>
            </p:nvSpPr>
            <p:spPr>
              <a:xfrm>
                <a:off x="5922900" y="5810841"/>
                <a:ext cx="477310" cy="341632"/>
              </a:xfrm>
              <a:prstGeom prst="rect">
                <a:avLst/>
              </a:prstGeom>
              <a:blipFill>
                <a:blip r:embed="rId8"/>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11844F48-1612-5BA3-C995-FC8CE95A6140}"/>
              </a:ext>
            </a:extLst>
          </p:cNvPr>
          <p:cNvCxnSpPr>
            <a:cxnSpLocks/>
            <a:stCxn id="3" idx="3"/>
            <a:endCxn id="14" idx="1"/>
          </p:cNvCxnSpPr>
          <p:nvPr/>
        </p:nvCxnSpPr>
        <p:spPr>
          <a:xfrm flipV="1">
            <a:off x="5191660" y="4427497"/>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AE53A3C-AA76-4156-4E36-B4B4DC235604}"/>
              </a:ext>
            </a:extLst>
          </p:cNvPr>
          <p:cNvSpPr/>
          <p:nvPr/>
        </p:nvSpPr>
        <p:spPr>
          <a:xfrm>
            <a:off x="7424230" y="4156656"/>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6" name="Oval 25">
            <a:extLst>
              <a:ext uri="{FF2B5EF4-FFF2-40B4-BE49-F238E27FC236}">
                <a16:creationId xmlns:a16="http://schemas.microsoft.com/office/drawing/2014/main" id="{93F84F19-CBCA-2008-4435-D81178E400BC}"/>
              </a:ext>
            </a:extLst>
          </p:cNvPr>
          <p:cNvSpPr/>
          <p:nvPr/>
        </p:nvSpPr>
        <p:spPr>
          <a:xfrm>
            <a:off x="7843812" y="5238332"/>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752C066B-40E1-68DC-E86C-5A7A3E35DAA8}"/>
              </a:ext>
            </a:extLst>
          </p:cNvPr>
          <p:cNvSpPr/>
          <p:nvPr/>
        </p:nvSpPr>
        <p:spPr>
          <a:xfrm>
            <a:off x="7843812" y="3065113"/>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28" name="Straight Arrow Connector 27">
            <a:extLst>
              <a:ext uri="{FF2B5EF4-FFF2-40B4-BE49-F238E27FC236}">
                <a16:creationId xmlns:a16="http://schemas.microsoft.com/office/drawing/2014/main" id="{E116B542-AEBB-3B10-F918-413313406E70}"/>
              </a:ext>
            </a:extLst>
          </p:cNvPr>
          <p:cNvCxnSpPr>
            <a:cxnSpLocks/>
            <a:stCxn id="26" idx="0"/>
          </p:cNvCxnSpPr>
          <p:nvPr/>
        </p:nvCxnSpPr>
        <p:spPr>
          <a:xfrm flipV="1">
            <a:off x="8110030" y="4740549"/>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9A27337-5F89-6A6A-C0DA-B1D36E179EB2}"/>
              </a:ext>
            </a:extLst>
          </p:cNvPr>
          <p:cNvCxnSpPr>
            <a:cxnSpLocks/>
          </p:cNvCxnSpPr>
          <p:nvPr/>
        </p:nvCxnSpPr>
        <p:spPr>
          <a:xfrm flipV="1">
            <a:off x="8110030" y="3598106"/>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5B2CC2DB-BB5F-1F84-51E7-A7B741ACFBAD}"/>
                  </a:ext>
                </a:extLst>
              </p:cNvPr>
              <p:cNvSpPr txBox="1"/>
              <p:nvPr/>
            </p:nvSpPr>
            <p:spPr>
              <a:xfrm>
                <a:off x="7478453" y="4740549"/>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30" name="TextBox 29">
                <a:extLst>
                  <a:ext uri="{FF2B5EF4-FFF2-40B4-BE49-F238E27FC236}">
                    <a16:creationId xmlns:a16="http://schemas.microsoft.com/office/drawing/2014/main" id="{5B2CC2DB-BB5F-1F84-51E7-A7B741ACFBAD}"/>
                  </a:ext>
                </a:extLst>
              </p:cNvPr>
              <p:cNvSpPr txBox="1">
                <a:spLocks noRot="1" noChangeAspect="1" noMove="1" noResize="1" noEditPoints="1" noAdjustHandles="1" noChangeArrowheads="1" noChangeShapeType="1" noTextEdit="1"/>
              </p:cNvSpPr>
              <p:nvPr/>
            </p:nvSpPr>
            <p:spPr>
              <a:xfrm>
                <a:off x="7478453" y="4740549"/>
                <a:ext cx="655179" cy="3416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E85ED1BD-87AC-856F-EC95-F6F6A937483D}"/>
                  </a:ext>
                </a:extLst>
              </p:cNvPr>
              <p:cNvSpPr txBox="1"/>
              <p:nvPr/>
            </p:nvSpPr>
            <p:spPr>
              <a:xfrm>
                <a:off x="7372194" y="3598106"/>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p:sp>
            <p:nvSpPr>
              <p:cNvPr id="31" name="TextBox 30">
                <a:extLst>
                  <a:ext uri="{FF2B5EF4-FFF2-40B4-BE49-F238E27FC236}">
                    <a16:creationId xmlns:a16="http://schemas.microsoft.com/office/drawing/2014/main" id="{E85ED1BD-87AC-856F-EC95-F6F6A937483D}"/>
                  </a:ext>
                </a:extLst>
              </p:cNvPr>
              <p:cNvSpPr txBox="1">
                <a:spLocks noRot="1" noChangeAspect="1" noMove="1" noResize="1" noEditPoints="1" noAdjustHandles="1" noChangeArrowheads="1" noChangeShapeType="1" noTextEdit="1"/>
              </p:cNvSpPr>
              <p:nvPr/>
            </p:nvSpPr>
            <p:spPr>
              <a:xfrm>
                <a:off x="7372194" y="3598106"/>
                <a:ext cx="700141" cy="401392"/>
              </a:xfrm>
              <a:prstGeom prst="rect">
                <a:avLst/>
              </a:prstGeom>
              <a:blipFill>
                <a:blip r:embed="rId10"/>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3CD712B1-0AD0-ED71-526A-9F90E0E1EA69}"/>
                  </a:ext>
                </a:extLst>
              </p:cNvPr>
              <p:cNvSpPr txBox="1"/>
              <p:nvPr/>
            </p:nvSpPr>
            <p:spPr>
              <a:xfrm>
                <a:off x="7842624" y="2683706"/>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32" name="TextBox 31">
                <a:extLst>
                  <a:ext uri="{FF2B5EF4-FFF2-40B4-BE49-F238E27FC236}">
                    <a16:creationId xmlns:a16="http://schemas.microsoft.com/office/drawing/2014/main" id="{3CD712B1-0AD0-ED71-526A-9F90E0E1EA69}"/>
                  </a:ext>
                </a:extLst>
              </p:cNvPr>
              <p:cNvSpPr txBox="1">
                <a:spLocks noRot="1" noChangeAspect="1" noMove="1" noResize="1" noEditPoints="1" noAdjustHandles="1" noChangeArrowheads="1" noChangeShapeType="1" noTextEdit="1"/>
              </p:cNvSpPr>
              <p:nvPr/>
            </p:nvSpPr>
            <p:spPr>
              <a:xfrm>
                <a:off x="7842624" y="2683706"/>
                <a:ext cx="478977" cy="341632"/>
              </a:xfrm>
              <a:prstGeom prst="rect">
                <a:avLst/>
              </a:prstGeom>
              <a:blipFill>
                <a:blip r:embed="rId11"/>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F12C101-C4E5-ABF7-50B9-38BA818181E6}"/>
                  </a:ext>
                </a:extLst>
              </p:cNvPr>
              <p:cNvSpPr txBox="1"/>
              <p:nvPr/>
            </p:nvSpPr>
            <p:spPr>
              <a:xfrm>
                <a:off x="7872063" y="5822101"/>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33" name="TextBox 32">
                <a:extLst>
                  <a:ext uri="{FF2B5EF4-FFF2-40B4-BE49-F238E27FC236}">
                    <a16:creationId xmlns:a16="http://schemas.microsoft.com/office/drawing/2014/main" id="{CF12C101-C4E5-ABF7-50B9-38BA818181E6}"/>
                  </a:ext>
                </a:extLst>
              </p:cNvPr>
              <p:cNvSpPr txBox="1">
                <a:spLocks noRot="1" noChangeAspect="1" noMove="1" noResize="1" noEditPoints="1" noAdjustHandles="1" noChangeArrowheads="1" noChangeShapeType="1" noTextEdit="1"/>
              </p:cNvSpPr>
              <p:nvPr/>
            </p:nvSpPr>
            <p:spPr>
              <a:xfrm>
                <a:off x="7872063" y="5822101"/>
                <a:ext cx="477310" cy="341632"/>
              </a:xfrm>
              <a:prstGeom prst="rect">
                <a:avLst/>
              </a:prstGeom>
              <a:blipFill>
                <a:blip r:embed="rId12"/>
                <a:stretch>
                  <a:fillRect/>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634A6AD5-F5A6-01E1-E6C3-6D2E33D56AF9}"/>
              </a:ext>
            </a:extLst>
          </p:cNvPr>
          <p:cNvCxnSpPr>
            <a:cxnSpLocks/>
            <a:endCxn id="25" idx="1"/>
          </p:cNvCxnSpPr>
          <p:nvPr/>
        </p:nvCxnSpPr>
        <p:spPr>
          <a:xfrm flipV="1">
            <a:off x="7002412" y="4423356"/>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331B6CC-2288-BFC7-C8EB-A16977610B42}"/>
              </a:ext>
            </a:extLst>
          </p:cNvPr>
          <p:cNvCxnSpPr>
            <a:cxnSpLocks/>
          </p:cNvCxnSpPr>
          <p:nvPr/>
        </p:nvCxnSpPr>
        <p:spPr>
          <a:xfrm flipV="1">
            <a:off x="8799054" y="4421040"/>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4665A091-3E25-ED35-580B-DD679F8A7523}"/>
                  </a:ext>
                </a:extLst>
              </p:cNvPr>
              <p:cNvSpPr txBox="1"/>
              <p:nvPr/>
            </p:nvSpPr>
            <p:spPr>
              <a:xfrm>
                <a:off x="7542212" y="4177227"/>
                <a:ext cx="1066800" cy="368306"/>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sSubSup>
                    </m:oMath>
                  </m:oMathPara>
                </a14:m>
                <a:endParaRPr lang="ro-RO" dirty="0">
                  <a:solidFill>
                    <a:schemeClr val="bg1"/>
                  </a:solidFill>
                </a:endParaRPr>
              </a:p>
            </p:txBody>
          </p:sp>
        </mc:Choice>
        <mc:Fallback>
          <p:sp>
            <p:nvSpPr>
              <p:cNvPr id="36" name="TextBox 35">
                <a:extLst>
                  <a:ext uri="{FF2B5EF4-FFF2-40B4-BE49-F238E27FC236}">
                    <a16:creationId xmlns:a16="http://schemas.microsoft.com/office/drawing/2014/main" id="{4665A091-3E25-ED35-580B-DD679F8A7523}"/>
                  </a:ext>
                </a:extLst>
              </p:cNvPr>
              <p:cNvSpPr txBox="1">
                <a:spLocks noRot="1" noChangeAspect="1" noMove="1" noResize="1" noEditPoints="1" noAdjustHandles="1" noChangeArrowheads="1" noChangeShapeType="1" noTextEdit="1"/>
              </p:cNvSpPr>
              <p:nvPr/>
            </p:nvSpPr>
            <p:spPr>
              <a:xfrm>
                <a:off x="7542212" y="4177227"/>
                <a:ext cx="1066800" cy="36830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19674ED9-021D-AABA-89B2-C166D3097FAB}"/>
                  </a:ext>
                </a:extLst>
              </p:cNvPr>
              <p:cNvSpPr txBox="1"/>
              <p:nvPr/>
            </p:nvSpPr>
            <p:spPr>
              <a:xfrm>
                <a:off x="6818703" y="4470981"/>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37" name="TextBox 36">
                <a:extLst>
                  <a:ext uri="{FF2B5EF4-FFF2-40B4-BE49-F238E27FC236}">
                    <a16:creationId xmlns:a16="http://schemas.microsoft.com/office/drawing/2014/main" id="{19674ED9-021D-AABA-89B2-C166D3097FAB}"/>
                  </a:ext>
                </a:extLst>
              </p:cNvPr>
              <p:cNvSpPr txBox="1">
                <a:spLocks noRot="1" noChangeAspect="1" noMove="1" noResize="1" noEditPoints="1" noAdjustHandles="1" noChangeArrowheads="1" noChangeShapeType="1" noTextEdit="1"/>
              </p:cNvSpPr>
              <p:nvPr/>
            </p:nvSpPr>
            <p:spPr>
              <a:xfrm>
                <a:off x="6818703" y="4470981"/>
                <a:ext cx="700141" cy="373564"/>
              </a:xfrm>
              <a:prstGeom prst="rect">
                <a:avLst/>
              </a:prstGeom>
              <a:blipFill>
                <a:blip r:embed="rId14"/>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5341086A-226D-3CB6-7BDA-D6B9067A1065}"/>
                  </a:ext>
                </a:extLst>
              </p:cNvPr>
              <p:cNvSpPr txBox="1"/>
              <p:nvPr/>
            </p:nvSpPr>
            <p:spPr>
              <a:xfrm>
                <a:off x="3943376" y="4254134"/>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sSubSup>
                    </m:oMath>
                  </m:oMathPara>
                </a14:m>
                <a:endParaRPr lang="ro-RO" dirty="0">
                  <a:solidFill>
                    <a:schemeClr val="bg1"/>
                  </a:solidFill>
                </a:endParaRPr>
              </a:p>
            </p:txBody>
          </p:sp>
        </mc:Choice>
        <mc:Fallback>
          <p:sp>
            <p:nvSpPr>
              <p:cNvPr id="68" name="TextBox 67">
                <a:extLst>
                  <a:ext uri="{FF2B5EF4-FFF2-40B4-BE49-F238E27FC236}">
                    <a16:creationId xmlns:a16="http://schemas.microsoft.com/office/drawing/2014/main" id="{5341086A-226D-3CB6-7BDA-D6B9067A1065}"/>
                  </a:ext>
                </a:extLst>
              </p:cNvPr>
              <p:cNvSpPr txBox="1">
                <a:spLocks noRot="1" noChangeAspect="1" noMove="1" noResize="1" noEditPoints="1" noAdjustHandles="1" noChangeArrowheads="1" noChangeShapeType="1" noTextEdit="1"/>
              </p:cNvSpPr>
              <p:nvPr/>
            </p:nvSpPr>
            <p:spPr>
              <a:xfrm>
                <a:off x="3943376" y="4254134"/>
                <a:ext cx="1066800" cy="36837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EE99A92-26E3-95A1-1922-DEB6202EA2E0}"/>
                  </a:ext>
                </a:extLst>
              </p:cNvPr>
              <p:cNvSpPr txBox="1"/>
              <p:nvPr/>
            </p:nvSpPr>
            <p:spPr>
              <a:xfrm>
                <a:off x="5759805" y="4243311"/>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sSubSup>
                    </m:oMath>
                  </m:oMathPara>
                </a14:m>
                <a:endParaRPr lang="ro-RO" dirty="0">
                  <a:solidFill>
                    <a:schemeClr val="bg1"/>
                  </a:solidFill>
                </a:endParaRPr>
              </a:p>
            </p:txBody>
          </p:sp>
        </mc:Choice>
        <mc:Fallback>
          <p:sp>
            <p:nvSpPr>
              <p:cNvPr id="7" name="TextBox 6">
                <a:extLst>
                  <a:ext uri="{FF2B5EF4-FFF2-40B4-BE49-F238E27FC236}">
                    <a16:creationId xmlns:a16="http://schemas.microsoft.com/office/drawing/2014/main" id="{8EE99A92-26E3-95A1-1922-DEB6202EA2E0}"/>
                  </a:ext>
                </a:extLst>
              </p:cNvPr>
              <p:cNvSpPr txBox="1">
                <a:spLocks noRot="1" noChangeAspect="1" noMove="1" noResize="1" noEditPoints="1" noAdjustHandles="1" noChangeArrowheads="1" noChangeShapeType="1" noTextEdit="1"/>
              </p:cNvSpPr>
              <p:nvPr/>
            </p:nvSpPr>
            <p:spPr>
              <a:xfrm>
                <a:off x="5759805" y="4243311"/>
                <a:ext cx="1066800" cy="368371"/>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198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Let’s compute the gradient for the weight </a:t>
                </a:r>
                <a:r>
                  <a:rPr lang="en-US" sz="2000" i="1" dirty="0">
                    <a:latin typeface="Cambria Math" panose="02040503050406030204" pitchFamily="18" charset="0"/>
                  </a:rPr>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𝑥h</m:t>
                        </m:r>
                      </m:sub>
                    </m:sSub>
                  </m:oMath>
                </a14:m>
                <a:r>
                  <a:rPr lang="en-US" sz="2000" dirty="0"/>
                  <a:t> </a:t>
                </a:r>
              </a:p>
              <a:p>
                <a:pPr marL="0" indent="0">
                  <a:buNone/>
                </a:pPr>
                <a:r>
                  <a:rPr lang="en-US" sz="2000" dirty="0"/>
                  <a:t>     for timestep 3:</a:t>
                </a:r>
                <a:endParaRPr lang="en-US" sz="2000" i="1" dirty="0">
                  <a:latin typeface="Cambria Math" panose="02040503050406030204" pitchFamily="18" charset="0"/>
                </a:endParaRPr>
              </a:p>
              <a:p>
                <a:pPr marL="0" indent="0">
                  <a:buNone/>
                </a:pPr>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𝑥h</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𝑥h</m:t>
                            </m:r>
                          </m:sub>
                        </m:sSub>
                      </m:den>
                    </m:f>
                  </m:oMath>
                </a14:m>
                <a:endParaRPr lang="en-US" sz="1600" dirty="0"/>
              </a:p>
              <a:p>
                <a:endParaRPr lang="en-US" sz="2000" b="0" i="1"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384" t="-2077"/>
                </a:stretch>
              </a:blipFill>
            </p:spPr>
            <p:txBody>
              <a:bodyPr/>
              <a:lstStyle/>
              <a:p>
                <a:r>
                  <a:rPr lang="en-US">
                    <a:noFill/>
                  </a:rPr>
                  <a:t> </a:t>
                </a:r>
              </a:p>
            </p:txBody>
          </p:sp>
        </mc:Fallback>
      </mc:AlternateContent>
      <p:sp>
        <p:nvSpPr>
          <p:cNvPr id="26" name="Rounded Rectangle 25">
            <a:extLst>
              <a:ext uri="{FF2B5EF4-FFF2-40B4-BE49-F238E27FC236}">
                <a16:creationId xmlns:a16="http://schemas.microsoft.com/office/drawing/2014/main" id="{3B3EA491-9C7E-3627-96DB-86D00BA06FE2}"/>
              </a:ext>
            </a:extLst>
          </p:cNvPr>
          <p:cNvSpPr/>
          <p:nvPr/>
        </p:nvSpPr>
        <p:spPr>
          <a:xfrm>
            <a:off x="9423609" y="3517774"/>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7" name="Oval 26">
            <a:extLst>
              <a:ext uri="{FF2B5EF4-FFF2-40B4-BE49-F238E27FC236}">
                <a16:creationId xmlns:a16="http://schemas.microsoft.com/office/drawing/2014/main" id="{E7EB022D-7F35-9B8F-76E9-C2BC5D1BD162}"/>
              </a:ext>
            </a:extLst>
          </p:cNvPr>
          <p:cNvSpPr/>
          <p:nvPr/>
        </p:nvSpPr>
        <p:spPr>
          <a:xfrm>
            <a:off x="9843191" y="459945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28" name="Oval 27">
            <a:extLst>
              <a:ext uri="{FF2B5EF4-FFF2-40B4-BE49-F238E27FC236}">
                <a16:creationId xmlns:a16="http://schemas.microsoft.com/office/drawing/2014/main" id="{6BBAC25C-A408-FAB0-1B84-34FD16276097}"/>
              </a:ext>
            </a:extLst>
          </p:cNvPr>
          <p:cNvSpPr/>
          <p:nvPr/>
        </p:nvSpPr>
        <p:spPr>
          <a:xfrm>
            <a:off x="9843191" y="2426231"/>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30" name="Straight Arrow Connector 29">
            <a:extLst>
              <a:ext uri="{FF2B5EF4-FFF2-40B4-BE49-F238E27FC236}">
                <a16:creationId xmlns:a16="http://schemas.microsoft.com/office/drawing/2014/main" id="{CB146177-6ED8-BE3D-D684-AEC7F330B132}"/>
              </a:ext>
            </a:extLst>
          </p:cNvPr>
          <p:cNvCxnSpPr>
            <a:cxnSpLocks/>
            <a:stCxn id="27" idx="0"/>
          </p:cNvCxnSpPr>
          <p:nvPr/>
        </p:nvCxnSpPr>
        <p:spPr>
          <a:xfrm flipV="1">
            <a:off x="10109409" y="4101667"/>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0EEF004-78C2-BC80-4AFF-4FFFF86B63E2}"/>
              </a:ext>
            </a:extLst>
          </p:cNvPr>
          <p:cNvCxnSpPr>
            <a:cxnSpLocks/>
          </p:cNvCxnSpPr>
          <p:nvPr/>
        </p:nvCxnSpPr>
        <p:spPr>
          <a:xfrm flipV="1">
            <a:off x="10109409" y="2959224"/>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7C9B1A3D-E54E-C284-A079-FEA812548EA9}"/>
                  </a:ext>
                </a:extLst>
              </p:cNvPr>
              <p:cNvSpPr txBox="1"/>
              <p:nvPr/>
            </p:nvSpPr>
            <p:spPr>
              <a:xfrm>
                <a:off x="9477832" y="4101667"/>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32" name="TextBox 31">
                <a:extLst>
                  <a:ext uri="{FF2B5EF4-FFF2-40B4-BE49-F238E27FC236}">
                    <a16:creationId xmlns:a16="http://schemas.microsoft.com/office/drawing/2014/main" id="{7C9B1A3D-E54E-C284-A079-FEA812548EA9}"/>
                  </a:ext>
                </a:extLst>
              </p:cNvPr>
              <p:cNvSpPr txBox="1">
                <a:spLocks noRot="1" noChangeAspect="1" noMove="1" noResize="1" noEditPoints="1" noAdjustHandles="1" noChangeArrowheads="1" noChangeShapeType="1" noTextEdit="1"/>
              </p:cNvSpPr>
              <p:nvPr/>
            </p:nvSpPr>
            <p:spPr>
              <a:xfrm>
                <a:off x="9477832" y="4101667"/>
                <a:ext cx="655179" cy="3416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A861B9A-3054-4C8F-1CE7-ED902EB2B63D}"/>
                  </a:ext>
                </a:extLst>
              </p:cNvPr>
              <p:cNvSpPr txBox="1"/>
              <p:nvPr/>
            </p:nvSpPr>
            <p:spPr>
              <a:xfrm>
                <a:off x="9371573" y="2959224"/>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33" name="TextBox 32">
                <a:extLst>
                  <a:ext uri="{FF2B5EF4-FFF2-40B4-BE49-F238E27FC236}">
                    <a16:creationId xmlns:a16="http://schemas.microsoft.com/office/drawing/2014/main" id="{DA861B9A-3054-4C8F-1CE7-ED902EB2B63D}"/>
                  </a:ext>
                </a:extLst>
              </p:cNvPr>
              <p:cNvSpPr txBox="1">
                <a:spLocks noRot="1" noChangeAspect="1" noMove="1" noResize="1" noEditPoints="1" noAdjustHandles="1" noChangeArrowheads="1" noChangeShapeType="1" noTextEdit="1"/>
              </p:cNvSpPr>
              <p:nvPr/>
            </p:nvSpPr>
            <p:spPr>
              <a:xfrm>
                <a:off x="9371573" y="2959224"/>
                <a:ext cx="700141" cy="401392"/>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C63402B2-1D26-33E5-2580-D05D84A20272}"/>
                  </a:ext>
                </a:extLst>
              </p:cNvPr>
              <p:cNvSpPr txBox="1"/>
              <p:nvPr/>
            </p:nvSpPr>
            <p:spPr>
              <a:xfrm>
                <a:off x="9842003" y="2044824"/>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34" name="TextBox 33">
                <a:extLst>
                  <a:ext uri="{FF2B5EF4-FFF2-40B4-BE49-F238E27FC236}">
                    <a16:creationId xmlns:a16="http://schemas.microsoft.com/office/drawing/2014/main" id="{C63402B2-1D26-33E5-2580-D05D84A20272}"/>
                  </a:ext>
                </a:extLst>
              </p:cNvPr>
              <p:cNvSpPr txBox="1">
                <a:spLocks noRot="1" noChangeAspect="1" noMove="1" noResize="1" noEditPoints="1" noAdjustHandles="1" noChangeArrowheads="1" noChangeShapeType="1" noTextEdit="1"/>
              </p:cNvSpPr>
              <p:nvPr/>
            </p:nvSpPr>
            <p:spPr>
              <a:xfrm>
                <a:off x="9842003" y="2044824"/>
                <a:ext cx="478977" cy="341632"/>
              </a:xfrm>
              <a:prstGeom prst="rect">
                <a:avLst/>
              </a:prstGeom>
              <a:blipFill>
                <a:blip r:embed="rId7"/>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CE674B0-FE42-DFE1-730F-86D0F742F208}"/>
                  </a:ext>
                </a:extLst>
              </p:cNvPr>
              <p:cNvSpPr txBox="1"/>
              <p:nvPr/>
            </p:nvSpPr>
            <p:spPr>
              <a:xfrm>
                <a:off x="9871442" y="5183219"/>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35" name="TextBox 34">
                <a:extLst>
                  <a:ext uri="{FF2B5EF4-FFF2-40B4-BE49-F238E27FC236}">
                    <a16:creationId xmlns:a16="http://schemas.microsoft.com/office/drawing/2014/main" id="{6CE674B0-FE42-DFE1-730F-86D0F742F208}"/>
                  </a:ext>
                </a:extLst>
              </p:cNvPr>
              <p:cNvSpPr txBox="1">
                <a:spLocks noRot="1" noChangeAspect="1" noMove="1" noResize="1" noEditPoints="1" noAdjustHandles="1" noChangeArrowheads="1" noChangeShapeType="1" noTextEdit="1"/>
              </p:cNvSpPr>
              <p:nvPr/>
            </p:nvSpPr>
            <p:spPr>
              <a:xfrm>
                <a:off x="9871442" y="5183219"/>
                <a:ext cx="477310" cy="341632"/>
              </a:xfrm>
              <a:prstGeom prst="rect">
                <a:avLst/>
              </a:prstGeom>
              <a:blipFill>
                <a:blip r:embed="rId8"/>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8AADA3C0-72B8-B98F-6C91-775CF9378D85}"/>
              </a:ext>
            </a:extLst>
          </p:cNvPr>
          <p:cNvCxnSpPr>
            <a:cxnSpLocks/>
          </p:cNvCxnSpPr>
          <p:nvPr/>
        </p:nvCxnSpPr>
        <p:spPr>
          <a:xfrm flipV="1">
            <a:off x="10798433" y="3782158"/>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36FB1C1-55C1-A13B-E966-B10B1276F912}"/>
              </a:ext>
            </a:extLst>
          </p:cNvPr>
          <p:cNvCxnSpPr>
            <a:cxnSpLocks/>
          </p:cNvCxnSpPr>
          <p:nvPr/>
        </p:nvCxnSpPr>
        <p:spPr>
          <a:xfrm flipV="1">
            <a:off x="8949755" y="3779842"/>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42EDF217-E2A7-5240-BC3C-824DBCA85BC8}"/>
                  </a:ext>
                </a:extLst>
              </p:cNvPr>
              <p:cNvSpPr txBox="1"/>
              <p:nvPr/>
            </p:nvSpPr>
            <p:spPr>
              <a:xfrm>
                <a:off x="9467397" y="3531435"/>
                <a:ext cx="1066800" cy="460319"/>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3</m:t>
                          </m:r>
                        </m:sub>
                        <m:sup/>
                      </m:sSubSup>
                    </m:oMath>
                  </m:oMathPara>
                </a14:m>
                <a:endParaRPr lang="ro-RO" sz="2400" dirty="0">
                  <a:solidFill>
                    <a:schemeClr val="bg1"/>
                  </a:solidFill>
                </a:endParaRPr>
              </a:p>
            </p:txBody>
          </p:sp>
        </mc:Choice>
        <mc:Fallback>
          <p:sp>
            <p:nvSpPr>
              <p:cNvPr id="38" name="TextBox 37">
                <a:extLst>
                  <a:ext uri="{FF2B5EF4-FFF2-40B4-BE49-F238E27FC236}">
                    <a16:creationId xmlns:a16="http://schemas.microsoft.com/office/drawing/2014/main" id="{42EDF217-E2A7-5240-BC3C-824DBCA85BC8}"/>
                  </a:ext>
                </a:extLst>
              </p:cNvPr>
              <p:cNvSpPr txBox="1">
                <a:spLocks noRot="1" noChangeAspect="1" noMove="1" noResize="1" noEditPoints="1" noAdjustHandles="1" noChangeArrowheads="1" noChangeShapeType="1" noTextEdit="1"/>
              </p:cNvSpPr>
              <p:nvPr/>
            </p:nvSpPr>
            <p:spPr>
              <a:xfrm>
                <a:off x="9467397" y="3531435"/>
                <a:ext cx="1066800" cy="460319"/>
              </a:xfrm>
              <a:prstGeom prst="rect">
                <a:avLst/>
              </a:prstGeom>
              <a:blipFill>
                <a:blip r:embed="rId9"/>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878A497-5FA1-0D92-F713-9AFD1C868552}"/>
                  </a:ext>
                </a:extLst>
              </p:cNvPr>
              <p:cNvSpPr txBox="1"/>
              <p:nvPr/>
            </p:nvSpPr>
            <p:spPr>
              <a:xfrm>
                <a:off x="8360560" y="3864392"/>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62" name="TextBox 61">
                <a:extLst>
                  <a:ext uri="{FF2B5EF4-FFF2-40B4-BE49-F238E27FC236}">
                    <a16:creationId xmlns:a16="http://schemas.microsoft.com/office/drawing/2014/main" id="{5878A497-5FA1-0D92-F713-9AFD1C868552}"/>
                  </a:ext>
                </a:extLst>
              </p:cNvPr>
              <p:cNvSpPr txBox="1">
                <a:spLocks noRot="1" noChangeAspect="1" noMove="1" noResize="1" noEditPoints="1" noAdjustHandles="1" noChangeArrowheads="1" noChangeShapeType="1" noTextEdit="1"/>
              </p:cNvSpPr>
              <p:nvPr/>
            </p:nvSpPr>
            <p:spPr>
              <a:xfrm>
                <a:off x="8360560" y="3864392"/>
                <a:ext cx="700141" cy="373564"/>
              </a:xfrm>
              <a:prstGeom prst="rect">
                <a:avLst/>
              </a:prstGeom>
              <a:blipFill>
                <a:blip r:embed="rId10"/>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28218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r>
              <a:rPr lang="en-US" dirty="0"/>
              <a:t>How Recurrent Neural Networks Work?</a:t>
            </a:r>
          </a:p>
          <a:p>
            <a:r>
              <a:rPr lang="en-US" dirty="0"/>
              <a:t>Backpropagation Through Time</a:t>
            </a:r>
          </a:p>
          <a:p>
            <a:r>
              <a:rPr lang="en-US" dirty="0"/>
              <a:t>Long Short Term Memory</a:t>
            </a:r>
          </a:p>
          <a:p>
            <a:r>
              <a:rPr lang="en-US" dirty="0"/>
              <a:t>Variations of LSTM</a:t>
            </a:r>
          </a:p>
          <a:p>
            <a:pPr marL="0" indent="0">
              <a:buNone/>
            </a:pPr>
            <a:endParaRPr lang="en-US" dirty="0"/>
          </a:p>
          <a:p>
            <a:pPr marL="0" indent="0">
              <a:buNone/>
            </a:pP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73A2D-A3B4-3B8C-2D93-5BB412E93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BA886C-0847-E84D-00F1-2C5C3E2DC272}"/>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52AA1D9-431D-D094-12BD-23AFDDBDD027}"/>
                  </a:ext>
                </a:extLst>
              </p:cNvPr>
              <p:cNvSpPr>
                <a:spLocks noGrp="1"/>
              </p:cNvSpPr>
              <p:nvPr>
                <p:ph idx="1"/>
              </p:nvPr>
            </p:nvSpPr>
            <p:spPr>
              <a:xfrm>
                <a:off x="1522413" y="1905000"/>
                <a:ext cx="10240605" cy="4267200"/>
              </a:xfrm>
            </p:spPr>
            <p:txBody>
              <a:bodyPr>
                <a:normAutofit/>
              </a:bodyPr>
              <a:lstStyle/>
              <a:p>
                <a:r>
                  <a:rPr lang="en-US" sz="2000" dirty="0"/>
                  <a:t>When computing for multiple time steps we need to take into consideration</a:t>
                </a:r>
              </a:p>
              <a:p>
                <a:pPr lvl="1"/>
                <a:r>
                  <a:rPr lang="en-US" sz="1800" dirty="0"/>
                  <a:t>The output (</a:t>
                </a:r>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3</m:t>
                        </m:r>
                      </m:sub>
                    </m:sSub>
                    <m:r>
                      <a:rPr lang="en-US" sz="1800" b="0" i="1" smtClean="0">
                        <a:latin typeface="Cambria Math" panose="02040503050406030204" pitchFamily="18" charset="0"/>
                      </a:rPr>
                      <m:t>)</m:t>
                    </m:r>
                  </m:oMath>
                </a14:m>
                <a:r>
                  <a:rPr lang="en-US" sz="1800" dirty="0"/>
                  <a:t> depends also on previous inputs through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a:t>
                </a:r>
              </a:p>
              <a:p>
                <a:pPr lvl="1"/>
                <a:r>
                  <a:rPr lang="en-US" sz="1800" dirty="0"/>
                  <a:t>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sub>
                    </m:sSub>
                  </m:oMath>
                </a14:m>
                <a:r>
                  <a:rPr lang="en-US" sz="1800" dirty="0"/>
                  <a:t> is computed based 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r>
                          <a:rPr lang="en-US" sz="1800" b="0" i="1" smtClean="0">
                            <a:latin typeface="Cambria Math" panose="02040503050406030204" pitchFamily="18" charset="0"/>
                          </a:rPr>
                          <m:t>−1</m:t>
                        </m:r>
                      </m:sub>
                    </m:sSub>
                  </m:oMath>
                </a14:m>
                <a:endParaRPr lang="en-US" sz="1800" dirty="0"/>
              </a:p>
              <a:p>
                <a:endParaRPr lang="en-US" sz="2000" dirty="0"/>
              </a:p>
              <a:p>
                <a:r>
                  <a:rPr lang="en-US" sz="2000" dirty="0"/>
                  <a:t>Let’s compute for 2 timesteps </a:t>
                </a:r>
              </a:p>
              <a:p>
                <a:pPr marL="0" indent="0">
                  <a:buNone/>
                </a:pPr>
                <a:endParaRPr lang="en-US" sz="2000" i="1" dirty="0">
                  <a:latin typeface="Cambria Math" panose="02040503050406030204" pitchFamily="18" charset="0"/>
                </a:endParaRPr>
              </a:p>
              <a:p>
                <a:pPr marL="0" indent="0">
                  <a:buNone/>
                </a:pPr>
                <a:r>
                  <a:rPr lang="en-US" b="0"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r>
                      <a:rPr lang="en-US" b="0" i="1" smtClean="0">
                        <a:latin typeface="Cambria Math" panose="02040503050406030204" pitchFamily="18" charset="0"/>
                      </a:rPr>
                      <m:t>+</m:t>
                    </m:r>
                  </m:oMath>
                </a14:m>
                <a:endParaRPr lang="en-US" sz="2000" b="0" i="1" dirty="0">
                  <a:latin typeface="Cambria Math" panose="02040503050406030204" pitchFamily="18" charset="0"/>
                </a:endParaRPr>
              </a:p>
              <a:p>
                <a:pPr marL="0" indent="0">
                  <a:buNone/>
                </a:pPr>
                <a:r>
                  <a:rPr lang="en-US" sz="2000" i="1" dirty="0">
                    <a:latin typeface="Cambria Math" panose="02040503050406030204" pitchFamily="18" charset="0"/>
                  </a:rPr>
                  <a:t>	</a:t>
                </a:r>
                <a:r>
                  <a:rPr lang="en-US" b="0" dirty="0"/>
                  <a:t> </a:t>
                </a:r>
                <a14:m>
                  <m:oMath xmlns:m="http://schemas.openxmlformats.org/officeDocument/2006/math">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oMath>
                </a14:m>
                <a:endParaRPr lang="en-US" sz="2000" b="0" i="1"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p:sp>
            <p:nvSpPr>
              <p:cNvPr id="4" name="Content Placeholder 3">
                <a:extLst>
                  <a:ext uri="{FF2B5EF4-FFF2-40B4-BE49-F238E27FC236}">
                    <a16:creationId xmlns:a16="http://schemas.microsoft.com/office/drawing/2014/main" id="{252AA1D9-431D-D094-12BD-23AFDDBDD027}"/>
                  </a:ext>
                </a:extLst>
              </p:cNvPr>
              <p:cNvSpPr>
                <a:spLocks noGrp="1" noRot="1" noChangeAspect="1" noMove="1" noResize="1" noEditPoints="1" noAdjustHandles="1" noChangeArrowheads="1" noChangeShapeType="1" noTextEdit="1"/>
              </p:cNvSpPr>
              <p:nvPr>
                <p:ph idx="1"/>
              </p:nvPr>
            </p:nvSpPr>
            <p:spPr>
              <a:xfrm>
                <a:off x="1522413" y="1905000"/>
                <a:ext cx="10240605" cy="4267200"/>
              </a:xfrm>
              <a:blipFill>
                <a:blip r:embed="rId3"/>
                <a:stretch>
                  <a:fillRect l="-372" t="-1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8F37E59-9EA6-C316-8712-5B24E1927949}"/>
                  </a:ext>
                </a:extLst>
              </p:cNvPr>
              <p:cNvSpPr txBox="1"/>
              <p:nvPr/>
            </p:nvSpPr>
            <p:spPr>
              <a:xfrm>
                <a:off x="7566506" y="4347979"/>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41" name="TextBox 40">
                <a:extLst>
                  <a:ext uri="{FF2B5EF4-FFF2-40B4-BE49-F238E27FC236}">
                    <a16:creationId xmlns:a16="http://schemas.microsoft.com/office/drawing/2014/main" id="{28F37E59-9EA6-C316-8712-5B24E1927949}"/>
                  </a:ext>
                </a:extLst>
              </p:cNvPr>
              <p:cNvSpPr txBox="1">
                <a:spLocks noRot="1" noChangeAspect="1" noMove="1" noResize="1" noEditPoints="1" noAdjustHandles="1" noChangeArrowheads="1" noChangeShapeType="1" noTextEdit="1"/>
              </p:cNvSpPr>
              <p:nvPr/>
            </p:nvSpPr>
            <p:spPr>
              <a:xfrm>
                <a:off x="7566506" y="4347979"/>
                <a:ext cx="700141" cy="373564"/>
              </a:xfrm>
              <a:prstGeom prst="rect">
                <a:avLst/>
              </a:prstGeom>
              <a:blipFill>
                <a:blip r:embed="rId5"/>
                <a:stretch>
                  <a:fillRect b="-3333"/>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4581242A-4470-F8C0-0ED5-BF615B8EDA77}"/>
              </a:ext>
            </a:extLst>
          </p:cNvPr>
          <p:cNvSpPr/>
          <p:nvPr/>
        </p:nvSpPr>
        <p:spPr>
          <a:xfrm>
            <a:off x="8155625" y="4052878"/>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3" name="Oval 42">
            <a:extLst>
              <a:ext uri="{FF2B5EF4-FFF2-40B4-BE49-F238E27FC236}">
                <a16:creationId xmlns:a16="http://schemas.microsoft.com/office/drawing/2014/main" id="{77CBE73D-92CE-9C38-0A26-2C81CA82A56C}"/>
              </a:ext>
            </a:extLst>
          </p:cNvPr>
          <p:cNvSpPr/>
          <p:nvPr/>
        </p:nvSpPr>
        <p:spPr>
          <a:xfrm>
            <a:off x="8575207" y="5134554"/>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45" name="Straight Arrow Connector 44">
            <a:extLst>
              <a:ext uri="{FF2B5EF4-FFF2-40B4-BE49-F238E27FC236}">
                <a16:creationId xmlns:a16="http://schemas.microsoft.com/office/drawing/2014/main" id="{3974303F-52A4-6915-CDB7-71FEBFCECCE5}"/>
              </a:ext>
            </a:extLst>
          </p:cNvPr>
          <p:cNvCxnSpPr>
            <a:cxnSpLocks/>
            <a:stCxn id="43" idx="0"/>
          </p:cNvCxnSpPr>
          <p:nvPr/>
        </p:nvCxnSpPr>
        <p:spPr>
          <a:xfrm flipV="1">
            <a:off x="8841425" y="4636771"/>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45F22F7D-96A0-D525-AFFA-E219B8A3367B}"/>
                  </a:ext>
                </a:extLst>
              </p:cNvPr>
              <p:cNvSpPr txBox="1"/>
              <p:nvPr/>
            </p:nvSpPr>
            <p:spPr>
              <a:xfrm>
                <a:off x="8209848" y="4636771"/>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47" name="TextBox 46">
                <a:extLst>
                  <a:ext uri="{FF2B5EF4-FFF2-40B4-BE49-F238E27FC236}">
                    <a16:creationId xmlns:a16="http://schemas.microsoft.com/office/drawing/2014/main" id="{45F22F7D-96A0-D525-AFFA-E219B8A3367B}"/>
                  </a:ext>
                </a:extLst>
              </p:cNvPr>
              <p:cNvSpPr txBox="1">
                <a:spLocks noRot="1" noChangeAspect="1" noMove="1" noResize="1" noEditPoints="1" noAdjustHandles="1" noChangeArrowheads="1" noChangeShapeType="1" noTextEdit="1"/>
              </p:cNvSpPr>
              <p:nvPr/>
            </p:nvSpPr>
            <p:spPr>
              <a:xfrm>
                <a:off x="8209848" y="4636771"/>
                <a:ext cx="655179" cy="3416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1D168D77-53E5-78E9-EF60-50B15433F758}"/>
                  </a:ext>
                </a:extLst>
              </p:cNvPr>
              <p:cNvSpPr txBox="1"/>
              <p:nvPr/>
            </p:nvSpPr>
            <p:spPr>
              <a:xfrm>
                <a:off x="8465047" y="5702922"/>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50" name="TextBox 49">
                <a:extLst>
                  <a:ext uri="{FF2B5EF4-FFF2-40B4-BE49-F238E27FC236}">
                    <a16:creationId xmlns:a16="http://schemas.microsoft.com/office/drawing/2014/main" id="{1D168D77-53E5-78E9-EF60-50B15433F758}"/>
                  </a:ext>
                </a:extLst>
              </p:cNvPr>
              <p:cNvSpPr txBox="1">
                <a:spLocks noRot="1" noChangeAspect="1" noMove="1" noResize="1" noEditPoints="1" noAdjustHandles="1" noChangeArrowheads="1" noChangeShapeType="1" noTextEdit="1"/>
              </p:cNvSpPr>
              <p:nvPr/>
            </p:nvSpPr>
            <p:spPr>
              <a:xfrm>
                <a:off x="8465047" y="5702922"/>
                <a:ext cx="477310" cy="341632"/>
              </a:xfrm>
              <a:prstGeom prst="rect">
                <a:avLst/>
              </a:prstGeom>
              <a:blipFill>
                <a:blip r:embed="rId7"/>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B3002FB5-D9D6-3587-030D-4316C29AF257}"/>
              </a:ext>
            </a:extLst>
          </p:cNvPr>
          <p:cNvCxnSpPr>
            <a:cxnSpLocks/>
            <a:endCxn id="42" idx="1"/>
          </p:cNvCxnSpPr>
          <p:nvPr/>
        </p:nvCxnSpPr>
        <p:spPr>
          <a:xfrm flipV="1">
            <a:off x="7733807" y="4319578"/>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88B89D28-3593-E5D8-BAD9-CFBD7A9B8034}"/>
              </a:ext>
            </a:extLst>
          </p:cNvPr>
          <p:cNvSpPr/>
          <p:nvPr/>
        </p:nvSpPr>
        <p:spPr>
          <a:xfrm>
            <a:off x="9966377" y="404873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3" name="Oval 52">
            <a:extLst>
              <a:ext uri="{FF2B5EF4-FFF2-40B4-BE49-F238E27FC236}">
                <a16:creationId xmlns:a16="http://schemas.microsoft.com/office/drawing/2014/main" id="{B05EA062-318E-E8CD-BCC7-204BEA72E5C4}"/>
              </a:ext>
            </a:extLst>
          </p:cNvPr>
          <p:cNvSpPr/>
          <p:nvPr/>
        </p:nvSpPr>
        <p:spPr>
          <a:xfrm>
            <a:off x="10385959" y="5130413"/>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4" name="Oval 53">
            <a:extLst>
              <a:ext uri="{FF2B5EF4-FFF2-40B4-BE49-F238E27FC236}">
                <a16:creationId xmlns:a16="http://schemas.microsoft.com/office/drawing/2014/main" id="{C0878D21-49C1-4AA2-EB34-347396F01362}"/>
              </a:ext>
            </a:extLst>
          </p:cNvPr>
          <p:cNvSpPr/>
          <p:nvPr/>
        </p:nvSpPr>
        <p:spPr>
          <a:xfrm>
            <a:off x="10385959" y="2957194"/>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55" name="Straight Arrow Connector 54">
            <a:extLst>
              <a:ext uri="{FF2B5EF4-FFF2-40B4-BE49-F238E27FC236}">
                <a16:creationId xmlns:a16="http://schemas.microsoft.com/office/drawing/2014/main" id="{BCB5929C-100E-91A3-C50E-3723E6107F1F}"/>
              </a:ext>
            </a:extLst>
          </p:cNvPr>
          <p:cNvCxnSpPr>
            <a:cxnSpLocks/>
            <a:stCxn id="53" idx="0"/>
          </p:cNvCxnSpPr>
          <p:nvPr/>
        </p:nvCxnSpPr>
        <p:spPr>
          <a:xfrm flipV="1">
            <a:off x="10652177" y="4632630"/>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D75487-FF76-66E4-BB66-315D6712FB90}"/>
              </a:ext>
            </a:extLst>
          </p:cNvPr>
          <p:cNvCxnSpPr>
            <a:cxnSpLocks/>
          </p:cNvCxnSpPr>
          <p:nvPr/>
        </p:nvCxnSpPr>
        <p:spPr>
          <a:xfrm flipV="1">
            <a:off x="10652177" y="3490187"/>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76E7158-5EB3-18E8-2071-A9F3E1F60C8D}"/>
                  </a:ext>
                </a:extLst>
              </p:cNvPr>
              <p:cNvSpPr txBox="1"/>
              <p:nvPr/>
            </p:nvSpPr>
            <p:spPr>
              <a:xfrm>
                <a:off x="10020600" y="4632630"/>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57" name="TextBox 56">
                <a:extLst>
                  <a:ext uri="{FF2B5EF4-FFF2-40B4-BE49-F238E27FC236}">
                    <a16:creationId xmlns:a16="http://schemas.microsoft.com/office/drawing/2014/main" id="{976E7158-5EB3-18E8-2071-A9F3E1F60C8D}"/>
                  </a:ext>
                </a:extLst>
              </p:cNvPr>
              <p:cNvSpPr txBox="1">
                <a:spLocks noRot="1" noChangeAspect="1" noMove="1" noResize="1" noEditPoints="1" noAdjustHandles="1" noChangeArrowheads="1" noChangeShapeType="1" noTextEdit="1"/>
              </p:cNvSpPr>
              <p:nvPr/>
            </p:nvSpPr>
            <p:spPr>
              <a:xfrm>
                <a:off x="10020600" y="4632630"/>
                <a:ext cx="655179" cy="3416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70D0440-F441-9E22-E189-D03ABD362120}"/>
                  </a:ext>
                </a:extLst>
              </p:cNvPr>
              <p:cNvSpPr txBox="1"/>
              <p:nvPr/>
            </p:nvSpPr>
            <p:spPr>
              <a:xfrm>
                <a:off x="9914341" y="3490187"/>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58" name="TextBox 57">
                <a:extLst>
                  <a:ext uri="{FF2B5EF4-FFF2-40B4-BE49-F238E27FC236}">
                    <a16:creationId xmlns:a16="http://schemas.microsoft.com/office/drawing/2014/main" id="{F70D0440-F441-9E22-E189-D03ABD362120}"/>
                  </a:ext>
                </a:extLst>
              </p:cNvPr>
              <p:cNvSpPr txBox="1">
                <a:spLocks noRot="1" noChangeAspect="1" noMove="1" noResize="1" noEditPoints="1" noAdjustHandles="1" noChangeArrowheads="1" noChangeShapeType="1" noTextEdit="1"/>
              </p:cNvSpPr>
              <p:nvPr/>
            </p:nvSpPr>
            <p:spPr>
              <a:xfrm>
                <a:off x="9914341" y="3490187"/>
                <a:ext cx="700141" cy="401392"/>
              </a:xfrm>
              <a:prstGeom prst="rect">
                <a:avLst/>
              </a:prstGeom>
              <a:blipFill>
                <a:blip r:embed="rId11"/>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79BD0A1-605F-727A-FB28-713ABA5AFF87}"/>
                  </a:ext>
                </a:extLst>
              </p:cNvPr>
              <p:cNvSpPr txBox="1"/>
              <p:nvPr/>
            </p:nvSpPr>
            <p:spPr>
              <a:xfrm>
                <a:off x="10384771" y="2575787"/>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59" name="TextBox 58">
                <a:extLst>
                  <a:ext uri="{FF2B5EF4-FFF2-40B4-BE49-F238E27FC236}">
                    <a16:creationId xmlns:a16="http://schemas.microsoft.com/office/drawing/2014/main" id="{979BD0A1-605F-727A-FB28-713ABA5AFF87}"/>
                  </a:ext>
                </a:extLst>
              </p:cNvPr>
              <p:cNvSpPr txBox="1">
                <a:spLocks noRot="1" noChangeAspect="1" noMove="1" noResize="1" noEditPoints="1" noAdjustHandles="1" noChangeArrowheads="1" noChangeShapeType="1" noTextEdit="1"/>
              </p:cNvSpPr>
              <p:nvPr/>
            </p:nvSpPr>
            <p:spPr>
              <a:xfrm>
                <a:off x="10384771" y="2575787"/>
                <a:ext cx="478977" cy="341632"/>
              </a:xfrm>
              <a:prstGeom prst="rect">
                <a:avLst/>
              </a:prstGeom>
              <a:blipFill>
                <a:blip r:embed="rId12"/>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5BEA6DAE-0E36-19D1-CE85-28CA5CDE431D}"/>
                  </a:ext>
                </a:extLst>
              </p:cNvPr>
              <p:cNvSpPr txBox="1"/>
              <p:nvPr/>
            </p:nvSpPr>
            <p:spPr>
              <a:xfrm>
                <a:off x="10414210" y="5714182"/>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60" name="TextBox 59">
                <a:extLst>
                  <a:ext uri="{FF2B5EF4-FFF2-40B4-BE49-F238E27FC236}">
                    <a16:creationId xmlns:a16="http://schemas.microsoft.com/office/drawing/2014/main" id="{5BEA6DAE-0E36-19D1-CE85-28CA5CDE431D}"/>
                  </a:ext>
                </a:extLst>
              </p:cNvPr>
              <p:cNvSpPr txBox="1">
                <a:spLocks noRot="1" noChangeAspect="1" noMove="1" noResize="1" noEditPoints="1" noAdjustHandles="1" noChangeArrowheads="1" noChangeShapeType="1" noTextEdit="1"/>
              </p:cNvSpPr>
              <p:nvPr/>
            </p:nvSpPr>
            <p:spPr>
              <a:xfrm>
                <a:off x="10414210" y="5714182"/>
                <a:ext cx="477310" cy="341632"/>
              </a:xfrm>
              <a:prstGeom prst="rect">
                <a:avLst/>
              </a:prstGeom>
              <a:blipFill>
                <a:blip r:embed="rId13"/>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AD2B0173-8387-E65C-94CE-C5355613DCA3}"/>
              </a:ext>
            </a:extLst>
          </p:cNvPr>
          <p:cNvCxnSpPr>
            <a:cxnSpLocks/>
            <a:endCxn id="52" idx="1"/>
          </p:cNvCxnSpPr>
          <p:nvPr/>
        </p:nvCxnSpPr>
        <p:spPr>
          <a:xfrm flipV="1">
            <a:off x="9544559" y="4315437"/>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85897911-6BA9-9049-53E0-4C8CFA683075}"/>
                  </a:ext>
                </a:extLst>
              </p:cNvPr>
              <p:cNvSpPr txBox="1"/>
              <p:nvPr/>
            </p:nvSpPr>
            <p:spPr>
              <a:xfrm>
                <a:off x="10138988" y="4080440"/>
                <a:ext cx="1066800"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63" name="TextBox 62">
                <a:extLst>
                  <a:ext uri="{FF2B5EF4-FFF2-40B4-BE49-F238E27FC236}">
                    <a16:creationId xmlns:a16="http://schemas.microsoft.com/office/drawing/2014/main" id="{85897911-6BA9-9049-53E0-4C8CFA683075}"/>
                  </a:ext>
                </a:extLst>
              </p:cNvPr>
              <p:cNvSpPr txBox="1">
                <a:spLocks noRot="1" noChangeAspect="1" noMove="1" noResize="1" noEditPoints="1" noAdjustHandles="1" noChangeArrowheads="1" noChangeShapeType="1" noTextEdit="1"/>
              </p:cNvSpPr>
              <p:nvPr/>
            </p:nvSpPr>
            <p:spPr>
              <a:xfrm>
                <a:off x="10138988" y="4080440"/>
                <a:ext cx="1066800" cy="3416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B2DCFE6B-2726-A02B-FE6B-360EFFBAC9FF}"/>
                  </a:ext>
                </a:extLst>
              </p:cNvPr>
              <p:cNvSpPr txBox="1"/>
              <p:nvPr/>
            </p:nvSpPr>
            <p:spPr>
              <a:xfrm>
                <a:off x="9360850" y="4363062"/>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xmlns="">
          <p:sp>
            <p:nvSpPr>
              <p:cNvPr id="64" name="TextBox 63">
                <a:extLst>
                  <a:ext uri="{FF2B5EF4-FFF2-40B4-BE49-F238E27FC236}">
                    <a16:creationId xmlns:a16="http://schemas.microsoft.com/office/drawing/2014/main" id="{B2DCFE6B-2726-A02B-FE6B-360EFFBAC9FF}"/>
                  </a:ext>
                </a:extLst>
              </p:cNvPr>
              <p:cNvSpPr txBox="1">
                <a:spLocks noRot="1" noChangeAspect="1" noMove="1" noResize="1" noEditPoints="1" noAdjustHandles="1" noChangeArrowheads="1" noChangeShapeType="1" noTextEdit="1"/>
              </p:cNvSpPr>
              <p:nvPr/>
            </p:nvSpPr>
            <p:spPr>
              <a:xfrm>
                <a:off x="9360850" y="4363062"/>
                <a:ext cx="700141" cy="373564"/>
              </a:xfrm>
              <a:prstGeom prst="rect">
                <a:avLst/>
              </a:prstGeom>
              <a:blipFill>
                <a:blip r:embed="rId15"/>
                <a:stretch>
                  <a:fillRect b="-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0C0B24CF-5A83-337C-2570-1C54255D0D66}"/>
                  </a:ext>
                </a:extLst>
              </p:cNvPr>
              <p:cNvSpPr txBox="1"/>
              <p:nvPr/>
            </p:nvSpPr>
            <p:spPr>
              <a:xfrm>
                <a:off x="8234419" y="4118563"/>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sSubSup>
                    </m:oMath>
                  </m:oMathPara>
                </a14:m>
                <a:endParaRPr lang="ro-RO" dirty="0">
                  <a:solidFill>
                    <a:schemeClr val="bg1"/>
                  </a:solidFill>
                </a:endParaRPr>
              </a:p>
            </p:txBody>
          </p:sp>
        </mc:Choice>
        <mc:Fallback>
          <p:sp>
            <p:nvSpPr>
              <p:cNvPr id="40" name="TextBox 39">
                <a:extLst>
                  <a:ext uri="{FF2B5EF4-FFF2-40B4-BE49-F238E27FC236}">
                    <a16:creationId xmlns:a16="http://schemas.microsoft.com/office/drawing/2014/main" id="{0C0B24CF-5A83-337C-2570-1C54255D0D66}"/>
                  </a:ext>
                </a:extLst>
              </p:cNvPr>
              <p:cNvSpPr txBox="1">
                <a:spLocks noRot="1" noChangeAspect="1" noMove="1" noResize="1" noEditPoints="1" noAdjustHandles="1" noChangeArrowheads="1" noChangeShapeType="1" noTextEdit="1"/>
              </p:cNvSpPr>
              <p:nvPr/>
            </p:nvSpPr>
            <p:spPr>
              <a:xfrm>
                <a:off x="8234419" y="4118563"/>
                <a:ext cx="1066800" cy="368371"/>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2593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4AC6E-D8A6-4861-1CCF-B46B31044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633ED8-BD31-DDEF-F285-D167CD7779C0}"/>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C2211BB-EDF1-AA87-BC76-075B789F7C35}"/>
                  </a:ext>
                </a:extLst>
              </p:cNvPr>
              <p:cNvSpPr>
                <a:spLocks noGrp="1"/>
              </p:cNvSpPr>
              <p:nvPr>
                <p:ph idx="1"/>
              </p:nvPr>
            </p:nvSpPr>
            <p:spPr>
              <a:xfrm>
                <a:off x="1522413" y="1905000"/>
                <a:ext cx="10545405" cy="4267200"/>
              </a:xfrm>
            </p:spPr>
            <p:txBody>
              <a:bodyPr>
                <a:noAutofit/>
              </a:bodyPr>
              <a:lstStyle/>
              <a:p>
                <a:r>
                  <a:rPr lang="en-US" sz="2000" dirty="0"/>
                  <a:t>When computing for multiple time steps we need to take into consideration</a:t>
                </a:r>
              </a:p>
              <a:p>
                <a:pPr lvl="1"/>
                <a:r>
                  <a:rPr lang="en-US" sz="1800" dirty="0"/>
                  <a:t>The output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3</m:t>
                        </m:r>
                      </m:sub>
                    </m:sSub>
                    <m:r>
                      <a:rPr lang="en-US" sz="1800" i="1">
                        <a:latin typeface="Cambria Math" panose="02040503050406030204" pitchFamily="18" charset="0"/>
                      </a:rPr>
                      <m:t>)</m:t>
                    </m:r>
                  </m:oMath>
                </a14:m>
                <a:r>
                  <a:rPr lang="en-US" sz="1800" dirty="0"/>
                  <a:t> depends also on previous inputs through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a:t>
                </a:r>
              </a:p>
              <a:p>
                <a:pPr lvl="1"/>
                <a:r>
                  <a:rPr lang="en-US" sz="1800" dirty="0"/>
                  <a:t>that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is computed based 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r>
                          <a:rPr lang="en-US" sz="1800" i="1">
                            <a:latin typeface="Cambria Math" panose="02040503050406030204" pitchFamily="18" charset="0"/>
                          </a:rPr>
                          <m:t>−1</m:t>
                        </m:r>
                      </m:sub>
                    </m:sSub>
                  </m:oMath>
                </a14:m>
                <a:endParaRPr lang="en-US" sz="2000" dirty="0"/>
              </a:p>
              <a:p>
                <a:endParaRPr lang="en-US" sz="2000" dirty="0"/>
              </a:p>
              <a:p>
                <a:r>
                  <a:rPr lang="en-US" sz="2000" dirty="0"/>
                  <a:t>Let’s compute for 3 timesteps </a:t>
                </a:r>
              </a:p>
              <a:p>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r>
                      <a:rPr lang="en-US" i="1">
                        <a:latin typeface="Cambria Math" panose="02040503050406030204" pitchFamily="18" charset="0"/>
                      </a:rPr>
                      <m:t>+</m:t>
                    </m:r>
                  </m:oMath>
                </a14:m>
                <a:endParaRPr lang="en-US" sz="2000" i="1" dirty="0">
                  <a:latin typeface="Cambria Math" panose="02040503050406030204" pitchFamily="18" charset="0"/>
                </a:endParaRPr>
              </a:p>
              <a:p>
                <a:pPr marL="0" indent="0">
                  <a:buNone/>
                </a:pPr>
                <a:r>
                  <a:rPr lang="en-US" sz="2000" i="1" dirty="0">
                    <a:latin typeface="Cambria Math" panose="02040503050406030204" pitchFamily="18" charset="0"/>
                  </a:rPr>
                  <a:t>	</a:t>
                </a:r>
                <a:r>
                  <a:rPr lang="en-US" dirty="0"/>
                  <a:t> </a:t>
                </a:r>
                <a14:m>
                  <m:oMath xmlns:m="http://schemas.openxmlformats.org/officeDocument/2006/math">
                    <m:r>
                      <a:rPr lang="en-US">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oMath>
                </a14:m>
                <a:endParaRPr lang="en-US" b="0" dirty="0"/>
              </a:p>
              <a:p>
                <a:pPr marL="0" indent="0">
                  <a:buNone/>
                </a:pPr>
                <a:r>
                  <a:rPr lang="en-US" dirty="0"/>
                  <a:t>	</a:t>
                </a:r>
                <a14:m>
                  <m:oMath xmlns:m="http://schemas.openxmlformats.org/officeDocument/2006/math">
                    <m:r>
                      <a:rPr lang="en-US" b="0" i="0"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1</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𝑥h</m:t>
                            </m:r>
                          </m:sub>
                        </m:sSub>
                      </m:den>
                    </m:f>
                  </m:oMath>
                </a14:m>
                <a:endParaRPr lang="en-US" b="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p:sp>
            <p:nvSpPr>
              <p:cNvPr id="4" name="Content Placeholder 3">
                <a:extLst>
                  <a:ext uri="{FF2B5EF4-FFF2-40B4-BE49-F238E27FC236}">
                    <a16:creationId xmlns:a16="http://schemas.microsoft.com/office/drawing/2014/main" id="{AC2211BB-EDF1-AA87-BC76-075B789F7C35}"/>
                  </a:ext>
                </a:extLst>
              </p:cNvPr>
              <p:cNvSpPr>
                <a:spLocks noGrp="1" noRot="1" noChangeAspect="1" noMove="1" noResize="1" noEditPoints="1" noAdjustHandles="1" noChangeArrowheads="1" noChangeShapeType="1" noTextEdit="1"/>
              </p:cNvSpPr>
              <p:nvPr>
                <p:ph idx="1"/>
              </p:nvPr>
            </p:nvSpPr>
            <p:spPr>
              <a:xfrm>
                <a:off x="1522413" y="1905000"/>
                <a:ext cx="10545405" cy="4267200"/>
              </a:xfrm>
              <a:blipFill>
                <a:blip r:embed="rId3"/>
                <a:stretch>
                  <a:fillRect l="-602" t="-1780" b="-1187"/>
                </a:stretch>
              </a:blipFill>
            </p:spPr>
            <p:txBody>
              <a:bodyPr/>
              <a:lstStyle/>
              <a:p>
                <a:r>
                  <a:rPr lang="en-US">
                    <a:noFill/>
                  </a:rPr>
                  <a:t> </a:t>
                </a:r>
              </a:p>
            </p:txBody>
          </p:sp>
        </mc:Fallback>
      </mc:AlternateContent>
      <p:sp>
        <p:nvSpPr>
          <p:cNvPr id="40" name="Rounded Rectangle 39">
            <a:extLst>
              <a:ext uri="{FF2B5EF4-FFF2-40B4-BE49-F238E27FC236}">
                <a16:creationId xmlns:a16="http://schemas.microsoft.com/office/drawing/2014/main" id="{4E75C91C-4B19-6FE7-6076-61045425ADC2}"/>
              </a:ext>
            </a:extLst>
          </p:cNvPr>
          <p:cNvSpPr/>
          <p:nvPr/>
        </p:nvSpPr>
        <p:spPr>
          <a:xfrm>
            <a:off x="6796364" y="3994564"/>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1" name="Oval 40">
            <a:extLst>
              <a:ext uri="{FF2B5EF4-FFF2-40B4-BE49-F238E27FC236}">
                <a16:creationId xmlns:a16="http://schemas.microsoft.com/office/drawing/2014/main" id="{CA1078A5-51B1-A02C-AE64-364740A1A9BC}"/>
              </a:ext>
            </a:extLst>
          </p:cNvPr>
          <p:cNvSpPr/>
          <p:nvPr/>
        </p:nvSpPr>
        <p:spPr>
          <a:xfrm>
            <a:off x="7215946" y="507624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42" name="Straight Arrow Connector 41">
            <a:extLst>
              <a:ext uri="{FF2B5EF4-FFF2-40B4-BE49-F238E27FC236}">
                <a16:creationId xmlns:a16="http://schemas.microsoft.com/office/drawing/2014/main" id="{382941BA-9240-D289-CAD9-30E96A9C0BFB}"/>
              </a:ext>
            </a:extLst>
          </p:cNvPr>
          <p:cNvCxnSpPr>
            <a:cxnSpLocks/>
            <a:stCxn id="41" idx="0"/>
          </p:cNvCxnSpPr>
          <p:nvPr/>
        </p:nvCxnSpPr>
        <p:spPr>
          <a:xfrm flipV="1">
            <a:off x="7482164" y="4578457"/>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33DD747-FD5D-C428-3AF6-2E59BCC51F98}"/>
                  </a:ext>
                </a:extLst>
              </p:cNvPr>
              <p:cNvSpPr txBox="1"/>
              <p:nvPr/>
            </p:nvSpPr>
            <p:spPr>
              <a:xfrm>
                <a:off x="8000663" y="4287349"/>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43" name="TextBox 42">
                <a:extLst>
                  <a:ext uri="{FF2B5EF4-FFF2-40B4-BE49-F238E27FC236}">
                    <a16:creationId xmlns:a16="http://schemas.microsoft.com/office/drawing/2014/main" id="{133DD747-FD5D-C428-3AF6-2E59BCC51F98}"/>
                  </a:ext>
                </a:extLst>
              </p:cNvPr>
              <p:cNvSpPr txBox="1">
                <a:spLocks noRot="1" noChangeAspect="1" noMove="1" noResize="1" noEditPoints="1" noAdjustHandles="1" noChangeArrowheads="1" noChangeShapeType="1" noTextEdit="1"/>
              </p:cNvSpPr>
              <p:nvPr/>
            </p:nvSpPr>
            <p:spPr>
              <a:xfrm>
                <a:off x="8000663" y="4287349"/>
                <a:ext cx="700141" cy="373564"/>
              </a:xfrm>
              <a:prstGeom prst="rect">
                <a:avLst/>
              </a:prstGeom>
              <a:blipFill>
                <a:blip r:embed="rId4"/>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8A29B6A-A548-B00A-FDC7-4A8308BF5B91}"/>
                  </a:ext>
                </a:extLst>
              </p:cNvPr>
              <p:cNvSpPr txBox="1"/>
              <p:nvPr/>
            </p:nvSpPr>
            <p:spPr>
              <a:xfrm>
                <a:off x="6850587" y="4578457"/>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44" name="TextBox 43">
                <a:extLst>
                  <a:ext uri="{FF2B5EF4-FFF2-40B4-BE49-F238E27FC236}">
                    <a16:creationId xmlns:a16="http://schemas.microsoft.com/office/drawing/2014/main" id="{48A29B6A-A548-B00A-FDC7-4A8308BF5B91}"/>
                  </a:ext>
                </a:extLst>
              </p:cNvPr>
              <p:cNvSpPr txBox="1">
                <a:spLocks noRot="1" noChangeAspect="1" noMove="1" noResize="1" noEditPoints="1" noAdjustHandles="1" noChangeArrowheads="1" noChangeShapeType="1" noTextEdit="1"/>
              </p:cNvSpPr>
              <p:nvPr/>
            </p:nvSpPr>
            <p:spPr>
              <a:xfrm>
                <a:off x="6850587" y="4578457"/>
                <a:ext cx="655179" cy="341632"/>
              </a:xfrm>
              <a:prstGeom prst="rect">
                <a:avLst/>
              </a:prstGeom>
              <a:blipFill>
                <a:blip r:embed="rId5"/>
                <a:stretch>
                  <a:fillRect/>
                </a:stretch>
              </a:blipFill>
            </p:spPr>
            <p:txBody>
              <a:bodyPr/>
              <a:lstStyle/>
              <a:p>
                <a:r>
                  <a:rPr lang="en-US">
                    <a:noFill/>
                  </a:rPr>
                  <a:t> </a:t>
                </a:r>
              </a:p>
            </p:txBody>
          </p:sp>
        </mc:Fallback>
      </mc:AlternateContent>
      <p:sp>
        <p:nvSpPr>
          <p:cNvPr id="45" name="Rounded Rectangle 44">
            <a:extLst>
              <a:ext uri="{FF2B5EF4-FFF2-40B4-BE49-F238E27FC236}">
                <a16:creationId xmlns:a16="http://schemas.microsoft.com/office/drawing/2014/main" id="{AD949A71-724F-4108-9027-2B07306DD6B6}"/>
              </a:ext>
            </a:extLst>
          </p:cNvPr>
          <p:cNvSpPr/>
          <p:nvPr/>
        </p:nvSpPr>
        <p:spPr>
          <a:xfrm>
            <a:off x="8589782" y="3992248"/>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46" name="Oval 45">
            <a:extLst>
              <a:ext uri="{FF2B5EF4-FFF2-40B4-BE49-F238E27FC236}">
                <a16:creationId xmlns:a16="http://schemas.microsoft.com/office/drawing/2014/main" id="{0CF42804-8F5B-3558-C8F7-CA75F482082D}"/>
              </a:ext>
            </a:extLst>
          </p:cNvPr>
          <p:cNvSpPr/>
          <p:nvPr/>
        </p:nvSpPr>
        <p:spPr>
          <a:xfrm>
            <a:off x="9009364" y="5073924"/>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47" name="Straight Arrow Connector 46">
            <a:extLst>
              <a:ext uri="{FF2B5EF4-FFF2-40B4-BE49-F238E27FC236}">
                <a16:creationId xmlns:a16="http://schemas.microsoft.com/office/drawing/2014/main" id="{1A79E099-6645-F0F1-6AE2-33F064AFA12D}"/>
              </a:ext>
            </a:extLst>
          </p:cNvPr>
          <p:cNvCxnSpPr>
            <a:cxnSpLocks/>
            <a:stCxn id="46" idx="0"/>
          </p:cNvCxnSpPr>
          <p:nvPr/>
        </p:nvCxnSpPr>
        <p:spPr>
          <a:xfrm flipV="1">
            <a:off x="9275582" y="4576141"/>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06462BC-3230-DBE0-8F06-0B7EAAFD3B54}"/>
                  </a:ext>
                </a:extLst>
              </p:cNvPr>
              <p:cNvSpPr txBox="1"/>
              <p:nvPr/>
            </p:nvSpPr>
            <p:spPr>
              <a:xfrm>
                <a:off x="8644005" y="4576141"/>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48" name="TextBox 47">
                <a:extLst>
                  <a:ext uri="{FF2B5EF4-FFF2-40B4-BE49-F238E27FC236}">
                    <a16:creationId xmlns:a16="http://schemas.microsoft.com/office/drawing/2014/main" id="{E06462BC-3230-DBE0-8F06-0B7EAAFD3B54}"/>
                  </a:ext>
                </a:extLst>
              </p:cNvPr>
              <p:cNvSpPr txBox="1">
                <a:spLocks noRot="1" noChangeAspect="1" noMove="1" noResize="1" noEditPoints="1" noAdjustHandles="1" noChangeArrowheads="1" noChangeShapeType="1" noTextEdit="1"/>
              </p:cNvSpPr>
              <p:nvPr/>
            </p:nvSpPr>
            <p:spPr>
              <a:xfrm>
                <a:off x="8644005" y="4576141"/>
                <a:ext cx="655179" cy="3416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B4ADA670-7353-CBEC-7F18-2ACD6DFCF732}"/>
                  </a:ext>
                </a:extLst>
              </p:cNvPr>
              <p:cNvSpPr txBox="1"/>
              <p:nvPr/>
            </p:nvSpPr>
            <p:spPr>
              <a:xfrm>
                <a:off x="7252730" y="5643833"/>
                <a:ext cx="47198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p:sp>
            <p:nvSpPr>
              <p:cNvPr id="49" name="TextBox 48">
                <a:extLst>
                  <a:ext uri="{FF2B5EF4-FFF2-40B4-BE49-F238E27FC236}">
                    <a16:creationId xmlns:a16="http://schemas.microsoft.com/office/drawing/2014/main" id="{B4ADA670-7353-CBEC-7F18-2ACD6DFCF732}"/>
                  </a:ext>
                </a:extLst>
              </p:cNvPr>
              <p:cNvSpPr txBox="1">
                <a:spLocks noRot="1" noChangeAspect="1" noMove="1" noResize="1" noEditPoints="1" noAdjustHandles="1" noChangeArrowheads="1" noChangeShapeType="1" noTextEdit="1"/>
              </p:cNvSpPr>
              <p:nvPr/>
            </p:nvSpPr>
            <p:spPr>
              <a:xfrm>
                <a:off x="7252730" y="5643833"/>
                <a:ext cx="471988" cy="3416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01D65A6E-3660-CA05-29B9-4B6BD114A018}"/>
                  </a:ext>
                </a:extLst>
              </p:cNvPr>
              <p:cNvSpPr txBox="1"/>
              <p:nvPr/>
            </p:nvSpPr>
            <p:spPr>
              <a:xfrm>
                <a:off x="8899204" y="5642292"/>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50" name="TextBox 49">
                <a:extLst>
                  <a:ext uri="{FF2B5EF4-FFF2-40B4-BE49-F238E27FC236}">
                    <a16:creationId xmlns:a16="http://schemas.microsoft.com/office/drawing/2014/main" id="{01D65A6E-3660-CA05-29B9-4B6BD114A018}"/>
                  </a:ext>
                </a:extLst>
              </p:cNvPr>
              <p:cNvSpPr txBox="1">
                <a:spLocks noRot="1" noChangeAspect="1" noMove="1" noResize="1" noEditPoints="1" noAdjustHandles="1" noChangeArrowheads="1" noChangeShapeType="1" noTextEdit="1"/>
              </p:cNvSpPr>
              <p:nvPr/>
            </p:nvSpPr>
            <p:spPr>
              <a:xfrm>
                <a:off x="8899204" y="5642292"/>
                <a:ext cx="477310" cy="341632"/>
              </a:xfrm>
              <a:prstGeom prst="rect">
                <a:avLst/>
              </a:prstGeom>
              <a:blipFill>
                <a:blip r:embed="rId8"/>
                <a:stretch>
                  <a:fillRect/>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621AB76B-D738-A2EF-9497-02CCCA156CCF}"/>
              </a:ext>
            </a:extLst>
          </p:cNvPr>
          <p:cNvCxnSpPr>
            <a:cxnSpLocks/>
            <a:stCxn id="40" idx="3"/>
            <a:endCxn id="45" idx="1"/>
          </p:cNvCxnSpPr>
          <p:nvPr/>
        </p:nvCxnSpPr>
        <p:spPr>
          <a:xfrm flipV="1">
            <a:off x="8167964" y="4258948"/>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52" name="Rounded Rectangle 51">
            <a:extLst>
              <a:ext uri="{FF2B5EF4-FFF2-40B4-BE49-F238E27FC236}">
                <a16:creationId xmlns:a16="http://schemas.microsoft.com/office/drawing/2014/main" id="{2959ABB6-487D-83BF-5482-2CAE71D76B6C}"/>
              </a:ext>
            </a:extLst>
          </p:cNvPr>
          <p:cNvSpPr/>
          <p:nvPr/>
        </p:nvSpPr>
        <p:spPr>
          <a:xfrm>
            <a:off x="10400534" y="398810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3" name="Oval 52">
            <a:extLst>
              <a:ext uri="{FF2B5EF4-FFF2-40B4-BE49-F238E27FC236}">
                <a16:creationId xmlns:a16="http://schemas.microsoft.com/office/drawing/2014/main" id="{57AADF43-3D8D-8573-6E3D-A51839CC9778}"/>
              </a:ext>
            </a:extLst>
          </p:cNvPr>
          <p:cNvSpPr/>
          <p:nvPr/>
        </p:nvSpPr>
        <p:spPr>
          <a:xfrm>
            <a:off x="10820116" y="5069783"/>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4" name="Oval 53">
            <a:extLst>
              <a:ext uri="{FF2B5EF4-FFF2-40B4-BE49-F238E27FC236}">
                <a16:creationId xmlns:a16="http://schemas.microsoft.com/office/drawing/2014/main" id="{4FCFF653-538B-FD9A-5BB0-EBE7E6E1097E}"/>
              </a:ext>
            </a:extLst>
          </p:cNvPr>
          <p:cNvSpPr/>
          <p:nvPr/>
        </p:nvSpPr>
        <p:spPr>
          <a:xfrm>
            <a:off x="10820116" y="2896564"/>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55" name="Straight Arrow Connector 54">
            <a:extLst>
              <a:ext uri="{FF2B5EF4-FFF2-40B4-BE49-F238E27FC236}">
                <a16:creationId xmlns:a16="http://schemas.microsoft.com/office/drawing/2014/main" id="{160ABB71-2D34-2CC5-DC8C-1158A29E06DE}"/>
              </a:ext>
            </a:extLst>
          </p:cNvPr>
          <p:cNvCxnSpPr>
            <a:cxnSpLocks/>
            <a:stCxn id="53" idx="0"/>
          </p:cNvCxnSpPr>
          <p:nvPr/>
        </p:nvCxnSpPr>
        <p:spPr>
          <a:xfrm flipV="1">
            <a:off x="11086334" y="4572000"/>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4F201C6-98DE-C633-131A-C84C421BC1DC}"/>
              </a:ext>
            </a:extLst>
          </p:cNvPr>
          <p:cNvCxnSpPr>
            <a:cxnSpLocks/>
          </p:cNvCxnSpPr>
          <p:nvPr/>
        </p:nvCxnSpPr>
        <p:spPr>
          <a:xfrm flipV="1">
            <a:off x="11086334" y="3429557"/>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AC392E60-A5AA-CE87-8437-3453A8A66CC8}"/>
                  </a:ext>
                </a:extLst>
              </p:cNvPr>
              <p:cNvSpPr txBox="1"/>
              <p:nvPr/>
            </p:nvSpPr>
            <p:spPr>
              <a:xfrm>
                <a:off x="10454757" y="4572000"/>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57" name="TextBox 56">
                <a:extLst>
                  <a:ext uri="{FF2B5EF4-FFF2-40B4-BE49-F238E27FC236}">
                    <a16:creationId xmlns:a16="http://schemas.microsoft.com/office/drawing/2014/main" id="{AC392E60-A5AA-CE87-8437-3453A8A66CC8}"/>
                  </a:ext>
                </a:extLst>
              </p:cNvPr>
              <p:cNvSpPr txBox="1">
                <a:spLocks noRot="1" noChangeAspect="1" noMove="1" noResize="1" noEditPoints="1" noAdjustHandles="1" noChangeArrowheads="1" noChangeShapeType="1" noTextEdit="1"/>
              </p:cNvSpPr>
              <p:nvPr/>
            </p:nvSpPr>
            <p:spPr>
              <a:xfrm>
                <a:off x="10454757" y="4572000"/>
                <a:ext cx="655179" cy="3416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F0D3C897-49AD-8580-2A2C-A7CE9F502DAC}"/>
                  </a:ext>
                </a:extLst>
              </p:cNvPr>
              <p:cNvSpPr txBox="1"/>
              <p:nvPr/>
            </p:nvSpPr>
            <p:spPr>
              <a:xfrm>
                <a:off x="10348498" y="3429557"/>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p:sp>
            <p:nvSpPr>
              <p:cNvPr id="58" name="TextBox 57">
                <a:extLst>
                  <a:ext uri="{FF2B5EF4-FFF2-40B4-BE49-F238E27FC236}">
                    <a16:creationId xmlns:a16="http://schemas.microsoft.com/office/drawing/2014/main" id="{F0D3C897-49AD-8580-2A2C-A7CE9F502DAC}"/>
                  </a:ext>
                </a:extLst>
              </p:cNvPr>
              <p:cNvSpPr txBox="1">
                <a:spLocks noRot="1" noChangeAspect="1" noMove="1" noResize="1" noEditPoints="1" noAdjustHandles="1" noChangeArrowheads="1" noChangeShapeType="1" noTextEdit="1"/>
              </p:cNvSpPr>
              <p:nvPr/>
            </p:nvSpPr>
            <p:spPr>
              <a:xfrm>
                <a:off x="10348498" y="3429557"/>
                <a:ext cx="700141" cy="401392"/>
              </a:xfrm>
              <a:prstGeom prst="rect">
                <a:avLst/>
              </a:prstGeom>
              <a:blipFill>
                <a:blip r:embed="rId10"/>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165BF7F6-E796-4046-16F1-0345643B3630}"/>
                  </a:ext>
                </a:extLst>
              </p:cNvPr>
              <p:cNvSpPr txBox="1"/>
              <p:nvPr/>
            </p:nvSpPr>
            <p:spPr>
              <a:xfrm>
                <a:off x="10818928" y="2515157"/>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59" name="TextBox 58">
                <a:extLst>
                  <a:ext uri="{FF2B5EF4-FFF2-40B4-BE49-F238E27FC236}">
                    <a16:creationId xmlns:a16="http://schemas.microsoft.com/office/drawing/2014/main" id="{165BF7F6-E796-4046-16F1-0345643B3630}"/>
                  </a:ext>
                </a:extLst>
              </p:cNvPr>
              <p:cNvSpPr txBox="1">
                <a:spLocks noRot="1" noChangeAspect="1" noMove="1" noResize="1" noEditPoints="1" noAdjustHandles="1" noChangeArrowheads="1" noChangeShapeType="1" noTextEdit="1"/>
              </p:cNvSpPr>
              <p:nvPr/>
            </p:nvSpPr>
            <p:spPr>
              <a:xfrm>
                <a:off x="10818928" y="2515157"/>
                <a:ext cx="478977" cy="341632"/>
              </a:xfrm>
              <a:prstGeom prst="rect">
                <a:avLst/>
              </a:prstGeom>
              <a:blipFill>
                <a:blip r:embed="rId11"/>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F86C3DFC-2C25-3907-BD4F-0F0FFCF58C5F}"/>
                  </a:ext>
                </a:extLst>
              </p:cNvPr>
              <p:cNvSpPr txBox="1"/>
              <p:nvPr/>
            </p:nvSpPr>
            <p:spPr>
              <a:xfrm>
                <a:off x="10848367" y="5653552"/>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60" name="TextBox 59">
                <a:extLst>
                  <a:ext uri="{FF2B5EF4-FFF2-40B4-BE49-F238E27FC236}">
                    <a16:creationId xmlns:a16="http://schemas.microsoft.com/office/drawing/2014/main" id="{F86C3DFC-2C25-3907-BD4F-0F0FFCF58C5F}"/>
                  </a:ext>
                </a:extLst>
              </p:cNvPr>
              <p:cNvSpPr txBox="1">
                <a:spLocks noRot="1" noChangeAspect="1" noMove="1" noResize="1" noEditPoints="1" noAdjustHandles="1" noChangeArrowheads="1" noChangeShapeType="1" noTextEdit="1"/>
              </p:cNvSpPr>
              <p:nvPr/>
            </p:nvSpPr>
            <p:spPr>
              <a:xfrm>
                <a:off x="10848367" y="5653552"/>
                <a:ext cx="477310" cy="341632"/>
              </a:xfrm>
              <a:prstGeom prst="rect">
                <a:avLst/>
              </a:prstGeom>
              <a:blipFill>
                <a:blip r:embed="rId12"/>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F9E056D2-494E-EEA7-19ED-6CA3FC8EC1A0}"/>
              </a:ext>
            </a:extLst>
          </p:cNvPr>
          <p:cNvCxnSpPr>
            <a:cxnSpLocks/>
            <a:endCxn id="52" idx="1"/>
          </p:cNvCxnSpPr>
          <p:nvPr/>
        </p:nvCxnSpPr>
        <p:spPr>
          <a:xfrm flipV="1">
            <a:off x="9978716" y="4254807"/>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7A41E16-AE73-0998-DB66-1EDE0F0EFFB9}"/>
              </a:ext>
            </a:extLst>
          </p:cNvPr>
          <p:cNvCxnSpPr>
            <a:cxnSpLocks/>
          </p:cNvCxnSpPr>
          <p:nvPr/>
        </p:nvCxnSpPr>
        <p:spPr>
          <a:xfrm flipV="1">
            <a:off x="11775358" y="4252491"/>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A5796EBF-8FAB-603F-A536-9E3DFCC5F5DD}"/>
                  </a:ext>
                </a:extLst>
              </p:cNvPr>
              <p:cNvSpPr txBox="1"/>
              <p:nvPr/>
            </p:nvSpPr>
            <p:spPr>
              <a:xfrm>
                <a:off x="10518516" y="4008678"/>
                <a:ext cx="1066800" cy="368306"/>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sSubSup>
                    </m:oMath>
                  </m:oMathPara>
                </a14:m>
                <a:endParaRPr lang="ro-RO" dirty="0">
                  <a:solidFill>
                    <a:schemeClr val="bg1"/>
                  </a:solidFill>
                </a:endParaRPr>
              </a:p>
            </p:txBody>
          </p:sp>
        </mc:Choice>
        <mc:Fallback>
          <p:sp>
            <p:nvSpPr>
              <p:cNvPr id="63" name="TextBox 62">
                <a:extLst>
                  <a:ext uri="{FF2B5EF4-FFF2-40B4-BE49-F238E27FC236}">
                    <a16:creationId xmlns:a16="http://schemas.microsoft.com/office/drawing/2014/main" id="{A5796EBF-8FAB-603F-A536-9E3DFCC5F5DD}"/>
                  </a:ext>
                </a:extLst>
              </p:cNvPr>
              <p:cNvSpPr txBox="1">
                <a:spLocks noRot="1" noChangeAspect="1" noMove="1" noResize="1" noEditPoints="1" noAdjustHandles="1" noChangeArrowheads="1" noChangeShapeType="1" noTextEdit="1"/>
              </p:cNvSpPr>
              <p:nvPr/>
            </p:nvSpPr>
            <p:spPr>
              <a:xfrm>
                <a:off x="10518516" y="4008678"/>
                <a:ext cx="1066800" cy="368306"/>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B6A23C7B-6BFA-4458-0689-9E6864916997}"/>
                  </a:ext>
                </a:extLst>
              </p:cNvPr>
              <p:cNvSpPr txBox="1"/>
              <p:nvPr/>
            </p:nvSpPr>
            <p:spPr>
              <a:xfrm>
                <a:off x="9795007" y="4302432"/>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64" name="TextBox 63">
                <a:extLst>
                  <a:ext uri="{FF2B5EF4-FFF2-40B4-BE49-F238E27FC236}">
                    <a16:creationId xmlns:a16="http://schemas.microsoft.com/office/drawing/2014/main" id="{B6A23C7B-6BFA-4458-0689-9E6864916997}"/>
                  </a:ext>
                </a:extLst>
              </p:cNvPr>
              <p:cNvSpPr txBox="1">
                <a:spLocks noRot="1" noChangeAspect="1" noMove="1" noResize="1" noEditPoints="1" noAdjustHandles="1" noChangeArrowheads="1" noChangeShapeType="1" noTextEdit="1"/>
              </p:cNvSpPr>
              <p:nvPr/>
            </p:nvSpPr>
            <p:spPr>
              <a:xfrm>
                <a:off x="9795007" y="4302432"/>
                <a:ext cx="700141" cy="373564"/>
              </a:xfrm>
              <a:prstGeom prst="rect">
                <a:avLst/>
              </a:prstGeom>
              <a:blipFill>
                <a:blip r:embed="rId14"/>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81B0C901-8D71-52D5-6354-F7FD54EA15F1}"/>
                  </a:ext>
                </a:extLst>
              </p:cNvPr>
              <p:cNvSpPr txBox="1"/>
              <p:nvPr/>
            </p:nvSpPr>
            <p:spPr>
              <a:xfrm>
                <a:off x="6919680" y="4085585"/>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sSubSup>
                    </m:oMath>
                  </m:oMathPara>
                </a14:m>
                <a:endParaRPr lang="ro-RO" dirty="0">
                  <a:solidFill>
                    <a:schemeClr val="bg1"/>
                  </a:solidFill>
                </a:endParaRPr>
              </a:p>
            </p:txBody>
          </p:sp>
        </mc:Choice>
        <mc:Fallback>
          <p:sp>
            <p:nvSpPr>
              <p:cNvPr id="65" name="TextBox 64">
                <a:extLst>
                  <a:ext uri="{FF2B5EF4-FFF2-40B4-BE49-F238E27FC236}">
                    <a16:creationId xmlns:a16="http://schemas.microsoft.com/office/drawing/2014/main" id="{81B0C901-8D71-52D5-6354-F7FD54EA15F1}"/>
                  </a:ext>
                </a:extLst>
              </p:cNvPr>
              <p:cNvSpPr txBox="1">
                <a:spLocks noRot="1" noChangeAspect="1" noMove="1" noResize="1" noEditPoints="1" noAdjustHandles="1" noChangeArrowheads="1" noChangeShapeType="1" noTextEdit="1"/>
              </p:cNvSpPr>
              <p:nvPr/>
            </p:nvSpPr>
            <p:spPr>
              <a:xfrm>
                <a:off x="6919680" y="4085585"/>
                <a:ext cx="1066800" cy="36837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1D253483-6041-1C87-9C24-17C300BA642B}"/>
                  </a:ext>
                </a:extLst>
              </p:cNvPr>
              <p:cNvSpPr txBox="1"/>
              <p:nvPr/>
            </p:nvSpPr>
            <p:spPr>
              <a:xfrm>
                <a:off x="8736109" y="4074762"/>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sSubSup>
                    </m:oMath>
                  </m:oMathPara>
                </a14:m>
                <a:endParaRPr lang="ro-RO" dirty="0">
                  <a:solidFill>
                    <a:schemeClr val="bg1"/>
                  </a:solidFill>
                </a:endParaRPr>
              </a:p>
            </p:txBody>
          </p:sp>
        </mc:Choice>
        <mc:Fallback>
          <p:sp>
            <p:nvSpPr>
              <p:cNvPr id="66" name="TextBox 65">
                <a:extLst>
                  <a:ext uri="{FF2B5EF4-FFF2-40B4-BE49-F238E27FC236}">
                    <a16:creationId xmlns:a16="http://schemas.microsoft.com/office/drawing/2014/main" id="{1D253483-6041-1C87-9C24-17C300BA642B}"/>
                  </a:ext>
                </a:extLst>
              </p:cNvPr>
              <p:cNvSpPr txBox="1">
                <a:spLocks noRot="1" noChangeAspect="1" noMove="1" noResize="1" noEditPoints="1" noAdjustHandles="1" noChangeArrowheads="1" noChangeShapeType="1" noTextEdit="1"/>
              </p:cNvSpPr>
              <p:nvPr/>
            </p:nvSpPr>
            <p:spPr>
              <a:xfrm>
                <a:off x="8736109" y="4074762"/>
                <a:ext cx="1066800" cy="368371"/>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7564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33A41-E61E-1036-E1C5-4E720F0C81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B0659B-198C-8FF6-08EC-D5658445C422}"/>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81A3BDD-DD20-699F-A481-FC0FFC914C32}"/>
                  </a:ext>
                </a:extLst>
              </p:cNvPr>
              <p:cNvSpPr>
                <a:spLocks noGrp="1"/>
              </p:cNvSpPr>
              <p:nvPr>
                <p:ph idx="1"/>
              </p:nvPr>
            </p:nvSpPr>
            <p:spPr>
              <a:xfrm>
                <a:off x="1522414" y="1905000"/>
                <a:ext cx="10286998" cy="4267200"/>
              </a:xfrm>
            </p:spPr>
            <p:txBody>
              <a:bodyPr>
                <a:noAutofit/>
              </a:bodyPr>
              <a:lstStyle/>
              <a:p>
                <a:r>
                  <a:rPr lang="en-US" sz="2000" dirty="0"/>
                  <a:t>When the output is the result of multiple previous time steps, we need to consider that:</a:t>
                </a:r>
              </a:p>
              <a:p>
                <a:pPr lvl="1"/>
                <a:r>
                  <a:rPr lang="en-US" sz="1800" dirty="0"/>
                  <a:t>The output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𝑡</m:t>
                        </m:r>
                      </m:sub>
                    </m:sSub>
                    <m:r>
                      <a:rPr lang="en-US" sz="1800" i="1">
                        <a:latin typeface="Cambria Math" panose="02040503050406030204" pitchFamily="18" charset="0"/>
                      </a:rPr>
                      <m:t>)</m:t>
                    </m:r>
                  </m:oMath>
                </a14:m>
                <a:r>
                  <a:rPr lang="en-US" sz="1800" dirty="0"/>
                  <a:t> depends also on previous inputs through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a:t>
                </a:r>
              </a:p>
              <a:p>
                <a:pPr lvl="1"/>
                <a:r>
                  <a:rPr lang="en-US" sz="1800" dirty="0"/>
                  <a:t>that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is computed based 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r>
                          <a:rPr lang="en-US" sz="1800" i="1">
                            <a:latin typeface="Cambria Math" panose="02040503050406030204" pitchFamily="18" charset="0"/>
                          </a:rPr>
                          <m:t>−1</m:t>
                        </m:r>
                      </m:sub>
                    </m:sSub>
                  </m:oMath>
                </a14:m>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dirty="0"/>
                  <a:t>(this is only for a loss based on a single output)</a:t>
                </a:r>
              </a:p>
            </p:txBody>
          </p:sp>
        </mc:Choice>
        <mc:Fallback>
          <p:sp>
            <p:nvSpPr>
              <p:cNvPr id="4" name="Content Placeholder 3">
                <a:extLst>
                  <a:ext uri="{FF2B5EF4-FFF2-40B4-BE49-F238E27FC236}">
                    <a16:creationId xmlns:a16="http://schemas.microsoft.com/office/drawing/2014/main" id="{081A3BDD-DD20-699F-A481-FC0FFC914C32}"/>
                  </a:ext>
                </a:extLst>
              </p:cNvPr>
              <p:cNvSpPr>
                <a:spLocks noGrp="1" noRot="1" noChangeAspect="1" noMove="1" noResize="1" noEditPoints="1" noAdjustHandles="1" noChangeArrowheads="1" noChangeShapeType="1" noTextEdit="1"/>
              </p:cNvSpPr>
              <p:nvPr>
                <p:ph idx="1"/>
              </p:nvPr>
            </p:nvSpPr>
            <p:spPr>
              <a:xfrm>
                <a:off x="1522414" y="1905000"/>
                <a:ext cx="10286998" cy="4267200"/>
              </a:xfrm>
              <a:blipFill>
                <a:blip r:embed="rId3"/>
                <a:stretch>
                  <a:fillRect l="-617" t="-1780" b="-127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E8D88683-BCDB-A5D3-3680-41C3C0561078}"/>
                  </a:ext>
                </a:extLst>
              </p:cNvPr>
              <p:cNvSpPr txBox="1"/>
              <p:nvPr/>
            </p:nvSpPr>
            <p:spPr>
              <a:xfrm>
                <a:off x="3351212" y="3635594"/>
                <a:ext cx="6065956" cy="1070165"/>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𝐿</m:t>
                              </m:r>
                            </m:e>
                            <m:sub>
                              <m:r>
                                <a:rPr lang="en-US" sz="2400" b="0" i="1" smtClean="0">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i="1">
                                  <a:solidFill>
                                    <a:schemeClr val="bg1"/>
                                  </a:solidFill>
                                  <a:latin typeface="Cambria Math" panose="02040503050406030204" pitchFamily="18" charset="0"/>
                                </a:rPr>
                                <m:t>𝑥h</m:t>
                              </m:r>
                            </m:sub>
                          </m:sSub>
                        </m:den>
                      </m:f>
                      <m:r>
                        <a:rPr lang="en-US" sz="2400" b="0" i="1" smtClean="0">
                          <a:solidFill>
                            <a:schemeClr val="bg1"/>
                          </a:solidFill>
                          <a:latin typeface="Cambria Math" panose="02040503050406030204" pitchFamily="18" charset="0"/>
                        </a:rPr>
                        <m:t>=</m:t>
                      </m:r>
                      <m:nary>
                        <m:naryPr>
                          <m:chr m:val="∑"/>
                          <m:ctrlPr>
                            <a:rPr lang="en-US" sz="2400" i="1" smtClean="0">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𝐿</m:t>
                                  </m:r>
                                </m:e>
                                <m:sub>
                                  <m:r>
                                    <a:rPr lang="en-US" sz="2400" b="0" i="1" smtClean="0">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en>
                          </m:f>
                          <m:r>
                            <a:rPr lang="en-US" sz="2400" b="0" i="1" smtClean="0">
                              <a:solidFill>
                                <a:schemeClr val="bg1"/>
                              </a:solidFill>
                              <a:latin typeface="Cambria Math" panose="02040503050406030204" pitchFamily="18" charset="0"/>
                            </a:rPr>
                            <m:t>⋅</m:t>
                          </m:r>
                          <m:d>
                            <m:dPr>
                              <m:ctrlPr>
                                <a:rPr lang="en-US" sz="2400" b="0" i="1" smtClean="0">
                                  <a:solidFill>
                                    <a:schemeClr val="bg1"/>
                                  </a:solidFill>
                                  <a:latin typeface="Cambria Math" panose="02040503050406030204" pitchFamily="18" charset="0"/>
                                </a:rPr>
                              </m:ctrlPr>
                            </m:dPr>
                            <m:e>
                              <m:nary>
                                <m:naryPr>
                                  <m:chr m:val="∏"/>
                                  <m:ctrlPr>
                                    <a:rPr lang="en-US" sz="240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𝑗</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𝑘</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𝑗</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sub>
                                      </m:sSub>
                                    </m:den>
                                  </m:f>
                                </m:e>
                              </m:nary>
                            </m:e>
                          </m:d>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𝑘</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i="1">
                                      <a:solidFill>
                                        <a:schemeClr val="bg1"/>
                                      </a:solidFill>
                                      <a:latin typeface="Cambria Math" panose="02040503050406030204" pitchFamily="18" charset="0"/>
                                    </a:rPr>
                                    <m:t>𝑥h</m:t>
                                  </m:r>
                                </m:sub>
                              </m:sSub>
                            </m:den>
                          </m:f>
                        </m:e>
                      </m:nary>
                    </m:oMath>
                  </m:oMathPara>
                </a14:m>
                <a:endParaRPr lang="en-US" sz="2400" dirty="0"/>
              </a:p>
            </p:txBody>
          </p:sp>
        </mc:Choice>
        <mc:Fallback>
          <p:sp>
            <p:nvSpPr>
              <p:cNvPr id="40" name="TextBox 39">
                <a:extLst>
                  <a:ext uri="{FF2B5EF4-FFF2-40B4-BE49-F238E27FC236}">
                    <a16:creationId xmlns:a16="http://schemas.microsoft.com/office/drawing/2014/main" id="{E8D88683-BCDB-A5D3-3680-41C3C0561078}"/>
                  </a:ext>
                </a:extLst>
              </p:cNvPr>
              <p:cNvSpPr txBox="1">
                <a:spLocks noRot="1" noChangeAspect="1" noMove="1" noResize="1" noEditPoints="1" noAdjustHandles="1" noChangeArrowheads="1" noChangeShapeType="1" noTextEdit="1"/>
              </p:cNvSpPr>
              <p:nvPr/>
            </p:nvSpPr>
            <p:spPr>
              <a:xfrm>
                <a:off x="3351212" y="3635594"/>
                <a:ext cx="6065956" cy="1070165"/>
              </a:xfrm>
              <a:prstGeom prst="rect">
                <a:avLst/>
              </a:prstGeom>
              <a:blipFill>
                <a:blip r:embed="rId4"/>
                <a:stretch>
                  <a:fillRect t="-114118" b="-165882"/>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A304DFC9-C663-AAAD-611A-35F6356B7455}"/>
              </a:ext>
            </a:extLst>
          </p:cNvPr>
          <p:cNvSpPr/>
          <p:nvPr/>
        </p:nvSpPr>
        <p:spPr>
          <a:xfrm rot="16200000">
            <a:off x="5597933" y="4152863"/>
            <a:ext cx="152400" cy="12954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5" name="Left Brace 4">
            <a:extLst>
              <a:ext uri="{FF2B5EF4-FFF2-40B4-BE49-F238E27FC236}">
                <a16:creationId xmlns:a16="http://schemas.microsoft.com/office/drawing/2014/main" id="{20B218AE-AF22-0F9E-6D21-4329B03D7CF2}"/>
              </a:ext>
            </a:extLst>
          </p:cNvPr>
          <p:cNvSpPr/>
          <p:nvPr/>
        </p:nvSpPr>
        <p:spPr>
          <a:xfrm rot="16200000">
            <a:off x="7313613" y="3886164"/>
            <a:ext cx="152402" cy="18288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Left Brace 5">
            <a:extLst>
              <a:ext uri="{FF2B5EF4-FFF2-40B4-BE49-F238E27FC236}">
                <a16:creationId xmlns:a16="http://schemas.microsoft.com/office/drawing/2014/main" id="{7A095D48-0F2C-6CDB-9F85-3DEF6880FD01}"/>
              </a:ext>
            </a:extLst>
          </p:cNvPr>
          <p:cNvSpPr/>
          <p:nvPr/>
        </p:nvSpPr>
        <p:spPr>
          <a:xfrm rot="16200000">
            <a:off x="8837611" y="4343364"/>
            <a:ext cx="152399" cy="914402"/>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7" name="TextBox 6">
            <a:extLst>
              <a:ext uri="{FF2B5EF4-FFF2-40B4-BE49-F238E27FC236}">
                <a16:creationId xmlns:a16="http://schemas.microsoft.com/office/drawing/2014/main" id="{C4ABBFD5-118F-ACE7-5817-28645B732ADF}"/>
              </a:ext>
            </a:extLst>
          </p:cNvPr>
          <p:cNvSpPr txBox="1"/>
          <p:nvPr/>
        </p:nvSpPr>
        <p:spPr>
          <a:xfrm>
            <a:off x="5054146" y="4895368"/>
            <a:ext cx="1340432"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Loss to hidden </a:t>
            </a:r>
          </a:p>
        </p:txBody>
      </p:sp>
      <p:sp>
        <p:nvSpPr>
          <p:cNvPr id="8" name="TextBox 7">
            <a:extLst>
              <a:ext uri="{FF2B5EF4-FFF2-40B4-BE49-F238E27FC236}">
                <a16:creationId xmlns:a16="http://schemas.microsoft.com/office/drawing/2014/main" id="{90EAB296-3104-BAFA-9B80-D84956EB4E62}"/>
              </a:ext>
            </a:extLst>
          </p:cNvPr>
          <p:cNvSpPr txBox="1"/>
          <p:nvPr/>
        </p:nvSpPr>
        <p:spPr>
          <a:xfrm>
            <a:off x="6372746" y="4895368"/>
            <a:ext cx="1890967"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Temporal Propagation</a:t>
            </a:r>
          </a:p>
        </p:txBody>
      </p:sp>
      <p:sp>
        <p:nvSpPr>
          <p:cNvPr id="9" name="TextBox 8">
            <a:extLst>
              <a:ext uri="{FF2B5EF4-FFF2-40B4-BE49-F238E27FC236}">
                <a16:creationId xmlns:a16="http://schemas.microsoft.com/office/drawing/2014/main" id="{506DA1C3-4619-A3B4-1750-B94A41E3A4E9}"/>
              </a:ext>
            </a:extLst>
          </p:cNvPr>
          <p:cNvSpPr txBox="1"/>
          <p:nvPr/>
        </p:nvSpPr>
        <p:spPr>
          <a:xfrm>
            <a:off x="8162803" y="4895368"/>
            <a:ext cx="1502014"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Hidden to weight</a:t>
            </a:r>
          </a:p>
        </p:txBody>
      </p:sp>
    </p:spTree>
    <p:extLst>
      <p:ext uri="{BB962C8B-B14F-4D97-AF65-F5344CB8AC3E}">
        <p14:creationId xmlns:p14="http://schemas.microsoft.com/office/powerpoint/2010/main" val="132252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90399F-2C95-AD0C-7D11-298E5FD568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AC489B-7081-75BF-7B20-EE2BD6A163F4}"/>
              </a:ext>
            </a:extLst>
          </p:cNvPr>
          <p:cNvSpPr>
            <a:spLocks noGrp="1"/>
          </p:cNvSpPr>
          <p:nvPr>
            <p:ph type="title"/>
          </p:nvPr>
        </p:nvSpPr>
        <p:spPr/>
        <p:txBody>
          <a:bodyPr/>
          <a:lstStyle/>
          <a:p>
            <a:r>
              <a:rPr lang="en-US" dirty="0"/>
              <a:t>Backpropagation Through Time</a:t>
            </a:r>
          </a:p>
        </p:txBody>
      </p:sp>
      <p:sp>
        <p:nvSpPr>
          <p:cNvPr id="4" name="Content Placeholder 3">
            <a:extLst>
              <a:ext uri="{FF2B5EF4-FFF2-40B4-BE49-F238E27FC236}">
                <a16:creationId xmlns:a16="http://schemas.microsoft.com/office/drawing/2014/main" id="{3746D563-5F7B-7A2A-D029-E9CFE99C8A31}"/>
              </a:ext>
            </a:extLst>
          </p:cNvPr>
          <p:cNvSpPr>
            <a:spLocks noGrp="1"/>
          </p:cNvSpPr>
          <p:nvPr>
            <p:ph idx="1"/>
          </p:nvPr>
        </p:nvSpPr>
        <p:spPr>
          <a:xfrm>
            <a:off x="1507574" y="2483439"/>
            <a:ext cx="10286998" cy="4267200"/>
          </a:xfrm>
        </p:spPr>
        <p:txBody>
          <a:bodyPr>
            <a:noAutofit/>
          </a:bodyPr>
          <a:lstStyle/>
          <a:p>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50" name="Rounded Rectangle 49">
            <a:extLst>
              <a:ext uri="{FF2B5EF4-FFF2-40B4-BE49-F238E27FC236}">
                <a16:creationId xmlns:a16="http://schemas.microsoft.com/office/drawing/2014/main" id="{EDD0F5C7-B25C-A1C7-5E70-C0FA699A2F2A}"/>
              </a:ext>
            </a:extLst>
          </p:cNvPr>
          <p:cNvSpPr/>
          <p:nvPr/>
        </p:nvSpPr>
        <p:spPr>
          <a:xfrm>
            <a:off x="5922857" y="400454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1" name="Oval 50">
            <a:extLst>
              <a:ext uri="{FF2B5EF4-FFF2-40B4-BE49-F238E27FC236}">
                <a16:creationId xmlns:a16="http://schemas.microsoft.com/office/drawing/2014/main" id="{74F0B1E1-E2E9-AA0E-F159-201E827E2843}"/>
              </a:ext>
            </a:extLst>
          </p:cNvPr>
          <p:cNvSpPr/>
          <p:nvPr/>
        </p:nvSpPr>
        <p:spPr>
          <a:xfrm>
            <a:off x="6342439" y="5086223"/>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2" name="Oval 51">
            <a:extLst>
              <a:ext uri="{FF2B5EF4-FFF2-40B4-BE49-F238E27FC236}">
                <a16:creationId xmlns:a16="http://schemas.microsoft.com/office/drawing/2014/main" id="{B15029CD-7B75-194C-4B0B-43DA6D0BC421}"/>
              </a:ext>
            </a:extLst>
          </p:cNvPr>
          <p:cNvSpPr/>
          <p:nvPr/>
        </p:nvSpPr>
        <p:spPr>
          <a:xfrm>
            <a:off x="6342439" y="2913004"/>
            <a:ext cx="532436" cy="532436"/>
          </a:xfrm>
          <a:prstGeom prst="ellipse">
            <a:avLst/>
          </a:prstGeom>
          <a:solidFill>
            <a:srgbClr val="FF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53" name="Straight Arrow Connector 52">
            <a:extLst>
              <a:ext uri="{FF2B5EF4-FFF2-40B4-BE49-F238E27FC236}">
                <a16:creationId xmlns:a16="http://schemas.microsoft.com/office/drawing/2014/main" id="{F45A42C9-F615-D37A-8468-00C70AAF1A4D}"/>
              </a:ext>
            </a:extLst>
          </p:cNvPr>
          <p:cNvCxnSpPr>
            <a:cxnSpLocks/>
            <a:stCxn id="51" idx="0"/>
          </p:cNvCxnSpPr>
          <p:nvPr/>
        </p:nvCxnSpPr>
        <p:spPr>
          <a:xfrm flipV="1">
            <a:off x="6608657" y="4588440"/>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4E86B28-68D9-EFE0-6C71-5E5B6489D628}"/>
              </a:ext>
            </a:extLst>
          </p:cNvPr>
          <p:cNvCxnSpPr>
            <a:cxnSpLocks/>
          </p:cNvCxnSpPr>
          <p:nvPr/>
        </p:nvCxnSpPr>
        <p:spPr>
          <a:xfrm flipV="1">
            <a:off x="6608657" y="3445997"/>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A8A49EBB-8B90-A8D2-4025-74CDA5E03947}"/>
                  </a:ext>
                </a:extLst>
              </p:cNvPr>
              <p:cNvSpPr txBox="1"/>
              <p:nvPr/>
            </p:nvSpPr>
            <p:spPr>
              <a:xfrm>
                <a:off x="7127156" y="4297332"/>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55" name="TextBox 54">
                <a:extLst>
                  <a:ext uri="{FF2B5EF4-FFF2-40B4-BE49-F238E27FC236}">
                    <a16:creationId xmlns:a16="http://schemas.microsoft.com/office/drawing/2014/main" id="{A8A49EBB-8B90-A8D2-4025-74CDA5E03947}"/>
                  </a:ext>
                </a:extLst>
              </p:cNvPr>
              <p:cNvSpPr txBox="1">
                <a:spLocks noRot="1" noChangeAspect="1" noMove="1" noResize="1" noEditPoints="1" noAdjustHandles="1" noChangeArrowheads="1" noChangeShapeType="1" noTextEdit="1"/>
              </p:cNvSpPr>
              <p:nvPr/>
            </p:nvSpPr>
            <p:spPr>
              <a:xfrm>
                <a:off x="7127156" y="4297332"/>
                <a:ext cx="700141" cy="373564"/>
              </a:xfrm>
              <a:prstGeom prst="rect">
                <a:avLst/>
              </a:prstGeom>
              <a:blipFill>
                <a:blip r:embed="rId3"/>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561C9FBC-00B4-FE1F-7B58-6E2D95600C4E}"/>
                  </a:ext>
                </a:extLst>
              </p:cNvPr>
              <p:cNvSpPr txBox="1"/>
              <p:nvPr/>
            </p:nvSpPr>
            <p:spPr>
              <a:xfrm>
                <a:off x="5977080" y="4588440"/>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56" name="TextBox 55">
                <a:extLst>
                  <a:ext uri="{FF2B5EF4-FFF2-40B4-BE49-F238E27FC236}">
                    <a16:creationId xmlns:a16="http://schemas.microsoft.com/office/drawing/2014/main" id="{561C9FBC-00B4-FE1F-7B58-6E2D95600C4E}"/>
                  </a:ext>
                </a:extLst>
              </p:cNvPr>
              <p:cNvSpPr txBox="1">
                <a:spLocks noRot="1" noChangeAspect="1" noMove="1" noResize="1" noEditPoints="1" noAdjustHandles="1" noChangeArrowheads="1" noChangeShapeType="1" noTextEdit="1"/>
              </p:cNvSpPr>
              <p:nvPr/>
            </p:nvSpPr>
            <p:spPr>
              <a:xfrm>
                <a:off x="5977080" y="4588440"/>
                <a:ext cx="655179" cy="3416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F85E2CFA-5FE4-4AFD-6F23-0DC8741D1DEC}"/>
                  </a:ext>
                </a:extLst>
              </p:cNvPr>
              <p:cNvSpPr txBox="1"/>
              <p:nvPr/>
            </p:nvSpPr>
            <p:spPr>
              <a:xfrm>
                <a:off x="5870821" y="3445997"/>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p:sp>
            <p:nvSpPr>
              <p:cNvPr id="57" name="TextBox 56">
                <a:extLst>
                  <a:ext uri="{FF2B5EF4-FFF2-40B4-BE49-F238E27FC236}">
                    <a16:creationId xmlns:a16="http://schemas.microsoft.com/office/drawing/2014/main" id="{F85E2CFA-5FE4-4AFD-6F23-0DC8741D1DEC}"/>
                  </a:ext>
                </a:extLst>
              </p:cNvPr>
              <p:cNvSpPr txBox="1">
                <a:spLocks noRot="1" noChangeAspect="1" noMove="1" noResize="1" noEditPoints="1" noAdjustHandles="1" noChangeArrowheads="1" noChangeShapeType="1" noTextEdit="1"/>
              </p:cNvSpPr>
              <p:nvPr/>
            </p:nvSpPr>
            <p:spPr>
              <a:xfrm>
                <a:off x="5870821" y="3445997"/>
                <a:ext cx="700141" cy="401392"/>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8E9E4F34-1319-E2BB-EAA9-C9976CFF90CE}"/>
                  </a:ext>
                </a:extLst>
              </p:cNvPr>
              <p:cNvSpPr txBox="1"/>
              <p:nvPr/>
            </p:nvSpPr>
            <p:spPr>
              <a:xfrm>
                <a:off x="6341251" y="2531597"/>
                <a:ext cx="67903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58" name="TextBox 57">
                <a:extLst>
                  <a:ext uri="{FF2B5EF4-FFF2-40B4-BE49-F238E27FC236}">
                    <a16:creationId xmlns:a16="http://schemas.microsoft.com/office/drawing/2014/main" id="{8E9E4F34-1319-E2BB-EAA9-C9976CFF90CE}"/>
                  </a:ext>
                </a:extLst>
              </p:cNvPr>
              <p:cNvSpPr txBox="1">
                <a:spLocks noRot="1" noChangeAspect="1" noMove="1" noResize="1" noEditPoints="1" noAdjustHandles="1" noChangeArrowheads="1" noChangeShapeType="1" noTextEdit="1"/>
              </p:cNvSpPr>
              <p:nvPr/>
            </p:nvSpPr>
            <p:spPr>
              <a:xfrm>
                <a:off x="6341251" y="2531597"/>
                <a:ext cx="679032" cy="341632"/>
              </a:xfrm>
              <a:prstGeom prst="rect">
                <a:avLst/>
              </a:prstGeom>
              <a:blipFill>
                <a:blip r:embed="rId6"/>
                <a:stretch>
                  <a:fillRect b="-7143"/>
                </a:stretch>
              </a:blipFill>
            </p:spPr>
            <p:txBody>
              <a:bodyPr/>
              <a:lstStyle/>
              <a:p>
                <a:r>
                  <a:rPr lang="en-US">
                    <a:noFill/>
                  </a:rPr>
                  <a:t> </a:t>
                </a:r>
              </a:p>
            </p:txBody>
          </p:sp>
        </mc:Fallback>
      </mc:AlternateContent>
      <p:sp>
        <p:nvSpPr>
          <p:cNvPr id="59" name="Rounded Rectangle 58">
            <a:extLst>
              <a:ext uri="{FF2B5EF4-FFF2-40B4-BE49-F238E27FC236}">
                <a16:creationId xmlns:a16="http://schemas.microsoft.com/office/drawing/2014/main" id="{9553BBBC-422A-9D54-4ACF-62A293D38192}"/>
              </a:ext>
            </a:extLst>
          </p:cNvPr>
          <p:cNvSpPr/>
          <p:nvPr/>
        </p:nvSpPr>
        <p:spPr>
          <a:xfrm>
            <a:off x="7716275" y="4002231"/>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0" name="Oval 59">
            <a:extLst>
              <a:ext uri="{FF2B5EF4-FFF2-40B4-BE49-F238E27FC236}">
                <a16:creationId xmlns:a16="http://schemas.microsoft.com/office/drawing/2014/main" id="{3290AC51-C9E0-0BC9-2EC6-0E1D680FB814}"/>
              </a:ext>
            </a:extLst>
          </p:cNvPr>
          <p:cNvSpPr/>
          <p:nvPr/>
        </p:nvSpPr>
        <p:spPr>
          <a:xfrm>
            <a:off x="8135857" y="5083907"/>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1" name="Oval 60">
            <a:extLst>
              <a:ext uri="{FF2B5EF4-FFF2-40B4-BE49-F238E27FC236}">
                <a16:creationId xmlns:a16="http://schemas.microsoft.com/office/drawing/2014/main" id="{6DC8A3B3-212D-EBE6-74A9-0246C2DAD6B9}"/>
              </a:ext>
            </a:extLst>
          </p:cNvPr>
          <p:cNvSpPr/>
          <p:nvPr/>
        </p:nvSpPr>
        <p:spPr>
          <a:xfrm>
            <a:off x="8135857" y="2910688"/>
            <a:ext cx="532436" cy="532436"/>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62" name="Straight Arrow Connector 61">
            <a:extLst>
              <a:ext uri="{FF2B5EF4-FFF2-40B4-BE49-F238E27FC236}">
                <a16:creationId xmlns:a16="http://schemas.microsoft.com/office/drawing/2014/main" id="{E3FC915E-5632-E0AF-A3B8-38CCCA318460}"/>
              </a:ext>
            </a:extLst>
          </p:cNvPr>
          <p:cNvCxnSpPr>
            <a:cxnSpLocks/>
            <a:stCxn id="60" idx="0"/>
          </p:cNvCxnSpPr>
          <p:nvPr/>
        </p:nvCxnSpPr>
        <p:spPr>
          <a:xfrm flipV="1">
            <a:off x="8402075" y="4586124"/>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1230316-A67C-A155-E38A-FD3E10C1B0D0}"/>
              </a:ext>
            </a:extLst>
          </p:cNvPr>
          <p:cNvCxnSpPr>
            <a:cxnSpLocks/>
          </p:cNvCxnSpPr>
          <p:nvPr/>
        </p:nvCxnSpPr>
        <p:spPr>
          <a:xfrm flipV="1">
            <a:off x="8402075" y="3443681"/>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F598E6A2-C436-22F1-6393-1F0839FF8488}"/>
                  </a:ext>
                </a:extLst>
              </p:cNvPr>
              <p:cNvSpPr txBox="1"/>
              <p:nvPr/>
            </p:nvSpPr>
            <p:spPr>
              <a:xfrm>
                <a:off x="7770498" y="4586124"/>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64" name="TextBox 63">
                <a:extLst>
                  <a:ext uri="{FF2B5EF4-FFF2-40B4-BE49-F238E27FC236}">
                    <a16:creationId xmlns:a16="http://schemas.microsoft.com/office/drawing/2014/main" id="{F598E6A2-C436-22F1-6393-1F0839FF8488}"/>
                  </a:ext>
                </a:extLst>
              </p:cNvPr>
              <p:cNvSpPr txBox="1">
                <a:spLocks noRot="1" noChangeAspect="1" noMove="1" noResize="1" noEditPoints="1" noAdjustHandles="1" noChangeArrowheads="1" noChangeShapeType="1" noTextEdit="1"/>
              </p:cNvSpPr>
              <p:nvPr/>
            </p:nvSpPr>
            <p:spPr>
              <a:xfrm>
                <a:off x="7770498" y="4586124"/>
                <a:ext cx="655179" cy="3416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92786B24-06EA-B14B-4054-B468B5956659}"/>
                  </a:ext>
                </a:extLst>
              </p:cNvPr>
              <p:cNvSpPr txBox="1"/>
              <p:nvPr/>
            </p:nvSpPr>
            <p:spPr>
              <a:xfrm>
                <a:off x="7664239" y="3443681"/>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p:sp>
            <p:nvSpPr>
              <p:cNvPr id="65" name="TextBox 64">
                <a:extLst>
                  <a:ext uri="{FF2B5EF4-FFF2-40B4-BE49-F238E27FC236}">
                    <a16:creationId xmlns:a16="http://schemas.microsoft.com/office/drawing/2014/main" id="{92786B24-06EA-B14B-4054-B468B5956659}"/>
                  </a:ext>
                </a:extLst>
              </p:cNvPr>
              <p:cNvSpPr txBox="1">
                <a:spLocks noRot="1" noChangeAspect="1" noMove="1" noResize="1" noEditPoints="1" noAdjustHandles="1" noChangeArrowheads="1" noChangeShapeType="1" noTextEdit="1"/>
              </p:cNvSpPr>
              <p:nvPr/>
            </p:nvSpPr>
            <p:spPr>
              <a:xfrm>
                <a:off x="7664239" y="3443681"/>
                <a:ext cx="700141" cy="401392"/>
              </a:xfrm>
              <a:prstGeom prst="rect">
                <a:avLst/>
              </a:prstGeom>
              <a:blipFill>
                <a:blip r:embed="rId8"/>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4165263B-9E7F-268E-735C-24AD33014D21}"/>
                  </a:ext>
                </a:extLst>
              </p:cNvPr>
              <p:cNvSpPr txBox="1"/>
              <p:nvPr/>
            </p:nvSpPr>
            <p:spPr>
              <a:xfrm>
                <a:off x="8134669" y="2529281"/>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66" name="TextBox 65">
                <a:extLst>
                  <a:ext uri="{FF2B5EF4-FFF2-40B4-BE49-F238E27FC236}">
                    <a16:creationId xmlns:a16="http://schemas.microsoft.com/office/drawing/2014/main" id="{4165263B-9E7F-268E-735C-24AD33014D21}"/>
                  </a:ext>
                </a:extLst>
              </p:cNvPr>
              <p:cNvSpPr txBox="1">
                <a:spLocks noRot="1" noChangeAspect="1" noMove="1" noResize="1" noEditPoints="1" noAdjustHandles="1" noChangeArrowheads="1" noChangeShapeType="1" noTextEdit="1"/>
              </p:cNvSpPr>
              <p:nvPr/>
            </p:nvSpPr>
            <p:spPr>
              <a:xfrm>
                <a:off x="8134669" y="2529281"/>
                <a:ext cx="478977" cy="341632"/>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9CA2E63A-B334-6AB4-D9B9-D3B16816B4AF}"/>
                  </a:ext>
                </a:extLst>
              </p:cNvPr>
              <p:cNvSpPr txBox="1"/>
              <p:nvPr/>
            </p:nvSpPr>
            <p:spPr>
              <a:xfrm>
                <a:off x="6379223" y="5653816"/>
                <a:ext cx="47198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p:sp>
            <p:nvSpPr>
              <p:cNvPr id="67" name="TextBox 66">
                <a:extLst>
                  <a:ext uri="{FF2B5EF4-FFF2-40B4-BE49-F238E27FC236}">
                    <a16:creationId xmlns:a16="http://schemas.microsoft.com/office/drawing/2014/main" id="{9CA2E63A-B334-6AB4-D9B9-D3B16816B4AF}"/>
                  </a:ext>
                </a:extLst>
              </p:cNvPr>
              <p:cNvSpPr txBox="1">
                <a:spLocks noRot="1" noChangeAspect="1" noMove="1" noResize="1" noEditPoints="1" noAdjustHandles="1" noChangeArrowheads="1" noChangeShapeType="1" noTextEdit="1"/>
              </p:cNvSpPr>
              <p:nvPr/>
            </p:nvSpPr>
            <p:spPr>
              <a:xfrm>
                <a:off x="6379223" y="5653816"/>
                <a:ext cx="471988" cy="3416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0D823232-9DFC-A8D4-F179-7496DE5AB5E8}"/>
                  </a:ext>
                </a:extLst>
              </p:cNvPr>
              <p:cNvSpPr txBox="1"/>
              <p:nvPr/>
            </p:nvSpPr>
            <p:spPr>
              <a:xfrm>
                <a:off x="8119617" y="5663535"/>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68" name="TextBox 67">
                <a:extLst>
                  <a:ext uri="{FF2B5EF4-FFF2-40B4-BE49-F238E27FC236}">
                    <a16:creationId xmlns:a16="http://schemas.microsoft.com/office/drawing/2014/main" id="{0D823232-9DFC-A8D4-F179-7496DE5AB5E8}"/>
                  </a:ext>
                </a:extLst>
              </p:cNvPr>
              <p:cNvSpPr txBox="1">
                <a:spLocks noRot="1" noChangeAspect="1" noMove="1" noResize="1" noEditPoints="1" noAdjustHandles="1" noChangeArrowheads="1" noChangeShapeType="1" noTextEdit="1"/>
              </p:cNvSpPr>
              <p:nvPr/>
            </p:nvSpPr>
            <p:spPr>
              <a:xfrm>
                <a:off x="8119617" y="5663535"/>
                <a:ext cx="477310" cy="341632"/>
              </a:xfrm>
              <a:prstGeom prst="rect">
                <a:avLst/>
              </a:prstGeom>
              <a:blipFill>
                <a:blip r:embed="rId11"/>
                <a:stretch>
                  <a:fillRect/>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EE13FA08-C861-5714-3994-E9A8E1C2B749}"/>
              </a:ext>
            </a:extLst>
          </p:cNvPr>
          <p:cNvCxnSpPr>
            <a:cxnSpLocks/>
            <a:stCxn id="50" idx="3"/>
            <a:endCxn id="59" idx="1"/>
          </p:cNvCxnSpPr>
          <p:nvPr/>
        </p:nvCxnSpPr>
        <p:spPr>
          <a:xfrm flipV="1">
            <a:off x="7294457" y="4268931"/>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70" name="Rounded Rectangle 69">
            <a:extLst>
              <a:ext uri="{FF2B5EF4-FFF2-40B4-BE49-F238E27FC236}">
                <a16:creationId xmlns:a16="http://schemas.microsoft.com/office/drawing/2014/main" id="{D80A6036-FD82-CDE7-28B4-72631A440A2E}"/>
              </a:ext>
            </a:extLst>
          </p:cNvPr>
          <p:cNvSpPr/>
          <p:nvPr/>
        </p:nvSpPr>
        <p:spPr>
          <a:xfrm>
            <a:off x="9527027" y="3998090"/>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1" name="Oval 70">
            <a:extLst>
              <a:ext uri="{FF2B5EF4-FFF2-40B4-BE49-F238E27FC236}">
                <a16:creationId xmlns:a16="http://schemas.microsoft.com/office/drawing/2014/main" id="{4A14B988-40E3-9947-E241-EA56C7B1E964}"/>
              </a:ext>
            </a:extLst>
          </p:cNvPr>
          <p:cNvSpPr/>
          <p:nvPr/>
        </p:nvSpPr>
        <p:spPr>
          <a:xfrm>
            <a:off x="9946609" y="5079766"/>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72" name="Oval 71">
            <a:extLst>
              <a:ext uri="{FF2B5EF4-FFF2-40B4-BE49-F238E27FC236}">
                <a16:creationId xmlns:a16="http://schemas.microsoft.com/office/drawing/2014/main" id="{CA37D3B1-CF17-958B-5DEE-743BE4BE9ECA}"/>
              </a:ext>
            </a:extLst>
          </p:cNvPr>
          <p:cNvSpPr/>
          <p:nvPr/>
        </p:nvSpPr>
        <p:spPr>
          <a:xfrm>
            <a:off x="9946609" y="2906547"/>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73" name="Straight Arrow Connector 72">
            <a:extLst>
              <a:ext uri="{FF2B5EF4-FFF2-40B4-BE49-F238E27FC236}">
                <a16:creationId xmlns:a16="http://schemas.microsoft.com/office/drawing/2014/main" id="{E425DC9B-3D39-16EA-D24F-EE13B53C89EE}"/>
              </a:ext>
            </a:extLst>
          </p:cNvPr>
          <p:cNvCxnSpPr>
            <a:cxnSpLocks/>
            <a:stCxn id="71" idx="0"/>
          </p:cNvCxnSpPr>
          <p:nvPr/>
        </p:nvCxnSpPr>
        <p:spPr>
          <a:xfrm flipV="1">
            <a:off x="10212827" y="4581983"/>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283F1AF-B1DD-393D-BBA7-0C26A834AB65}"/>
              </a:ext>
            </a:extLst>
          </p:cNvPr>
          <p:cNvCxnSpPr>
            <a:cxnSpLocks/>
          </p:cNvCxnSpPr>
          <p:nvPr/>
        </p:nvCxnSpPr>
        <p:spPr>
          <a:xfrm flipV="1">
            <a:off x="10212827" y="3439540"/>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41B05FAA-3F2B-4E0A-A1C9-DA2FAD883C1D}"/>
                  </a:ext>
                </a:extLst>
              </p:cNvPr>
              <p:cNvSpPr txBox="1"/>
              <p:nvPr/>
            </p:nvSpPr>
            <p:spPr>
              <a:xfrm>
                <a:off x="9581250" y="4581983"/>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p:sp>
            <p:nvSpPr>
              <p:cNvPr id="75" name="TextBox 74">
                <a:extLst>
                  <a:ext uri="{FF2B5EF4-FFF2-40B4-BE49-F238E27FC236}">
                    <a16:creationId xmlns:a16="http://schemas.microsoft.com/office/drawing/2014/main" id="{41B05FAA-3F2B-4E0A-A1C9-DA2FAD883C1D}"/>
                  </a:ext>
                </a:extLst>
              </p:cNvPr>
              <p:cNvSpPr txBox="1">
                <a:spLocks noRot="1" noChangeAspect="1" noMove="1" noResize="1" noEditPoints="1" noAdjustHandles="1" noChangeArrowheads="1" noChangeShapeType="1" noTextEdit="1"/>
              </p:cNvSpPr>
              <p:nvPr/>
            </p:nvSpPr>
            <p:spPr>
              <a:xfrm>
                <a:off x="9581250" y="4581983"/>
                <a:ext cx="655179" cy="3416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091A2F96-E64D-AC52-8D83-08B728CE0DED}"/>
                  </a:ext>
                </a:extLst>
              </p:cNvPr>
              <p:cNvSpPr txBox="1"/>
              <p:nvPr/>
            </p:nvSpPr>
            <p:spPr>
              <a:xfrm>
                <a:off x="9474991" y="3439540"/>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p:sp>
            <p:nvSpPr>
              <p:cNvPr id="76" name="TextBox 75">
                <a:extLst>
                  <a:ext uri="{FF2B5EF4-FFF2-40B4-BE49-F238E27FC236}">
                    <a16:creationId xmlns:a16="http://schemas.microsoft.com/office/drawing/2014/main" id="{091A2F96-E64D-AC52-8D83-08B728CE0DED}"/>
                  </a:ext>
                </a:extLst>
              </p:cNvPr>
              <p:cNvSpPr txBox="1">
                <a:spLocks noRot="1" noChangeAspect="1" noMove="1" noResize="1" noEditPoints="1" noAdjustHandles="1" noChangeArrowheads="1" noChangeShapeType="1" noTextEdit="1"/>
              </p:cNvSpPr>
              <p:nvPr/>
            </p:nvSpPr>
            <p:spPr>
              <a:xfrm>
                <a:off x="9474991" y="3439540"/>
                <a:ext cx="700141" cy="401392"/>
              </a:xfrm>
              <a:prstGeom prst="rect">
                <a:avLst/>
              </a:prstGeom>
              <a:blipFill>
                <a:blip r:embed="rId13"/>
                <a:stretch>
                  <a:fillRect b="-3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6526B111-711F-57A6-8DC3-1E8B1AE1729B}"/>
                  </a:ext>
                </a:extLst>
              </p:cNvPr>
              <p:cNvSpPr txBox="1"/>
              <p:nvPr/>
            </p:nvSpPr>
            <p:spPr>
              <a:xfrm>
                <a:off x="9945421" y="2525140"/>
                <a:ext cx="47897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77" name="TextBox 76">
                <a:extLst>
                  <a:ext uri="{FF2B5EF4-FFF2-40B4-BE49-F238E27FC236}">
                    <a16:creationId xmlns:a16="http://schemas.microsoft.com/office/drawing/2014/main" id="{6526B111-711F-57A6-8DC3-1E8B1AE1729B}"/>
                  </a:ext>
                </a:extLst>
              </p:cNvPr>
              <p:cNvSpPr txBox="1">
                <a:spLocks noRot="1" noChangeAspect="1" noMove="1" noResize="1" noEditPoints="1" noAdjustHandles="1" noChangeArrowheads="1" noChangeShapeType="1" noTextEdit="1"/>
              </p:cNvSpPr>
              <p:nvPr/>
            </p:nvSpPr>
            <p:spPr>
              <a:xfrm>
                <a:off x="9945421" y="2525140"/>
                <a:ext cx="478977" cy="341632"/>
              </a:xfrm>
              <a:prstGeom prst="rect">
                <a:avLst/>
              </a:prstGeom>
              <a:blipFill>
                <a:blip r:embed="rId14"/>
                <a:stretch>
                  <a:fillRect b="-10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42B60426-89EA-6E3E-C50C-E928C9BAA113}"/>
                  </a:ext>
                </a:extLst>
              </p:cNvPr>
              <p:cNvSpPr txBox="1"/>
              <p:nvPr/>
            </p:nvSpPr>
            <p:spPr>
              <a:xfrm>
                <a:off x="9974860" y="5663535"/>
                <a:ext cx="47731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ro-RO" dirty="0">
                  <a:solidFill>
                    <a:schemeClr val="bg1"/>
                  </a:solidFill>
                </a:endParaRPr>
              </a:p>
            </p:txBody>
          </p:sp>
        </mc:Choice>
        <mc:Fallback>
          <p:sp>
            <p:nvSpPr>
              <p:cNvPr id="78" name="TextBox 77">
                <a:extLst>
                  <a:ext uri="{FF2B5EF4-FFF2-40B4-BE49-F238E27FC236}">
                    <a16:creationId xmlns:a16="http://schemas.microsoft.com/office/drawing/2014/main" id="{42B60426-89EA-6E3E-C50C-E928C9BAA113}"/>
                  </a:ext>
                </a:extLst>
              </p:cNvPr>
              <p:cNvSpPr txBox="1">
                <a:spLocks noRot="1" noChangeAspect="1" noMove="1" noResize="1" noEditPoints="1" noAdjustHandles="1" noChangeArrowheads="1" noChangeShapeType="1" noTextEdit="1"/>
              </p:cNvSpPr>
              <p:nvPr/>
            </p:nvSpPr>
            <p:spPr>
              <a:xfrm>
                <a:off x="9974860" y="5663535"/>
                <a:ext cx="477310" cy="341632"/>
              </a:xfrm>
              <a:prstGeom prst="rect">
                <a:avLst/>
              </a:prstGeom>
              <a:blipFill>
                <a:blip r:embed="rId15"/>
                <a:stretch>
                  <a:fillRect/>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ED7E2761-6EEB-8AA2-0B8C-E5836960C869}"/>
              </a:ext>
            </a:extLst>
          </p:cNvPr>
          <p:cNvCxnSpPr>
            <a:cxnSpLocks/>
            <a:endCxn id="70" idx="1"/>
          </p:cNvCxnSpPr>
          <p:nvPr/>
        </p:nvCxnSpPr>
        <p:spPr>
          <a:xfrm flipV="1">
            <a:off x="9105209" y="4264790"/>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B68DE2B4-2B1A-E1D5-89F3-83DA88CD5035}"/>
                  </a:ext>
                </a:extLst>
              </p:cNvPr>
              <p:cNvSpPr txBox="1"/>
              <p:nvPr/>
            </p:nvSpPr>
            <p:spPr>
              <a:xfrm>
                <a:off x="9645009" y="4018661"/>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3</m:t>
                          </m:r>
                        </m:sub>
                        <m:sup/>
                      </m:sSubSup>
                    </m:oMath>
                  </m:oMathPara>
                </a14:m>
                <a:endParaRPr lang="ro-RO" dirty="0">
                  <a:solidFill>
                    <a:schemeClr val="bg1"/>
                  </a:solidFill>
                </a:endParaRPr>
              </a:p>
            </p:txBody>
          </p:sp>
        </mc:Choice>
        <mc:Fallback>
          <p:sp>
            <p:nvSpPr>
              <p:cNvPr id="81" name="TextBox 80">
                <a:extLst>
                  <a:ext uri="{FF2B5EF4-FFF2-40B4-BE49-F238E27FC236}">
                    <a16:creationId xmlns:a16="http://schemas.microsoft.com/office/drawing/2014/main" id="{B68DE2B4-2B1A-E1D5-89F3-83DA88CD5035}"/>
                  </a:ext>
                </a:extLst>
              </p:cNvPr>
              <p:cNvSpPr txBox="1">
                <a:spLocks noRot="1" noChangeAspect="1" noMove="1" noResize="1" noEditPoints="1" noAdjustHandles="1" noChangeArrowheads="1" noChangeShapeType="1" noTextEdit="1"/>
              </p:cNvSpPr>
              <p:nvPr/>
            </p:nvSpPr>
            <p:spPr>
              <a:xfrm>
                <a:off x="9645009" y="4018661"/>
                <a:ext cx="1066800" cy="36837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4F37F2D5-BFBD-2BDF-DF28-8B77356E35F3}"/>
                  </a:ext>
                </a:extLst>
              </p:cNvPr>
              <p:cNvSpPr txBox="1"/>
              <p:nvPr/>
            </p:nvSpPr>
            <p:spPr>
              <a:xfrm>
                <a:off x="8921500" y="4312415"/>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82" name="TextBox 81">
                <a:extLst>
                  <a:ext uri="{FF2B5EF4-FFF2-40B4-BE49-F238E27FC236}">
                    <a16:creationId xmlns:a16="http://schemas.microsoft.com/office/drawing/2014/main" id="{4F37F2D5-BFBD-2BDF-DF28-8B77356E35F3}"/>
                  </a:ext>
                </a:extLst>
              </p:cNvPr>
              <p:cNvSpPr txBox="1">
                <a:spLocks noRot="1" noChangeAspect="1" noMove="1" noResize="1" noEditPoints="1" noAdjustHandles="1" noChangeArrowheads="1" noChangeShapeType="1" noTextEdit="1"/>
              </p:cNvSpPr>
              <p:nvPr/>
            </p:nvSpPr>
            <p:spPr>
              <a:xfrm>
                <a:off x="8921500" y="4312415"/>
                <a:ext cx="700141" cy="373564"/>
              </a:xfrm>
              <a:prstGeom prst="rect">
                <a:avLst/>
              </a:prstGeom>
              <a:blipFill>
                <a:blip r:embed="rId17"/>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 name="TextBox 84">
                <a:extLst>
                  <a:ext uri="{FF2B5EF4-FFF2-40B4-BE49-F238E27FC236}">
                    <a16:creationId xmlns:a16="http://schemas.microsoft.com/office/drawing/2014/main" id="{23842583-38C6-294D-EAD5-0CCFA1E5E318}"/>
                  </a:ext>
                </a:extLst>
              </p:cNvPr>
              <p:cNvSpPr txBox="1"/>
              <p:nvPr/>
            </p:nvSpPr>
            <p:spPr>
              <a:xfrm>
                <a:off x="6046173" y="4095568"/>
                <a:ext cx="1066800" cy="366575"/>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1</m:t>
                          </m:r>
                        </m:sub>
                        <m:sup/>
                      </m:sSubSup>
                    </m:oMath>
                  </m:oMathPara>
                </a14:m>
                <a:endParaRPr lang="ro-RO" dirty="0">
                  <a:solidFill>
                    <a:schemeClr val="bg1"/>
                  </a:solidFill>
                </a:endParaRPr>
              </a:p>
            </p:txBody>
          </p:sp>
        </mc:Choice>
        <mc:Fallback>
          <p:sp>
            <p:nvSpPr>
              <p:cNvPr id="85" name="TextBox 84">
                <a:extLst>
                  <a:ext uri="{FF2B5EF4-FFF2-40B4-BE49-F238E27FC236}">
                    <a16:creationId xmlns:a16="http://schemas.microsoft.com/office/drawing/2014/main" id="{23842583-38C6-294D-EAD5-0CCFA1E5E318}"/>
                  </a:ext>
                </a:extLst>
              </p:cNvPr>
              <p:cNvSpPr txBox="1">
                <a:spLocks noRot="1" noChangeAspect="1" noMove="1" noResize="1" noEditPoints="1" noAdjustHandles="1" noChangeArrowheads="1" noChangeShapeType="1" noTextEdit="1"/>
              </p:cNvSpPr>
              <p:nvPr/>
            </p:nvSpPr>
            <p:spPr>
              <a:xfrm>
                <a:off x="6046173" y="4095568"/>
                <a:ext cx="1066800" cy="36657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07643B0F-5423-D609-FDC8-128639876886}"/>
                  </a:ext>
                </a:extLst>
              </p:cNvPr>
              <p:cNvSpPr txBox="1"/>
              <p:nvPr/>
            </p:nvSpPr>
            <p:spPr>
              <a:xfrm>
                <a:off x="5292746" y="4297223"/>
                <a:ext cx="700141" cy="373564"/>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sSubSup>
                    </m:oMath>
                  </m:oMathPara>
                </a14:m>
                <a:endParaRPr lang="ro-RO" dirty="0">
                  <a:solidFill>
                    <a:schemeClr val="bg1"/>
                  </a:solidFill>
                </a:endParaRPr>
              </a:p>
            </p:txBody>
          </p:sp>
        </mc:Choice>
        <mc:Fallback>
          <p:sp>
            <p:nvSpPr>
              <p:cNvPr id="86" name="TextBox 85">
                <a:extLst>
                  <a:ext uri="{FF2B5EF4-FFF2-40B4-BE49-F238E27FC236}">
                    <a16:creationId xmlns:a16="http://schemas.microsoft.com/office/drawing/2014/main" id="{07643B0F-5423-D609-FDC8-128639876886}"/>
                  </a:ext>
                </a:extLst>
              </p:cNvPr>
              <p:cNvSpPr txBox="1">
                <a:spLocks noRot="1" noChangeAspect="1" noMove="1" noResize="1" noEditPoints="1" noAdjustHandles="1" noChangeArrowheads="1" noChangeShapeType="1" noTextEdit="1"/>
              </p:cNvSpPr>
              <p:nvPr/>
            </p:nvSpPr>
            <p:spPr>
              <a:xfrm>
                <a:off x="5292746" y="4297223"/>
                <a:ext cx="700141" cy="373564"/>
              </a:xfrm>
              <a:prstGeom prst="rect">
                <a:avLst/>
              </a:prstGeom>
              <a:blipFill>
                <a:blip r:embed="rId19"/>
                <a:stretch>
                  <a:fillRect b="-6667"/>
                </a:stretch>
              </a:blipFill>
            </p:spPr>
            <p:txBody>
              <a:bodyPr/>
              <a:lstStyle/>
              <a:p>
                <a:r>
                  <a:rPr lang="en-US">
                    <a:noFill/>
                  </a:rPr>
                  <a:t> </a:t>
                </a:r>
              </a:p>
            </p:txBody>
          </p:sp>
        </mc:Fallback>
      </mc:AlternateContent>
      <p:cxnSp>
        <p:nvCxnSpPr>
          <p:cNvPr id="87" name="Straight Arrow Connector 86">
            <a:extLst>
              <a:ext uri="{FF2B5EF4-FFF2-40B4-BE49-F238E27FC236}">
                <a16:creationId xmlns:a16="http://schemas.microsoft.com/office/drawing/2014/main" id="{25EB84C3-186B-F929-7951-B77122BF333A}"/>
              </a:ext>
            </a:extLst>
          </p:cNvPr>
          <p:cNvCxnSpPr>
            <a:cxnSpLocks/>
          </p:cNvCxnSpPr>
          <p:nvPr/>
        </p:nvCxnSpPr>
        <p:spPr>
          <a:xfrm flipV="1">
            <a:off x="5460047" y="4268822"/>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C59F4117-0B6C-9652-7637-F4DDEE15A7B0}"/>
                  </a:ext>
                </a:extLst>
              </p:cNvPr>
              <p:cNvSpPr txBox="1"/>
              <p:nvPr/>
            </p:nvSpPr>
            <p:spPr>
              <a:xfrm>
                <a:off x="7862602" y="4084745"/>
                <a:ext cx="1066800" cy="3683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2</m:t>
                          </m:r>
                        </m:sub>
                        <m:sup/>
                      </m:sSubSup>
                    </m:oMath>
                  </m:oMathPara>
                </a14:m>
                <a:endParaRPr lang="ro-RO" dirty="0">
                  <a:solidFill>
                    <a:schemeClr val="bg1"/>
                  </a:solidFill>
                </a:endParaRPr>
              </a:p>
            </p:txBody>
          </p:sp>
        </mc:Choice>
        <mc:Fallback>
          <p:sp>
            <p:nvSpPr>
              <p:cNvPr id="88" name="TextBox 87">
                <a:extLst>
                  <a:ext uri="{FF2B5EF4-FFF2-40B4-BE49-F238E27FC236}">
                    <a16:creationId xmlns:a16="http://schemas.microsoft.com/office/drawing/2014/main" id="{C59F4117-0B6C-9652-7637-F4DDEE15A7B0}"/>
                  </a:ext>
                </a:extLst>
              </p:cNvPr>
              <p:cNvSpPr txBox="1">
                <a:spLocks noRot="1" noChangeAspect="1" noMove="1" noResize="1" noEditPoints="1" noAdjustHandles="1" noChangeArrowheads="1" noChangeShapeType="1" noTextEdit="1"/>
              </p:cNvSpPr>
              <p:nvPr/>
            </p:nvSpPr>
            <p:spPr>
              <a:xfrm>
                <a:off x="7862602" y="4084745"/>
                <a:ext cx="1066800" cy="36837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a:extLst>
                  <a:ext uri="{FF2B5EF4-FFF2-40B4-BE49-F238E27FC236}">
                    <a16:creationId xmlns:a16="http://schemas.microsoft.com/office/drawing/2014/main" id="{6F80770F-131D-8D35-20B1-BD75954F0F2A}"/>
                  </a:ext>
                </a:extLst>
              </p:cNvPr>
              <p:cNvSpPr txBox="1"/>
              <p:nvPr/>
            </p:nvSpPr>
            <p:spPr>
              <a:xfrm>
                <a:off x="9825060" y="1979266"/>
                <a:ext cx="700141"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rgbClr val="83EC13"/>
                              </a:solidFill>
                              <a:latin typeface="Cambria Math" panose="02040503050406030204" pitchFamily="18" charset="0"/>
                            </a:rPr>
                          </m:ctrlPr>
                        </m:sSubPr>
                        <m:e>
                          <m:r>
                            <a:rPr lang="en-US" b="0" i="1" smtClean="0">
                              <a:solidFill>
                                <a:srgbClr val="83EC13"/>
                              </a:solidFill>
                              <a:latin typeface="Cambria Math" panose="02040503050406030204" pitchFamily="18" charset="0"/>
                            </a:rPr>
                            <m:t>𝐿</m:t>
                          </m:r>
                        </m:e>
                        <m:sub>
                          <m:r>
                            <a:rPr lang="en-US" b="0" i="1" smtClean="0">
                              <a:solidFill>
                                <a:srgbClr val="83EC13"/>
                              </a:solidFill>
                              <a:latin typeface="Cambria Math" panose="02040503050406030204" pitchFamily="18" charset="0"/>
                            </a:rPr>
                            <m:t>3</m:t>
                          </m:r>
                        </m:sub>
                      </m:sSub>
                    </m:oMath>
                  </m:oMathPara>
                </a14:m>
                <a:endParaRPr lang="ro-RO" dirty="0">
                  <a:solidFill>
                    <a:schemeClr val="bg1"/>
                  </a:solidFill>
                </a:endParaRPr>
              </a:p>
            </p:txBody>
          </p:sp>
        </mc:Choice>
        <mc:Fallback>
          <p:sp>
            <p:nvSpPr>
              <p:cNvPr id="90" name="TextBox 89">
                <a:extLst>
                  <a:ext uri="{FF2B5EF4-FFF2-40B4-BE49-F238E27FC236}">
                    <a16:creationId xmlns:a16="http://schemas.microsoft.com/office/drawing/2014/main" id="{6F80770F-131D-8D35-20B1-BD75954F0F2A}"/>
                  </a:ext>
                </a:extLst>
              </p:cNvPr>
              <p:cNvSpPr txBox="1">
                <a:spLocks noRot="1" noChangeAspect="1" noMove="1" noResize="1" noEditPoints="1" noAdjustHandles="1" noChangeArrowheads="1" noChangeShapeType="1" noTextEdit="1"/>
              </p:cNvSpPr>
              <p:nvPr/>
            </p:nvSpPr>
            <p:spPr>
              <a:xfrm>
                <a:off x="9825060" y="1979266"/>
                <a:ext cx="700141" cy="341632"/>
              </a:xfrm>
              <a:prstGeom prst="rect">
                <a:avLst/>
              </a:prstGeom>
              <a:blipFill>
                <a:blip r:embed="rId21"/>
                <a:stretch>
                  <a:fillRect/>
                </a:stretch>
              </a:blipFill>
            </p:spPr>
            <p:txBody>
              <a:bodyPr/>
              <a:lstStyle/>
              <a:p>
                <a:r>
                  <a:rPr lang="en-US">
                    <a:noFill/>
                  </a:rPr>
                  <a:t> </a:t>
                </a:r>
              </a:p>
            </p:txBody>
          </p:sp>
        </mc:Fallback>
      </mc:AlternateContent>
      <p:cxnSp>
        <p:nvCxnSpPr>
          <p:cNvPr id="92" name="Curved Connector 91">
            <a:extLst>
              <a:ext uri="{FF2B5EF4-FFF2-40B4-BE49-F238E27FC236}">
                <a16:creationId xmlns:a16="http://schemas.microsoft.com/office/drawing/2014/main" id="{A2FCD012-EAFC-C76E-6BC5-F590DF8B762F}"/>
              </a:ext>
            </a:extLst>
          </p:cNvPr>
          <p:cNvCxnSpPr>
            <a:cxnSpLocks/>
            <a:stCxn id="72" idx="6"/>
          </p:cNvCxnSpPr>
          <p:nvPr/>
        </p:nvCxnSpPr>
        <p:spPr>
          <a:xfrm flipH="1" flipV="1">
            <a:off x="10236431" y="2216803"/>
            <a:ext cx="242614" cy="955962"/>
          </a:xfrm>
          <a:prstGeom prst="curvedConnector4">
            <a:avLst>
              <a:gd name="adj1" fmla="val -94224"/>
              <a:gd name="adj2" fmla="val 68707"/>
            </a:avLst>
          </a:prstGeom>
          <a:ln w="25400">
            <a:solidFill>
              <a:srgbClr val="83EC13"/>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68821A7C-2C50-B13B-CA9A-F0F2E9B4B164}"/>
              </a:ext>
            </a:extLst>
          </p:cNvPr>
          <p:cNvCxnSpPr>
            <a:cxnSpLocks/>
            <a:stCxn id="88" idx="0"/>
            <a:endCxn id="90" idx="2"/>
          </p:cNvCxnSpPr>
          <p:nvPr/>
        </p:nvCxnSpPr>
        <p:spPr>
          <a:xfrm rot="5400000" flipH="1" flipV="1">
            <a:off x="8403643" y="2313258"/>
            <a:ext cx="1763847" cy="1779129"/>
          </a:xfrm>
          <a:prstGeom prst="curvedConnector3">
            <a:avLst>
              <a:gd name="adj1" fmla="val 30300"/>
            </a:avLst>
          </a:prstGeom>
          <a:ln w="25400">
            <a:solidFill>
              <a:srgbClr val="83EC13"/>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A15DE8CF-EE1F-8FBF-713A-016E334772A4}"/>
              </a:ext>
            </a:extLst>
          </p:cNvPr>
          <p:cNvCxnSpPr>
            <a:cxnSpLocks/>
            <a:stCxn id="50" idx="0"/>
            <a:endCxn id="90" idx="2"/>
          </p:cNvCxnSpPr>
          <p:nvPr/>
        </p:nvCxnSpPr>
        <p:spPr>
          <a:xfrm rot="5400000" flipH="1" flipV="1">
            <a:off x="7550070" y="1379486"/>
            <a:ext cx="1683649" cy="3566474"/>
          </a:xfrm>
          <a:prstGeom prst="curvedConnector3">
            <a:avLst>
              <a:gd name="adj1" fmla="val 27733"/>
            </a:avLst>
          </a:prstGeom>
          <a:ln w="25400">
            <a:solidFill>
              <a:srgbClr val="83EC13"/>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9" name="TextBox 128">
                <a:extLst>
                  <a:ext uri="{FF2B5EF4-FFF2-40B4-BE49-F238E27FC236}">
                    <a16:creationId xmlns:a16="http://schemas.microsoft.com/office/drawing/2014/main" id="{984BCD77-160C-3AD9-DED8-D078EF50D067}"/>
                  </a:ext>
                </a:extLst>
              </p:cNvPr>
              <p:cNvSpPr txBox="1"/>
              <p:nvPr/>
            </p:nvSpPr>
            <p:spPr>
              <a:xfrm>
                <a:off x="6282188" y="2048090"/>
                <a:ext cx="700141"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𝐿</m:t>
                          </m:r>
                        </m:e>
                        <m:sub>
                          <m:r>
                            <a:rPr lang="en-US" b="0" i="1" smtClean="0">
                              <a:solidFill>
                                <a:srgbClr val="FFFF00"/>
                              </a:solidFill>
                              <a:latin typeface="Cambria Math" panose="02040503050406030204" pitchFamily="18" charset="0"/>
                            </a:rPr>
                            <m:t>1</m:t>
                          </m:r>
                        </m:sub>
                      </m:sSub>
                    </m:oMath>
                  </m:oMathPara>
                </a14:m>
                <a:endParaRPr lang="ro-RO" dirty="0">
                  <a:solidFill>
                    <a:schemeClr val="bg1"/>
                  </a:solidFill>
                </a:endParaRPr>
              </a:p>
            </p:txBody>
          </p:sp>
        </mc:Choice>
        <mc:Fallback>
          <p:sp>
            <p:nvSpPr>
              <p:cNvPr id="129" name="TextBox 128">
                <a:extLst>
                  <a:ext uri="{FF2B5EF4-FFF2-40B4-BE49-F238E27FC236}">
                    <a16:creationId xmlns:a16="http://schemas.microsoft.com/office/drawing/2014/main" id="{984BCD77-160C-3AD9-DED8-D078EF50D067}"/>
                  </a:ext>
                </a:extLst>
              </p:cNvPr>
              <p:cNvSpPr txBox="1">
                <a:spLocks noRot="1" noChangeAspect="1" noMove="1" noResize="1" noEditPoints="1" noAdjustHandles="1" noChangeArrowheads="1" noChangeShapeType="1" noTextEdit="1"/>
              </p:cNvSpPr>
              <p:nvPr/>
            </p:nvSpPr>
            <p:spPr>
              <a:xfrm>
                <a:off x="6282188" y="2048090"/>
                <a:ext cx="700141" cy="341632"/>
              </a:xfrm>
              <a:prstGeom prst="rect">
                <a:avLst/>
              </a:prstGeom>
              <a:blipFill>
                <a:blip r:embed="rId22"/>
                <a:stretch>
                  <a:fillRect/>
                </a:stretch>
              </a:blipFill>
            </p:spPr>
            <p:txBody>
              <a:bodyPr/>
              <a:lstStyle/>
              <a:p>
                <a:r>
                  <a:rPr lang="en-US">
                    <a:noFill/>
                  </a:rPr>
                  <a:t> </a:t>
                </a:r>
              </a:p>
            </p:txBody>
          </p:sp>
        </mc:Fallback>
      </mc:AlternateContent>
      <p:cxnSp>
        <p:nvCxnSpPr>
          <p:cNvPr id="130" name="Curved Connector 129">
            <a:extLst>
              <a:ext uri="{FF2B5EF4-FFF2-40B4-BE49-F238E27FC236}">
                <a16:creationId xmlns:a16="http://schemas.microsoft.com/office/drawing/2014/main" id="{6526FDFE-F72F-3639-8999-5E04A3EFC912}"/>
              </a:ext>
            </a:extLst>
          </p:cNvPr>
          <p:cNvCxnSpPr>
            <a:cxnSpLocks/>
          </p:cNvCxnSpPr>
          <p:nvPr/>
        </p:nvCxnSpPr>
        <p:spPr>
          <a:xfrm flipH="1" flipV="1">
            <a:off x="8444527" y="2284966"/>
            <a:ext cx="242614" cy="955962"/>
          </a:xfrm>
          <a:prstGeom prst="curvedConnector4">
            <a:avLst>
              <a:gd name="adj1" fmla="val -94224"/>
              <a:gd name="adj2" fmla="val 68707"/>
            </a:avLst>
          </a:prstGeom>
          <a:ln w="25400">
            <a:solidFill>
              <a:schemeClr val="bg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1" name="Curved Connector 130">
            <a:extLst>
              <a:ext uri="{FF2B5EF4-FFF2-40B4-BE49-F238E27FC236}">
                <a16:creationId xmlns:a16="http://schemas.microsoft.com/office/drawing/2014/main" id="{6918AD9E-454A-7DCA-0BA6-9A3DA5DCB9C7}"/>
              </a:ext>
            </a:extLst>
          </p:cNvPr>
          <p:cNvCxnSpPr>
            <a:cxnSpLocks/>
          </p:cNvCxnSpPr>
          <p:nvPr/>
        </p:nvCxnSpPr>
        <p:spPr>
          <a:xfrm flipV="1">
            <a:off x="6695004" y="2437367"/>
            <a:ext cx="1901923" cy="1676934"/>
          </a:xfrm>
          <a:prstGeom prst="curvedConnector3">
            <a:avLst>
              <a:gd name="adj1" fmla="val 58013"/>
            </a:avLst>
          </a:prstGeom>
          <a:ln w="25400">
            <a:solidFill>
              <a:schemeClr val="bg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07B0E5E7-EEA2-4296-A045-45E3F018A928}"/>
                  </a:ext>
                </a:extLst>
              </p:cNvPr>
              <p:cNvSpPr txBox="1"/>
              <p:nvPr/>
            </p:nvSpPr>
            <p:spPr>
              <a:xfrm>
                <a:off x="8151812" y="1981200"/>
                <a:ext cx="700141"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𝐿</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p:sp>
            <p:nvSpPr>
              <p:cNvPr id="135" name="TextBox 134">
                <a:extLst>
                  <a:ext uri="{FF2B5EF4-FFF2-40B4-BE49-F238E27FC236}">
                    <a16:creationId xmlns:a16="http://schemas.microsoft.com/office/drawing/2014/main" id="{07B0E5E7-EEA2-4296-A045-45E3F018A928}"/>
                  </a:ext>
                </a:extLst>
              </p:cNvPr>
              <p:cNvSpPr txBox="1">
                <a:spLocks noRot="1" noChangeAspect="1" noMove="1" noResize="1" noEditPoints="1" noAdjustHandles="1" noChangeArrowheads="1" noChangeShapeType="1" noTextEdit="1"/>
              </p:cNvSpPr>
              <p:nvPr/>
            </p:nvSpPr>
            <p:spPr>
              <a:xfrm>
                <a:off x="8151812" y="1981200"/>
                <a:ext cx="700141" cy="341632"/>
              </a:xfrm>
              <a:prstGeom prst="rect">
                <a:avLst/>
              </a:prstGeom>
              <a:blipFill>
                <a:blip r:embed="rId23"/>
                <a:stretch>
                  <a:fillRect/>
                </a:stretch>
              </a:blipFill>
            </p:spPr>
            <p:txBody>
              <a:bodyPr/>
              <a:lstStyle/>
              <a:p>
                <a:r>
                  <a:rPr lang="en-US">
                    <a:noFill/>
                  </a:rPr>
                  <a:t> </a:t>
                </a:r>
              </a:p>
            </p:txBody>
          </p:sp>
        </mc:Fallback>
      </mc:AlternateContent>
      <p:cxnSp>
        <p:nvCxnSpPr>
          <p:cNvPr id="136" name="Curved Connector 135">
            <a:extLst>
              <a:ext uri="{FF2B5EF4-FFF2-40B4-BE49-F238E27FC236}">
                <a16:creationId xmlns:a16="http://schemas.microsoft.com/office/drawing/2014/main" id="{E8DDBAD1-A188-6696-051B-B13F7514EE99}"/>
              </a:ext>
            </a:extLst>
          </p:cNvPr>
          <p:cNvCxnSpPr>
            <a:cxnSpLocks/>
            <a:stCxn id="52" idx="6"/>
            <a:endCxn id="129" idx="2"/>
          </p:cNvCxnSpPr>
          <p:nvPr/>
        </p:nvCxnSpPr>
        <p:spPr>
          <a:xfrm flipH="1" flipV="1">
            <a:off x="6632259" y="2389722"/>
            <a:ext cx="242616" cy="789500"/>
          </a:xfrm>
          <a:prstGeom prst="curvedConnector4">
            <a:avLst>
              <a:gd name="adj1" fmla="val -94223"/>
              <a:gd name="adj2" fmla="val 66860"/>
            </a:avLst>
          </a:prstGeom>
          <a:ln w="25400">
            <a:solidFill>
              <a:srgbClr val="FFFF00"/>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0C68C90F-BDA3-54C8-871F-DA96CD51C61D}"/>
              </a:ext>
            </a:extLst>
          </p:cNvPr>
          <p:cNvSpPr txBox="1"/>
          <p:nvPr/>
        </p:nvSpPr>
        <p:spPr>
          <a:xfrm>
            <a:off x="1613903" y="2119392"/>
            <a:ext cx="4292733" cy="923330"/>
          </a:xfrm>
          <a:prstGeom prst="rect">
            <a:avLst/>
          </a:prstGeom>
          <a:noFill/>
        </p:spPr>
        <p:txBody>
          <a:bodyPr wrap="square">
            <a:spAutoFit/>
          </a:bodyPr>
          <a:lstStyle/>
          <a:p>
            <a:r>
              <a:rPr lang="en-US" dirty="0">
                <a:solidFill>
                  <a:schemeClr val="bg1"/>
                </a:solidFill>
                <a:latin typeface="Century Gothic" panose="020B0502020202020204" pitchFamily="34" charset="0"/>
              </a:rPr>
              <a:t>If we have multiple – outputs, then we need to add the losses for each output</a:t>
            </a:r>
          </a:p>
        </p:txBody>
      </p:sp>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DC6A3B75-0C5F-32FD-8215-10CBB7600340}"/>
                  </a:ext>
                </a:extLst>
              </p:cNvPr>
              <p:cNvSpPr txBox="1"/>
              <p:nvPr/>
            </p:nvSpPr>
            <p:spPr>
              <a:xfrm>
                <a:off x="1594475" y="3721944"/>
                <a:ext cx="2588586" cy="871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𝐿</m:t>
                          </m:r>
                        </m:num>
                        <m:den>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𝑊</m:t>
                          </m:r>
                        </m:den>
                      </m:f>
                      <m:r>
                        <a:rPr lang="en-US" sz="1800" b="0" i="1" smtClean="0">
                          <a:solidFill>
                            <a:schemeClr val="bg1"/>
                          </a:solidFill>
                          <a:latin typeface="Cambria Math" panose="02040503050406030204" pitchFamily="18" charset="0"/>
                        </a:rPr>
                        <m:t>=</m:t>
                      </m:r>
                      <m:nary>
                        <m:naryPr>
                          <m:chr m:val="∑"/>
                          <m:ctrlPr>
                            <a:rPr lang="en-US" sz="1800" b="0" i="1" smtClean="0">
                              <a:solidFill>
                                <a:schemeClr val="bg1"/>
                              </a:solidFill>
                              <a:latin typeface="Cambria Math" panose="02040503050406030204" pitchFamily="18" charset="0"/>
                            </a:rPr>
                          </m:ctrlPr>
                        </m:naryPr>
                        <m:sub>
                          <m:r>
                            <a:rPr lang="en-US" sz="1800" b="0" i="1" smtClean="0">
                              <a:solidFill>
                                <a:schemeClr val="bg1"/>
                              </a:solidFill>
                              <a:latin typeface="Cambria Math" panose="02040503050406030204" pitchFamily="18" charset="0"/>
                            </a:rPr>
                            <m:t>𝑡</m:t>
                          </m:r>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𝑇</m:t>
                          </m:r>
                        </m:sup>
                        <m:e>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𝐿</m:t>
                                  </m:r>
                                </m:e>
                                <m:sub>
                                  <m:r>
                                    <a:rPr lang="en-US" sz="1800" b="0" i="1" smtClean="0">
                                      <a:solidFill>
                                        <a:schemeClr val="bg1"/>
                                      </a:solidFill>
                                      <a:latin typeface="Cambria Math" panose="02040503050406030204" pitchFamily="18" charset="0"/>
                                    </a:rPr>
                                    <m:t>𝑡</m:t>
                                  </m:r>
                                </m:sub>
                              </m:sSub>
                            </m:num>
                            <m:den>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𝑊</m:t>
                              </m:r>
                            </m:den>
                          </m:f>
                        </m:e>
                      </m:nary>
                    </m:oMath>
                  </m:oMathPara>
                </a14:m>
                <a:endParaRPr lang="en-US" dirty="0">
                  <a:solidFill>
                    <a:schemeClr val="bg1"/>
                  </a:solidFill>
                </a:endParaRPr>
              </a:p>
            </p:txBody>
          </p:sp>
        </mc:Choice>
        <mc:Fallback>
          <p:sp>
            <p:nvSpPr>
              <p:cNvPr id="145" name="TextBox 144">
                <a:extLst>
                  <a:ext uri="{FF2B5EF4-FFF2-40B4-BE49-F238E27FC236}">
                    <a16:creationId xmlns:a16="http://schemas.microsoft.com/office/drawing/2014/main" id="{DC6A3B75-0C5F-32FD-8215-10CBB7600340}"/>
                  </a:ext>
                </a:extLst>
              </p:cNvPr>
              <p:cNvSpPr txBox="1">
                <a:spLocks noRot="1" noChangeAspect="1" noMove="1" noResize="1" noEditPoints="1" noAdjustHandles="1" noChangeArrowheads="1" noChangeShapeType="1" noTextEdit="1"/>
              </p:cNvSpPr>
              <p:nvPr/>
            </p:nvSpPr>
            <p:spPr>
              <a:xfrm>
                <a:off x="1594475" y="3721944"/>
                <a:ext cx="2588586" cy="871201"/>
              </a:xfrm>
              <a:prstGeom prst="rect">
                <a:avLst/>
              </a:prstGeom>
              <a:blipFill>
                <a:blip r:embed="rId24"/>
                <a:stretch>
                  <a:fillRect t="-95652" b="-152174"/>
                </a:stretch>
              </a:blipFill>
            </p:spPr>
            <p:txBody>
              <a:bodyPr/>
              <a:lstStyle/>
              <a:p>
                <a:r>
                  <a:rPr lang="en-US">
                    <a:noFill/>
                  </a:rPr>
                  <a:t> </a:t>
                </a:r>
              </a:p>
            </p:txBody>
          </p:sp>
        </mc:Fallback>
      </mc:AlternateContent>
    </p:spTree>
    <p:extLst>
      <p:ext uri="{BB962C8B-B14F-4D97-AF65-F5344CB8AC3E}">
        <p14:creationId xmlns:p14="http://schemas.microsoft.com/office/powerpoint/2010/main" val="4008016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B492D-DF2F-4116-1056-49A8A1FE4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CA84F5-7DDC-DF3E-56A7-E1EEBF47CC9F}"/>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5EA314F-9F4C-DAB7-C797-96FD6E07255A}"/>
                  </a:ext>
                </a:extLst>
              </p:cNvPr>
              <p:cNvSpPr>
                <a:spLocks noGrp="1"/>
              </p:cNvSpPr>
              <p:nvPr>
                <p:ph idx="1"/>
              </p:nvPr>
            </p:nvSpPr>
            <p:spPr>
              <a:xfrm>
                <a:off x="1522414" y="1905000"/>
                <a:ext cx="10286998" cy="4267200"/>
              </a:xfrm>
            </p:spPr>
            <p:txBody>
              <a:bodyPr>
                <a:noAutofit/>
              </a:bodyPr>
              <a:lstStyle/>
              <a:p>
                <a:r>
                  <a:rPr lang="en-US" sz="2000" dirty="0"/>
                  <a:t>When computing for multiple time steps we need to take into consideration</a:t>
                </a:r>
              </a:p>
              <a:p>
                <a:pPr lvl="1"/>
                <a:r>
                  <a:rPr lang="en-US" sz="1600" dirty="0"/>
                  <a:t>The loss at each time step (if there is one)</a:t>
                </a:r>
              </a:p>
              <a:p>
                <a:pPr lvl="1"/>
                <a:r>
                  <a:rPr lang="en-US" sz="1800" dirty="0"/>
                  <a:t>The output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3</m:t>
                        </m:r>
                      </m:sub>
                    </m:sSub>
                    <m:r>
                      <a:rPr lang="en-US" sz="1800" i="1">
                        <a:latin typeface="Cambria Math" panose="02040503050406030204" pitchFamily="18" charset="0"/>
                      </a:rPr>
                      <m:t>)</m:t>
                    </m:r>
                  </m:oMath>
                </a14:m>
                <a:r>
                  <a:rPr lang="en-US" sz="1800" dirty="0"/>
                  <a:t> depends also on previous inputs through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a:t>
                </a:r>
              </a:p>
              <a:p>
                <a:pPr lvl="1"/>
                <a:r>
                  <a:rPr lang="en-US" sz="1800" dirty="0"/>
                  <a:t>that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sub>
                    </m:sSub>
                  </m:oMath>
                </a14:m>
                <a:r>
                  <a:rPr lang="en-US" sz="1800" dirty="0"/>
                  <a:t> is computed based on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h</m:t>
                        </m:r>
                      </m:e>
                      <m:sub>
                        <m:r>
                          <a:rPr lang="en-US" sz="1800" i="1">
                            <a:latin typeface="Cambria Math" panose="02040503050406030204" pitchFamily="18" charset="0"/>
                          </a:rPr>
                          <m:t>𝑡</m:t>
                        </m:r>
                        <m:r>
                          <a:rPr lang="en-US" sz="1800" i="1">
                            <a:latin typeface="Cambria Math" panose="02040503050406030204" pitchFamily="18" charset="0"/>
                          </a:rPr>
                          <m:t>−1</m:t>
                        </m:r>
                      </m:sub>
                    </m:sSub>
                  </m:oMath>
                </a14:m>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mc:Choice>
        <mc:Fallback>
          <p:sp>
            <p:nvSpPr>
              <p:cNvPr id="4" name="Content Placeholder 3">
                <a:extLst>
                  <a:ext uri="{FF2B5EF4-FFF2-40B4-BE49-F238E27FC236}">
                    <a16:creationId xmlns:a16="http://schemas.microsoft.com/office/drawing/2014/main" id="{75EA314F-9F4C-DAB7-C797-96FD6E07255A}"/>
                  </a:ext>
                </a:extLst>
              </p:cNvPr>
              <p:cNvSpPr>
                <a:spLocks noGrp="1" noRot="1" noChangeAspect="1" noMove="1" noResize="1" noEditPoints="1" noAdjustHandles="1" noChangeArrowheads="1" noChangeShapeType="1" noTextEdit="1"/>
              </p:cNvSpPr>
              <p:nvPr>
                <p:ph idx="1"/>
              </p:nvPr>
            </p:nvSpPr>
            <p:spPr>
              <a:xfrm>
                <a:off x="1522414" y="1905000"/>
                <a:ext cx="10286998" cy="4267200"/>
              </a:xfrm>
              <a:blipFill>
                <a:blip r:embed="rId3"/>
                <a:stretch>
                  <a:fillRect l="-370" t="-1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1333D47-39B2-54FC-EF13-62368E49C9A0}"/>
                  </a:ext>
                </a:extLst>
              </p:cNvPr>
              <p:cNvSpPr txBox="1"/>
              <p:nvPr/>
            </p:nvSpPr>
            <p:spPr>
              <a:xfrm>
                <a:off x="2436812" y="3579680"/>
                <a:ext cx="6956071" cy="1070165"/>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𝐿</m:t>
                          </m:r>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b="0" i="1" smtClean="0">
                                  <a:solidFill>
                                    <a:schemeClr val="bg1"/>
                                  </a:solidFill>
                                  <a:latin typeface="Cambria Math" panose="02040503050406030204" pitchFamily="18" charset="0"/>
                                </a:rPr>
                                <m:t>𝑥h</m:t>
                              </m:r>
                            </m:sub>
                          </m:sSub>
                        </m:den>
                      </m:f>
                      <m:r>
                        <a:rPr lang="en-US" sz="2400" b="0" i="1" smtClean="0">
                          <a:solidFill>
                            <a:schemeClr val="bg1"/>
                          </a:solidFill>
                          <a:latin typeface="Cambria Math" panose="02040503050406030204" pitchFamily="18" charset="0"/>
                        </a:rPr>
                        <m:t>=</m:t>
                      </m:r>
                      <m:nary>
                        <m:naryPr>
                          <m:chr m:val="∑"/>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𝑇</m:t>
                          </m:r>
                        </m:sup>
                        <m:e>
                          <m:d>
                            <m:dPr>
                              <m:ctrlPr>
                                <a:rPr lang="en-US" sz="2400" b="0" i="1" smtClean="0">
                                  <a:solidFill>
                                    <a:schemeClr val="bg1"/>
                                  </a:solidFill>
                                  <a:latin typeface="Cambria Math" panose="02040503050406030204" pitchFamily="18" charset="0"/>
                                </a:rPr>
                              </m:ctrlPr>
                            </m:dPr>
                            <m:e>
                              <m:nary>
                                <m:naryPr>
                                  <m:chr m:val="∑"/>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𝐿</m:t>
                                          </m:r>
                                        </m:e>
                                        <m:sub>
                                          <m:r>
                                            <a:rPr lang="en-US" sz="2400" i="1">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en>
                                  </m:f>
                                  <m:r>
                                    <a:rPr lang="en-US" sz="2400" i="1">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𝑗</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−1</m:t>
                                                  </m:r>
                                                </m:sub>
                                              </m:sSub>
                                            </m:den>
                                          </m:f>
                                        </m:e>
                                      </m:nary>
                                    </m:e>
                                  </m:d>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𝑘</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i="1">
                                              <a:solidFill>
                                                <a:schemeClr val="bg1"/>
                                              </a:solidFill>
                                              <a:latin typeface="Cambria Math" panose="02040503050406030204" pitchFamily="18" charset="0"/>
                                            </a:rPr>
                                            <m:t>𝑥h</m:t>
                                          </m:r>
                                        </m:sub>
                                      </m:sSub>
                                    </m:den>
                                  </m:f>
                                  <m:r>
                                    <a:rPr lang="en-US" sz="2400" i="1">
                                      <a:solidFill>
                                        <a:schemeClr val="bg1"/>
                                      </a:solidFill>
                                      <a:latin typeface="Cambria Math" panose="02040503050406030204" pitchFamily="18" charset="0"/>
                                    </a:rPr>
                                    <m:t> </m:t>
                                  </m:r>
                                </m:e>
                              </m:nary>
                            </m:e>
                          </m:d>
                        </m:e>
                      </m:nary>
                      <m:r>
                        <a:rPr lang="en-US" sz="2400" b="0" i="1" smtClean="0">
                          <a:solidFill>
                            <a:schemeClr val="bg1"/>
                          </a:solidFill>
                          <a:latin typeface="Cambria Math" panose="02040503050406030204" pitchFamily="18" charset="0"/>
                        </a:rPr>
                        <m:t> </m:t>
                      </m:r>
                    </m:oMath>
                  </m:oMathPara>
                </a14:m>
                <a:endParaRPr lang="en-US" sz="2400" dirty="0"/>
              </a:p>
            </p:txBody>
          </p:sp>
        </mc:Choice>
        <mc:Fallback>
          <p:sp>
            <p:nvSpPr>
              <p:cNvPr id="40" name="TextBox 39">
                <a:extLst>
                  <a:ext uri="{FF2B5EF4-FFF2-40B4-BE49-F238E27FC236}">
                    <a16:creationId xmlns:a16="http://schemas.microsoft.com/office/drawing/2014/main" id="{51333D47-39B2-54FC-EF13-62368E49C9A0}"/>
                  </a:ext>
                </a:extLst>
              </p:cNvPr>
              <p:cNvSpPr txBox="1">
                <a:spLocks noRot="1" noChangeAspect="1" noMove="1" noResize="1" noEditPoints="1" noAdjustHandles="1" noChangeArrowheads="1" noChangeShapeType="1" noTextEdit="1"/>
              </p:cNvSpPr>
              <p:nvPr/>
            </p:nvSpPr>
            <p:spPr>
              <a:xfrm>
                <a:off x="2436812" y="3579680"/>
                <a:ext cx="6956071" cy="1070165"/>
              </a:xfrm>
              <a:prstGeom prst="rect">
                <a:avLst/>
              </a:prstGeom>
              <a:blipFill>
                <a:blip r:embed="rId4"/>
                <a:stretch>
                  <a:fillRect l="-547" t="-112791" r="-1095" b="-162791"/>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F936FA2E-9F46-2F5B-7BE2-3EDD1CD52F60}"/>
              </a:ext>
            </a:extLst>
          </p:cNvPr>
          <p:cNvSpPr/>
          <p:nvPr/>
        </p:nvSpPr>
        <p:spPr>
          <a:xfrm rot="16200000">
            <a:off x="5167199" y="4160124"/>
            <a:ext cx="152400" cy="12954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5" name="Left Brace 4">
            <a:extLst>
              <a:ext uri="{FF2B5EF4-FFF2-40B4-BE49-F238E27FC236}">
                <a16:creationId xmlns:a16="http://schemas.microsoft.com/office/drawing/2014/main" id="{414073F3-EB52-9FFB-3F04-AF2E6557E536}"/>
              </a:ext>
            </a:extLst>
          </p:cNvPr>
          <p:cNvSpPr/>
          <p:nvPr/>
        </p:nvSpPr>
        <p:spPr>
          <a:xfrm rot="16200000">
            <a:off x="6882879" y="3893425"/>
            <a:ext cx="152402" cy="18288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Left Brace 5">
            <a:extLst>
              <a:ext uri="{FF2B5EF4-FFF2-40B4-BE49-F238E27FC236}">
                <a16:creationId xmlns:a16="http://schemas.microsoft.com/office/drawing/2014/main" id="{904E8382-5B15-9DF2-1CBF-B82E5B0563B6}"/>
              </a:ext>
            </a:extLst>
          </p:cNvPr>
          <p:cNvSpPr/>
          <p:nvPr/>
        </p:nvSpPr>
        <p:spPr>
          <a:xfrm rot="16200000">
            <a:off x="8406877" y="4350625"/>
            <a:ext cx="152399" cy="914402"/>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7" name="TextBox 6">
            <a:extLst>
              <a:ext uri="{FF2B5EF4-FFF2-40B4-BE49-F238E27FC236}">
                <a16:creationId xmlns:a16="http://schemas.microsoft.com/office/drawing/2014/main" id="{843D19C0-6893-30C5-29B5-AF13D7FBE7F1}"/>
              </a:ext>
            </a:extLst>
          </p:cNvPr>
          <p:cNvSpPr txBox="1"/>
          <p:nvPr/>
        </p:nvSpPr>
        <p:spPr>
          <a:xfrm>
            <a:off x="4623412" y="4902629"/>
            <a:ext cx="1340432"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Loss to hidden </a:t>
            </a:r>
          </a:p>
        </p:txBody>
      </p:sp>
      <p:sp>
        <p:nvSpPr>
          <p:cNvPr id="8" name="TextBox 7">
            <a:extLst>
              <a:ext uri="{FF2B5EF4-FFF2-40B4-BE49-F238E27FC236}">
                <a16:creationId xmlns:a16="http://schemas.microsoft.com/office/drawing/2014/main" id="{BCE95133-2C5C-8B90-DA5D-22700BB8A734}"/>
              </a:ext>
            </a:extLst>
          </p:cNvPr>
          <p:cNvSpPr txBox="1"/>
          <p:nvPr/>
        </p:nvSpPr>
        <p:spPr>
          <a:xfrm>
            <a:off x="5942012" y="4902629"/>
            <a:ext cx="1890967"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Temporal Propagation</a:t>
            </a:r>
          </a:p>
        </p:txBody>
      </p:sp>
      <p:sp>
        <p:nvSpPr>
          <p:cNvPr id="9" name="TextBox 8">
            <a:extLst>
              <a:ext uri="{FF2B5EF4-FFF2-40B4-BE49-F238E27FC236}">
                <a16:creationId xmlns:a16="http://schemas.microsoft.com/office/drawing/2014/main" id="{D9B2B907-62E8-834F-7D29-095C50AA224B}"/>
              </a:ext>
            </a:extLst>
          </p:cNvPr>
          <p:cNvSpPr txBox="1"/>
          <p:nvPr/>
        </p:nvSpPr>
        <p:spPr>
          <a:xfrm>
            <a:off x="7732069" y="4902629"/>
            <a:ext cx="1502014"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Hidden to weight</a:t>
            </a:r>
          </a:p>
        </p:txBody>
      </p:sp>
      <p:sp>
        <p:nvSpPr>
          <p:cNvPr id="10" name="TextBox 9">
            <a:extLst>
              <a:ext uri="{FF2B5EF4-FFF2-40B4-BE49-F238E27FC236}">
                <a16:creationId xmlns:a16="http://schemas.microsoft.com/office/drawing/2014/main" id="{3AC2D014-2201-1C61-CCC0-4D34F2862441}"/>
              </a:ext>
            </a:extLst>
          </p:cNvPr>
          <p:cNvSpPr txBox="1"/>
          <p:nvPr/>
        </p:nvSpPr>
        <p:spPr>
          <a:xfrm>
            <a:off x="3345677" y="4884025"/>
            <a:ext cx="1031342" cy="286232"/>
          </a:xfrm>
          <a:prstGeom prst="rect">
            <a:avLst/>
          </a:prstGeom>
          <a:noFill/>
        </p:spPr>
        <p:txBody>
          <a:bodyPr wrap="squar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Every loss </a:t>
            </a:r>
          </a:p>
        </p:txBody>
      </p:sp>
      <p:sp>
        <p:nvSpPr>
          <p:cNvPr id="11" name="Left Brace 10">
            <a:extLst>
              <a:ext uri="{FF2B5EF4-FFF2-40B4-BE49-F238E27FC236}">
                <a16:creationId xmlns:a16="http://schemas.microsoft.com/office/drawing/2014/main" id="{58FCE313-21AD-9D6B-627B-6FE8D9B7BFF4}"/>
              </a:ext>
            </a:extLst>
          </p:cNvPr>
          <p:cNvSpPr/>
          <p:nvPr/>
        </p:nvSpPr>
        <p:spPr>
          <a:xfrm rot="16200000">
            <a:off x="3646847" y="4575444"/>
            <a:ext cx="152400" cy="46476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9789087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75C17-CDE5-4804-A121-4704157D5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778689-2255-8CA5-09B0-2D88568D9C48}"/>
              </a:ext>
            </a:extLst>
          </p:cNvPr>
          <p:cNvSpPr>
            <a:spLocks noGrp="1"/>
          </p:cNvSpPr>
          <p:nvPr>
            <p:ph type="title"/>
          </p:nvPr>
        </p:nvSpPr>
        <p:spPr/>
        <p:txBody>
          <a:bodyPr/>
          <a:lstStyle/>
          <a:p>
            <a:r>
              <a:rPr lang="en-US" dirty="0"/>
              <a:t>Backpropagation Through Time</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2E07633-3A38-2A70-0652-B99884147AB1}"/>
                  </a:ext>
                </a:extLst>
              </p:cNvPr>
              <p:cNvSpPr>
                <a:spLocks noGrp="1"/>
              </p:cNvSpPr>
              <p:nvPr>
                <p:ph idx="1"/>
              </p:nvPr>
            </p:nvSpPr>
            <p:spPr>
              <a:xfrm>
                <a:off x="1522414" y="1905000"/>
                <a:ext cx="10286998" cy="4267200"/>
              </a:xfrm>
            </p:spPr>
            <p:txBody>
              <a:bodyPr>
                <a:noAutofit/>
              </a:bodyPr>
              <a:lstStyle/>
              <a:p>
                <a:r>
                  <a:rPr lang="en-US" sz="2000" dirty="0"/>
                  <a:t>If we want to compute the gradients for </a:t>
                </a:r>
                <a:r>
                  <a:rPr lang="en-US" sz="2000" dirty="0" err="1"/>
                  <a:t>w.r.t</a:t>
                </a:r>
                <a:r>
                  <a:rPr lang="en-US" sz="2000" dirty="0"/>
                  <a:t> to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r>
                          <a:rPr lang="en-US" sz="2000" i="1">
                            <a:latin typeface="Cambria Math" panose="02040503050406030204" pitchFamily="18" charset="0"/>
                          </a:rPr>
                          <m:t>h</m:t>
                        </m:r>
                      </m:sub>
                    </m:sSub>
                  </m:oMath>
                </a14:m>
                <a:r>
                  <a:rPr lang="en-US" sz="2000" dirty="0"/>
                  <a:t>, the formula is almost the same. This is because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en-US" sz="2000" dirty="0"/>
                  <a:t> is computed based on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hh</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m:t>
                        </m:r>
                        <m:r>
                          <a:rPr lang="en-US" sz="2000" i="1">
                            <a:latin typeface="Cambria Math" panose="02040503050406030204" pitchFamily="18" charset="0"/>
                          </a:rPr>
                          <m:t>h</m:t>
                        </m:r>
                      </m:sub>
                    </m:sSub>
                  </m:oMath>
                </a14:m>
                <a:r>
                  <a:rPr lang="en-US" sz="2000" dirty="0"/>
                  <a:t> 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en-US" sz="2000" dirty="0"/>
                  <a:t>.  </a:t>
                </a:r>
              </a:p>
              <a:p>
                <a:pPr marL="274320" lvl="1" indent="0">
                  <a:buNone/>
                </a:pPr>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mc:Choice>
        <mc:Fallback>
          <p:sp>
            <p:nvSpPr>
              <p:cNvPr id="4" name="Content Placeholder 3">
                <a:extLst>
                  <a:ext uri="{FF2B5EF4-FFF2-40B4-BE49-F238E27FC236}">
                    <a16:creationId xmlns:a16="http://schemas.microsoft.com/office/drawing/2014/main" id="{22E07633-3A38-2A70-0652-B99884147AB1}"/>
                  </a:ext>
                </a:extLst>
              </p:cNvPr>
              <p:cNvSpPr>
                <a:spLocks noGrp="1" noRot="1" noChangeAspect="1" noMove="1" noResize="1" noEditPoints="1" noAdjustHandles="1" noChangeArrowheads="1" noChangeShapeType="1" noTextEdit="1"/>
              </p:cNvSpPr>
              <p:nvPr>
                <p:ph idx="1"/>
              </p:nvPr>
            </p:nvSpPr>
            <p:spPr>
              <a:xfrm>
                <a:off x="1522414" y="1905000"/>
                <a:ext cx="10286998" cy="4267200"/>
              </a:xfrm>
              <a:blipFill>
                <a:blip r:embed="rId3"/>
                <a:stretch>
                  <a:fillRect l="-370" t="-1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BF15012-D4FC-D3EC-6A8E-18256FF79F63}"/>
                  </a:ext>
                </a:extLst>
              </p:cNvPr>
              <p:cNvSpPr txBox="1"/>
              <p:nvPr/>
            </p:nvSpPr>
            <p:spPr>
              <a:xfrm>
                <a:off x="2436812" y="3579680"/>
                <a:ext cx="7101944" cy="1070165"/>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𝐿</m:t>
                          </m:r>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b="0" i="1" smtClean="0">
                                  <a:solidFill>
                                    <a:srgbClr val="FF0000"/>
                                  </a:solidFill>
                                  <a:latin typeface="Cambria Math" panose="02040503050406030204" pitchFamily="18" charset="0"/>
                                </a:rPr>
                                <m:t>h</m:t>
                              </m:r>
                              <m:r>
                                <a:rPr lang="en-US" sz="2400" b="0" i="1" smtClean="0">
                                  <a:solidFill>
                                    <a:srgbClr val="FF0000"/>
                                  </a:solidFill>
                                  <a:latin typeface="Cambria Math" panose="02040503050406030204" pitchFamily="18" charset="0"/>
                                </a:rPr>
                                <m:t>h</m:t>
                              </m:r>
                            </m:sub>
                          </m:sSub>
                        </m:den>
                      </m:f>
                      <m:r>
                        <a:rPr lang="en-US" sz="2400" b="0" i="1" smtClean="0">
                          <a:solidFill>
                            <a:schemeClr val="bg1"/>
                          </a:solidFill>
                          <a:latin typeface="Cambria Math" panose="02040503050406030204" pitchFamily="18" charset="0"/>
                        </a:rPr>
                        <m:t>=</m:t>
                      </m:r>
                      <m:nary>
                        <m:naryPr>
                          <m:chr m:val="∑"/>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𝑇</m:t>
                          </m:r>
                        </m:sup>
                        <m:e>
                          <m:d>
                            <m:dPr>
                              <m:ctrlPr>
                                <a:rPr lang="en-US" sz="2400" b="0" i="1" smtClean="0">
                                  <a:solidFill>
                                    <a:schemeClr val="bg1"/>
                                  </a:solidFill>
                                  <a:latin typeface="Cambria Math" panose="02040503050406030204" pitchFamily="18" charset="0"/>
                                </a:rPr>
                              </m:ctrlPr>
                            </m:dPr>
                            <m:e>
                              <m:nary>
                                <m:naryPr>
                                  <m:chr m:val="∑"/>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𝐿</m:t>
                                          </m:r>
                                        </m:e>
                                        <m:sub>
                                          <m:r>
                                            <a:rPr lang="en-US" sz="2400" i="1">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i="1">
                                              <a:solidFill>
                                                <a:schemeClr val="bg1"/>
                                              </a:solidFill>
                                              <a:latin typeface="Cambria Math" panose="02040503050406030204" pitchFamily="18" charset="0"/>
                                            </a:rPr>
                                            <m:t>𝑡</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Sub>
                                    </m:den>
                                  </m:f>
                                  <m:r>
                                    <a:rPr lang="en-US" sz="2400" i="1">
                                      <a:solidFill>
                                        <a:schemeClr val="bg1"/>
                                      </a:solidFill>
                                      <a:latin typeface="Cambria Math" panose="02040503050406030204" pitchFamily="18" charset="0"/>
                                    </a:rPr>
                                    <m:t>⋅</m:t>
                                  </m:r>
                                  <m:d>
                                    <m:dPr>
                                      <m:ctrlPr>
                                        <a:rPr lang="en-US" sz="2400" i="1">
                                          <a:solidFill>
                                            <a:schemeClr val="bg1"/>
                                          </a:solidFill>
                                          <a:latin typeface="Cambria Math" panose="02040503050406030204" pitchFamily="18" charset="0"/>
                                        </a:rPr>
                                      </m:ctrlPr>
                                    </m:dPr>
                                    <m:e>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𝑘</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𝑗</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𝑗</m:t>
                                                  </m:r>
                                                  <m:r>
                                                    <a:rPr lang="en-US" sz="2400" i="1">
                                                      <a:solidFill>
                                                        <a:schemeClr val="bg1"/>
                                                      </a:solidFill>
                                                      <a:latin typeface="Cambria Math" panose="02040503050406030204" pitchFamily="18" charset="0"/>
                                                    </a:rPr>
                                                    <m:t>−1</m:t>
                                                  </m:r>
                                                </m:sub>
                                              </m:sSub>
                                            </m:den>
                                          </m:f>
                                        </m:e>
                                      </m:nary>
                                    </m:e>
                                  </m:d>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𝑘</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b="0" i="1" smtClean="0">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h</m:t>
                                          </m:r>
                                        </m:sub>
                                      </m:sSub>
                                    </m:den>
                                  </m:f>
                                  <m:r>
                                    <a:rPr lang="en-US" sz="2400" i="1">
                                      <a:solidFill>
                                        <a:schemeClr val="bg1"/>
                                      </a:solidFill>
                                      <a:latin typeface="Cambria Math" panose="02040503050406030204" pitchFamily="18" charset="0"/>
                                    </a:rPr>
                                    <m:t> </m:t>
                                  </m:r>
                                </m:e>
                              </m:nary>
                            </m:e>
                          </m:d>
                        </m:e>
                      </m:nary>
                      <m:r>
                        <a:rPr lang="en-US" sz="2400" b="0" i="1" smtClean="0">
                          <a:solidFill>
                            <a:schemeClr val="bg1"/>
                          </a:solidFill>
                          <a:latin typeface="Cambria Math" panose="02040503050406030204" pitchFamily="18" charset="0"/>
                        </a:rPr>
                        <m:t> </m:t>
                      </m:r>
                    </m:oMath>
                  </m:oMathPara>
                </a14:m>
                <a:endParaRPr lang="en-US" sz="2400" dirty="0"/>
              </a:p>
            </p:txBody>
          </p:sp>
        </mc:Choice>
        <mc:Fallback>
          <p:sp>
            <p:nvSpPr>
              <p:cNvPr id="40" name="TextBox 39">
                <a:extLst>
                  <a:ext uri="{FF2B5EF4-FFF2-40B4-BE49-F238E27FC236}">
                    <a16:creationId xmlns:a16="http://schemas.microsoft.com/office/drawing/2014/main" id="{4BF15012-D4FC-D3EC-6A8E-18256FF79F63}"/>
                  </a:ext>
                </a:extLst>
              </p:cNvPr>
              <p:cNvSpPr txBox="1">
                <a:spLocks noRot="1" noChangeAspect="1" noMove="1" noResize="1" noEditPoints="1" noAdjustHandles="1" noChangeArrowheads="1" noChangeShapeType="1" noTextEdit="1"/>
              </p:cNvSpPr>
              <p:nvPr/>
            </p:nvSpPr>
            <p:spPr>
              <a:xfrm>
                <a:off x="2436812" y="3579680"/>
                <a:ext cx="7101944" cy="1070165"/>
              </a:xfrm>
              <a:prstGeom prst="rect">
                <a:avLst/>
              </a:prstGeom>
              <a:blipFill>
                <a:blip r:embed="rId4"/>
                <a:stretch>
                  <a:fillRect t="-112791" r="-179" b="-162791"/>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F48AC2FF-6C20-5263-9227-549FB3A2556C}"/>
              </a:ext>
            </a:extLst>
          </p:cNvPr>
          <p:cNvSpPr/>
          <p:nvPr/>
        </p:nvSpPr>
        <p:spPr>
          <a:xfrm rot="16200000">
            <a:off x="5167199" y="4160124"/>
            <a:ext cx="152400" cy="12954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5" name="Left Brace 4">
            <a:extLst>
              <a:ext uri="{FF2B5EF4-FFF2-40B4-BE49-F238E27FC236}">
                <a16:creationId xmlns:a16="http://schemas.microsoft.com/office/drawing/2014/main" id="{5753F8D4-00A3-0251-D8F8-876AFB97B255}"/>
              </a:ext>
            </a:extLst>
          </p:cNvPr>
          <p:cNvSpPr/>
          <p:nvPr/>
        </p:nvSpPr>
        <p:spPr>
          <a:xfrm rot="16200000">
            <a:off x="6882879" y="3893425"/>
            <a:ext cx="152402" cy="182880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6" name="Left Brace 5">
            <a:extLst>
              <a:ext uri="{FF2B5EF4-FFF2-40B4-BE49-F238E27FC236}">
                <a16:creationId xmlns:a16="http://schemas.microsoft.com/office/drawing/2014/main" id="{A6573EFD-76AD-CD46-E0C6-D778D1CEB02E}"/>
              </a:ext>
            </a:extLst>
          </p:cNvPr>
          <p:cNvSpPr/>
          <p:nvPr/>
        </p:nvSpPr>
        <p:spPr>
          <a:xfrm rot="16200000">
            <a:off x="8406877" y="4350625"/>
            <a:ext cx="152399" cy="914402"/>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7" name="TextBox 6">
            <a:extLst>
              <a:ext uri="{FF2B5EF4-FFF2-40B4-BE49-F238E27FC236}">
                <a16:creationId xmlns:a16="http://schemas.microsoft.com/office/drawing/2014/main" id="{FB89FDCC-5C64-6058-2446-65D5BF3C3089}"/>
              </a:ext>
            </a:extLst>
          </p:cNvPr>
          <p:cNvSpPr txBox="1"/>
          <p:nvPr/>
        </p:nvSpPr>
        <p:spPr>
          <a:xfrm>
            <a:off x="4623412" y="4902629"/>
            <a:ext cx="1340432"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Loss to hidden </a:t>
            </a:r>
          </a:p>
        </p:txBody>
      </p:sp>
      <p:sp>
        <p:nvSpPr>
          <p:cNvPr id="8" name="TextBox 7">
            <a:extLst>
              <a:ext uri="{FF2B5EF4-FFF2-40B4-BE49-F238E27FC236}">
                <a16:creationId xmlns:a16="http://schemas.microsoft.com/office/drawing/2014/main" id="{18CF92DB-0EA2-5ABF-88FA-C0CD11108F67}"/>
              </a:ext>
            </a:extLst>
          </p:cNvPr>
          <p:cNvSpPr txBox="1"/>
          <p:nvPr/>
        </p:nvSpPr>
        <p:spPr>
          <a:xfrm>
            <a:off x="5942012" y="4902629"/>
            <a:ext cx="1890967"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Temporal Propagation</a:t>
            </a:r>
          </a:p>
        </p:txBody>
      </p:sp>
      <p:sp>
        <p:nvSpPr>
          <p:cNvPr id="9" name="TextBox 8">
            <a:extLst>
              <a:ext uri="{FF2B5EF4-FFF2-40B4-BE49-F238E27FC236}">
                <a16:creationId xmlns:a16="http://schemas.microsoft.com/office/drawing/2014/main" id="{417690C6-6956-753B-D5FB-FDDFB9B74DFD}"/>
              </a:ext>
            </a:extLst>
          </p:cNvPr>
          <p:cNvSpPr txBox="1"/>
          <p:nvPr/>
        </p:nvSpPr>
        <p:spPr>
          <a:xfrm>
            <a:off x="7732069" y="4902629"/>
            <a:ext cx="1502014" cy="286232"/>
          </a:xfrm>
          <a:prstGeom prst="rect">
            <a:avLst/>
          </a:prstGeom>
          <a:noFill/>
        </p:spPr>
        <p:txBody>
          <a:bodyPr wrap="non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Hidden to weight</a:t>
            </a:r>
          </a:p>
        </p:txBody>
      </p:sp>
      <p:sp>
        <p:nvSpPr>
          <p:cNvPr id="10" name="TextBox 9">
            <a:extLst>
              <a:ext uri="{FF2B5EF4-FFF2-40B4-BE49-F238E27FC236}">
                <a16:creationId xmlns:a16="http://schemas.microsoft.com/office/drawing/2014/main" id="{EACA1E67-23B1-6E1C-159F-BAB421425525}"/>
              </a:ext>
            </a:extLst>
          </p:cNvPr>
          <p:cNvSpPr txBox="1"/>
          <p:nvPr/>
        </p:nvSpPr>
        <p:spPr>
          <a:xfrm>
            <a:off x="3345677" y="4884025"/>
            <a:ext cx="1031342" cy="286232"/>
          </a:xfrm>
          <a:prstGeom prst="rect">
            <a:avLst/>
          </a:prstGeom>
          <a:noFill/>
        </p:spPr>
        <p:txBody>
          <a:bodyPr wrap="square" rtlCol="0">
            <a:spAutoFit/>
          </a:bodyPr>
          <a:lstStyle/>
          <a:p>
            <a:pPr>
              <a:lnSpc>
                <a:spcPct val="90000"/>
              </a:lnSpc>
            </a:pPr>
            <a:r>
              <a:rPr lang="en-US" sz="1400" dirty="0">
                <a:solidFill>
                  <a:schemeClr val="bg1"/>
                </a:solidFill>
                <a:latin typeface="Cambria Math" panose="02040503050406030204" pitchFamily="18" charset="0"/>
                <a:ea typeface="Cambria Math" panose="02040503050406030204" pitchFamily="18" charset="0"/>
              </a:rPr>
              <a:t>Every loss </a:t>
            </a:r>
          </a:p>
        </p:txBody>
      </p:sp>
      <p:sp>
        <p:nvSpPr>
          <p:cNvPr id="11" name="Left Brace 10">
            <a:extLst>
              <a:ext uri="{FF2B5EF4-FFF2-40B4-BE49-F238E27FC236}">
                <a16:creationId xmlns:a16="http://schemas.microsoft.com/office/drawing/2014/main" id="{5AEEF159-ADB0-3FE8-F9FD-59F5EE560F96}"/>
              </a:ext>
            </a:extLst>
          </p:cNvPr>
          <p:cNvSpPr/>
          <p:nvPr/>
        </p:nvSpPr>
        <p:spPr>
          <a:xfrm rot="16200000">
            <a:off x="3646847" y="4575444"/>
            <a:ext cx="152400" cy="464761"/>
          </a:xfrm>
          <a:prstGeom prst="lef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475654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7B992-FD30-13BD-929C-4478B2046C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E3B876-A0EF-3A81-9C0A-FEF457775611}"/>
              </a:ext>
            </a:extLst>
          </p:cNvPr>
          <p:cNvSpPr>
            <a:spLocks noGrp="1"/>
          </p:cNvSpPr>
          <p:nvPr>
            <p:ph type="title"/>
          </p:nvPr>
        </p:nvSpPr>
        <p:spPr/>
        <p:txBody>
          <a:bodyPr/>
          <a:lstStyle/>
          <a:p>
            <a:r>
              <a:rPr lang="en-US" dirty="0"/>
              <a:t>Backpropagation Through 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98785A1-DFA8-5838-358E-DEF8D95A23DB}"/>
                  </a:ext>
                </a:extLst>
              </p:cNvPr>
              <p:cNvSpPr>
                <a:spLocks noGrp="1"/>
              </p:cNvSpPr>
              <p:nvPr>
                <p:ph idx="1"/>
              </p:nvPr>
            </p:nvSpPr>
            <p:spPr>
              <a:xfrm>
                <a:off x="1522414" y="1905000"/>
                <a:ext cx="10286998" cy="4267200"/>
              </a:xfrm>
            </p:spPr>
            <p:txBody>
              <a:bodyPr>
                <a:noAutofit/>
              </a:bodyPr>
              <a:lstStyle/>
              <a:p>
                <a:r>
                  <a:rPr lang="en-US" sz="2000" dirty="0"/>
                  <a:t>The gradients </a:t>
                </a:r>
                <a:r>
                  <a:rPr lang="en-US" sz="2000" dirty="0" err="1"/>
                  <a:t>w.r.t</a:t>
                </a:r>
                <a:r>
                  <a:rPr lang="en-US" sz="2000" dirty="0"/>
                  <a:t> to the output weights </a:t>
                </a:r>
                <a14:m>
                  <m:oMath xmlns:m="http://schemas.openxmlformats.org/officeDocument/2006/math">
                    <m:sSub>
                      <m:sSubPr>
                        <m:ctrlPr>
                          <a:rPr lang="en-US" sz="2000" i="1" smtClean="0">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𝑊</m:t>
                        </m:r>
                      </m:e>
                      <m:sub>
                        <m:r>
                          <a:rPr lang="en-US" sz="2000" b="0" i="1" smtClean="0">
                            <a:solidFill>
                              <a:schemeClr val="bg1"/>
                            </a:solidFill>
                            <a:latin typeface="Cambria Math" panose="02040503050406030204" pitchFamily="18" charset="0"/>
                          </a:rPr>
                          <m:t>h𝑦</m:t>
                        </m:r>
                      </m:sub>
                    </m:sSub>
                  </m:oMath>
                </a14:m>
                <a:r>
                  <a:rPr lang="en-US" sz="2000" dirty="0"/>
                  <a:t> are more simple since when computing the chain rule we don’t need to reach 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sub>
                    </m:sSub>
                  </m:oMath>
                </a14:m>
                <a:r>
                  <a:rPr lang="en-US" sz="2000" dirty="0"/>
                  <a:t> </a:t>
                </a:r>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498785A1-DFA8-5838-358E-DEF8D95A23DB}"/>
                  </a:ext>
                </a:extLst>
              </p:cNvPr>
              <p:cNvSpPr>
                <a:spLocks noGrp="1" noRot="1" noChangeAspect="1" noMove="1" noResize="1" noEditPoints="1" noAdjustHandles="1" noChangeArrowheads="1" noChangeShapeType="1" noTextEdit="1"/>
              </p:cNvSpPr>
              <p:nvPr>
                <p:ph idx="1"/>
              </p:nvPr>
            </p:nvSpPr>
            <p:spPr>
              <a:xfrm>
                <a:off x="1522414" y="1905000"/>
                <a:ext cx="10286998" cy="4267200"/>
              </a:xfrm>
              <a:blipFill>
                <a:blip r:embed="rId3"/>
                <a:stretch>
                  <a:fillRect l="-370" t="-17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77B00E85-8C21-C935-DBE6-AF9AD4721918}"/>
                  </a:ext>
                </a:extLst>
              </p:cNvPr>
              <p:cNvSpPr txBox="1"/>
              <p:nvPr/>
            </p:nvSpPr>
            <p:spPr>
              <a:xfrm>
                <a:off x="4645682" y="3132691"/>
                <a:ext cx="2897460" cy="930448"/>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b="0" i="1" smtClean="0">
                                  <a:solidFill>
                                    <a:schemeClr val="bg1"/>
                                  </a:solidFill>
                                  <a:latin typeface="Cambria Math" panose="02040503050406030204" pitchFamily="18" charset="0"/>
                                </a:rPr>
                                <m:t>h𝑦</m:t>
                              </m:r>
                            </m:sub>
                          </m:sSub>
                        </m:den>
                      </m:f>
                      <m:r>
                        <a:rPr lang="en-US" sz="2400" b="0" i="1" smtClean="0">
                          <a:solidFill>
                            <a:schemeClr val="bg1"/>
                          </a:solidFill>
                          <a:latin typeface="Cambria Math" panose="02040503050406030204" pitchFamily="18" charset="0"/>
                        </a:rPr>
                        <m:t>=</m:t>
                      </m:r>
                      <m:nary>
                        <m:naryPr>
                          <m:chr m:val="∑"/>
                          <m:ctrlPr>
                            <a:rPr lang="en-US" sz="240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𝑡</m:t>
                          </m:r>
                        </m:sup>
                        <m:e>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𝐿</m:t>
                              </m:r>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den>
                          </m:f>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𝑊</m:t>
                                  </m:r>
                                </m:e>
                                <m:sub>
                                  <m:r>
                                    <a:rPr lang="en-US" sz="2400" i="1" smtClean="0">
                                      <a:solidFill>
                                        <a:schemeClr val="bg1"/>
                                      </a:solidFill>
                                      <a:latin typeface="Cambria Math" panose="02040503050406030204" pitchFamily="18" charset="0"/>
                                    </a:rPr>
                                    <m:t>h</m:t>
                                  </m:r>
                                  <m:r>
                                    <a:rPr lang="en-US" sz="2400" b="0" i="1" smtClean="0">
                                      <a:solidFill>
                                        <a:schemeClr val="bg1"/>
                                      </a:solidFill>
                                      <a:latin typeface="Cambria Math" panose="02040503050406030204" pitchFamily="18" charset="0"/>
                                    </a:rPr>
                                    <m:t>𝑦</m:t>
                                  </m:r>
                                </m:sub>
                              </m:sSub>
                            </m:den>
                          </m:f>
                        </m:e>
                      </m:nary>
                    </m:oMath>
                  </m:oMathPara>
                </a14:m>
                <a:endParaRPr lang="en-US" sz="2400" dirty="0"/>
              </a:p>
            </p:txBody>
          </p:sp>
        </mc:Choice>
        <mc:Fallback>
          <p:sp>
            <p:nvSpPr>
              <p:cNvPr id="40" name="TextBox 39">
                <a:extLst>
                  <a:ext uri="{FF2B5EF4-FFF2-40B4-BE49-F238E27FC236}">
                    <a16:creationId xmlns:a16="http://schemas.microsoft.com/office/drawing/2014/main" id="{77B00E85-8C21-C935-DBE6-AF9AD4721918}"/>
                  </a:ext>
                </a:extLst>
              </p:cNvPr>
              <p:cNvSpPr txBox="1">
                <a:spLocks noRot="1" noChangeAspect="1" noMove="1" noResize="1" noEditPoints="1" noAdjustHandles="1" noChangeArrowheads="1" noChangeShapeType="1" noTextEdit="1"/>
              </p:cNvSpPr>
              <p:nvPr/>
            </p:nvSpPr>
            <p:spPr>
              <a:xfrm>
                <a:off x="4645682" y="3132691"/>
                <a:ext cx="2897460" cy="930448"/>
              </a:xfrm>
              <a:prstGeom prst="rect">
                <a:avLst/>
              </a:prstGeom>
              <a:blipFill>
                <a:blip r:embed="rId4"/>
                <a:stretch>
                  <a:fillRect l="-1747" t="-134667" r="-437" b="-197333"/>
                </a:stretch>
              </a:blipFill>
            </p:spPr>
            <p:txBody>
              <a:bodyPr/>
              <a:lstStyle/>
              <a:p>
                <a:r>
                  <a:rPr lang="en-US">
                    <a:noFill/>
                  </a:rPr>
                  <a:t> </a:t>
                </a:r>
              </a:p>
            </p:txBody>
          </p:sp>
        </mc:Fallback>
      </mc:AlternateContent>
    </p:spTree>
    <p:extLst>
      <p:ext uri="{BB962C8B-B14F-4D97-AF65-F5344CB8AC3E}">
        <p14:creationId xmlns:p14="http://schemas.microsoft.com/office/powerpoint/2010/main" val="415322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14CCB-687E-5D08-E281-746023E5C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58716-214F-2B4F-84C2-3A0E2950E3D8}"/>
              </a:ext>
            </a:extLst>
          </p:cNvPr>
          <p:cNvSpPr>
            <a:spLocks noGrp="1"/>
          </p:cNvSpPr>
          <p:nvPr>
            <p:ph type="title"/>
          </p:nvPr>
        </p:nvSpPr>
        <p:spPr/>
        <p:txBody>
          <a:bodyPr/>
          <a:lstStyle/>
          <a:p>
            <a:r>
              <a:rPr lang="en-US" dirty="0"/>
              <a:t>Backpropagation Through Time</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DDAC82-3FDE-9980-7887-5D197B4A12E7}"/>
                  </a:ext>
                </a:extLst>
              </p:cNvPr>
              <p:cNvSpPr>
                <a:spLocks noGrp="1"/>
              </p:cNvSpPr>
              <p:nvPr>
                <p:ph idx="1"/>
              </p:nvPr>
            </p:nvSpPr>
            <p:spPr>
              <a:xfrm>
                <a:off x="1522414" y="1905000"/>
                <a:ext cx="7500150" cy="4267200"/>
              </a:xfrm>
            </p:spPr>
            <p:txBody>
              <a:bodyPr>
                <a:noAutofit/>
              </a:bodyPr>
              <a:lstStyle/>
              <a:p>
                <a:r>
                  <a:rPr lang="en-US" sz="2000" dirty="0"/>
                  <a:t>Multiple RNN modules can be stacked one on each other, similar on how layers are being stacked on a standard neural network</a:t>
                </a:r>
              </a:p>
              <a:p>
                <a:endParaRPr lang="en-US" sz="2000" dirty="0"/>
              </a:p>
              <a:p>
                <a:r>
                  <a:rPr lang="en-US" sz="2000" dirty="0"/>
                  <a:t>We add an additional set of weights, </a:t>
                </a:r>
                <a14:m>
                  <m:oMath xmlns:m="http://schemas.openxmlformats.org/officeDocument/2006/math">
                    <m:sSubSup>
                      <m:sSubSupPr>
                        <m:ctrlPr>
                          <a:rPr lang="ro-RO" sz="2000" b="0" i="1" smtClean="0">
                            <a:solidFill>
                              <a:schemeClr val="bg1"/>
                            </a:solidFill>
                            <a:latin typeface="Cambria Math" panose="02040503050406030204" pitchFamily="18" charset="0"/>
                          </a:rPr>
                        </m:ctrlPr>
                      </m:sSubSupPr>
                      <m:e>
                        <m:r>
                          <a:rPr lang="ro-RO" sz="2000" b="0" i="1" smtClean="0">
                            <a:solidFill>
                              <a:schemeClr val="bg1"/>
                            </a:solidFill>
                            <a:latin typeface="Cambria Math" panose="02040503050406030204" pitchFamily="18" charset="0"/>
                          </a:rPr>
                          <m:t>𝑊</m:t>
                        </m:r>
                      </m:e>
                      <m:sub>
                        <m:r>
                          <a:rPr lang="ro-RO" sz="2000" b="0" i="1" smtClean="0">
                            <a:solidFill>
                              <a:schemeClr val="bg1"/>
                            </a:solidFill>
                            <a:latin typeface="Cambria Math" panose="02040503050406030204" pitchFamily="18" charset="0"/>
                          </a:rPr>
                          <m:t>h</m:t>
                        </m:r>
                        <m:r>
                          <a:rPr lang="en-US" sz="2000" b="0" i="1" smtClean="0">
                            <a:solidFill>
                              <a:schemeClr val="bg1"/>
                            </a:solidFill>
                            <a:latin typeface="Cambria Math" panose="02040503050406030204" pitchFamily="18" charset="0"/>
                          </a:rPr>
                          <m:t>h𝑑</m:t>
                        </m:r>
                      </m:sub>
                      <m:sup>
                        <m:r>
                          <a:rPr lang="en-US" sz="2000" b="0" i="1" smtClean="0">
                            <a:solidFill>
                              <a:schemeClr val="bg1"/>
                            </a:solidFill>
                            <a:latin typeface="Cambria Math" panose="02040503050406030204" pitchFamily="18" charset="0"/>
                          </a:rPr>
                          <m:t>𝑙</m:t>
                        </m:r>
                      </m:sup>
                    </m:sSubSup>
                  </m:oMath>
                </a14:m>
                <a:r>
                  <a:rPr lang="ro-RO" sz="2000" dirty="0">
                    <a:solidFill>
                      <a:schemeClr val="bg1"/>
                    </a:solidFill>
                  </a:rPr>
                  <a:t> to </a:t>
                </a:r>
                <a:r>
                  <a:rPr lang="ro-RO" sz="2000" dirty="0" err="1">
                    <a:solidFill>
                      <a:schemeClr val="bg1"/>
                    </a:solidFill>
                  </a:rPr>
                  <a:t>connect</a:t>
                </a:r>
                <a:r>
                  <a:rPr lang="ro-RO" sz="2000" dirty="0">
                    <a:solidFill>
                      <a:schemeClr val="bg1"/>
                    </a:solidFill>
                  </a:rPr>
                  <a:t> </a:t>
                </a:r>
                <a:r>
                  <a:rPr lang="ro-RO" sz="2000" dirty="0" err="1">
                    <a:solidFill>
                      <a:schemeClr val="bg1"/>
                    </a:solidFill>
                  </a:rPr>
                  <a:t>the</a:t>
                </a:r>
                <a:r>
                  <a:rPr lang="ro-RO" sz="2000" dirty="0">
                    <a:solidFill>
                      <a:schemeClr val="bg1"/>
                    </a:solidFill>
                  </a:rPr>
                  <a:t> </a:t>
                </a:r>
                <a:r>
                  <a:rPr lang="ro-RO" sz="2000" dirty="0" err="1">
                    <a:solidFill>
                      <a:schemeClr val="bg1"/>
                    </a:solidFill>
                  </a:rPr>
                  <a:t>hidden</a:t>
                </a:r>
                <a:r>
                  <a:rPr lang="ro-RO" sz="2000" dirty="0">
                    <a:solidFill>
                      <a:schemeClr val="bg1"/>
                    </a:solidFill>
                  </a:rPr>
                  <a:t> </a:t>
                </a:r>
                <a:r>
                  <a:rPr lang="ro-RO" sz="2000" dirty="0" err="1">
                    <a:solidFill>
                      <a:schemeClr val="bg1"/>
                    </a:solidFill>
                  </a:rPr>
                  <a:t>laers</a:t>
                </a:r>
                <a:r>
                  <a:rPr lang="ro-RO" sz="2000" dirty="0">
                    <a:solidFill>
                      <a:schemeClr val="bg1"/>
                    </a:solidFill>
                  </a:rPr>
                  <a:t> of </a:t>
                </a:r>
                <a:r>
                  <a:rPr lang="ro-RO" sz="2000" dirty="0" err="1">
                    <a:solidFill>
                      <a:schemeClr val="bg1"/>
                    </a:solidFill>
                  </a:rPr>
                  <a:t>the</a:t>
                </a:r>
                <a:r>
                  <a:rPr lang="ro-RO" sz="2000" dirty="0">
                    <a:solidFill>
                      <a:schemeClr val="bg1"/>
                    </a:solidFill>
                  </a:rPr>
                  <a:t> </a:t>
                </a:r>
                <a:r>
                  <a:rPr lang="ro-RO" sz="2000" dirty="0" err="1">
                    <a:solidFill>
                      <a:schemeClr val="bg1"/>
                    </a:solidFill>
                  </a:rPr>
                  <a:t>two</a:t>
                </a:r>
                <a:r>
                  <a:rPr lang="ro-RO" sz="2000" dirty="0">
                    <a:solidFill>
                      <a:schemeClr val="bg1"/>
                    </a:solidFill>
                  </a:rPr>
                  <a:t> </a:t>
                </a:r>
                <a:r>
                  <a:rPr lang="ro-RO" sz="2000" dirty="0" err="1">
                    <a:solidFill>
                      <a:schemeClr val="bg1"/>
                    </a:solidFill>
                  </a:rPr>
                  <a:t>RNNs</a:t>
                </a:r>
                <a:endParaRPr lang="ro-RO" sz="2000" dirty="0">
                  <a:solidFill>
                    <a:schemeClr val="bg1"/>
                  </a:solidFill>
                </a:endParaRPr>
              </a:p>
              <a:p>
                <a:pPr marL="0" indent="0">
                  <a:buNone/>
                </a:pPr>
                <a:endParaRPr lang="en-US" sz="2000" dirty="0"/>
              </a:p>
              <a:p>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79DDAC82-3FDE-9980-7887-5D197B4A12E7}"/>
                  </a:ext>
                </a:extLst>
              </p:cNvPr>
              <p:cNvSpPr>
                <a:spLocks noGrp="1" noRot="1" noChangeAspect="1" noMove="1" noResize="1" noEditPoints="1" noAdjustHandles="1" noChangeArrowheads="1" noChangeShapeType="1" noTextEdit="1"/>
              </p:cNvSpPr>
              <p:nvPr>
                <p:ph idx="1"/>
              </p:nvPr>
            </p:nvSpPr>
            <p:spPr>
              <a:xfrm>
                <a:off x="1522414" y="1905000"/>
                <a:ext cx="7500150" cy="4267200"/>
              </a:xfrm>
              <a:blipFill>
                <a:blip r:embed="rId3"/>
                <a:stretch>
                  <a:fillRect l="-508" t="-1780"/>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E14B974A-D212-E564-0908-49A23724549E}"/>
              </a:ext>
            </a:extLst>
          </p:cNvPr>
          <p:cNvSpPr/>
          <p:nvPr/>
        </p:nvSpPr>
        <p:spPr>
          <a:xfrm>
            <a:off x="9423609" y="3974974"/>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Oval 4">
            <a:extLst>
              <a:ext uri="{FF2B5EF4-FFF2-40B4-BE49-F238E27FC236}">
                <a16:creationId xmlns:a16="http://schemas.microsoft.com/office/drawing/2014/main" id="{740254FA-3D3D-11E5-958F-C35788EBA37E}"/>
              </a:ext>
            </a:extLst>
          </p:cNvPr>
          <p:cNvSpPr/>
          <p:nvPr/>
        </p:nvSpPr>
        <p:spPr>
          <a:xfrm>
            <a:off x="9843191" y="505665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Oval 5">
            <a:extLst>
              <a:ext uri="{FF2B5EF4-FFF2-40B4-BE49-F238E27FC236}">
                <a16:creationId xmlns:a16="http://schemas.microsoft.com/office/drawing/2014/main" id="{DA65E0DC-77A1-1D8C-E61C-73DACBF4AC80}"/>
              </a:ext>
            </a:extLst>
          </p:cNvPr>
          <p:cNvSpPr/>
          <p:nvPr/>
        </p:nvSpPr>
        <p:spPr>
          <a:xfrm>
            <a:off x="9878702" y="1857177"/>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00330F4-F1BA-3FC8-D34F-14602585949F}"/>
                  </a:ext>
                </a:extLst>
              </p:cNvPr>
              <p:cNvSpPr txBox="1"/>
              <p:nvPr/>
            </p:nvSpPr>
            <p:spPr>
              <a:xfrm>
                <a:off x="9599611" y="4038600"/>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up>
                          <m:r>
                            <a:rPr lang="en-US" sz="2400" b="0" i="1" smtClean="0">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7" name="TextBox 6">
                <a:extLst>
                  <a:ext uri="{FF2B5EF4-FFF2-40B4-BE49-F238E27FC236}">
                    <a16:creationId xmlns:a16="http://schemas.microsoft.com/office/drawing/2014/main" id="{700330F4-F1BA-3FC8-D34F-14602585949F}"/>
                  </a:ext>
                </a:extLst>
              </p:cNvPr>
              <p:cNvSpPr txBox="1">
                <a:spLocks noRot="1" noChangeAspect="1" noMove="1" noResize="1" noEditPoints="1" noAdjustHandles="1" noChangeArrowheads="1" noChangeShapeType="1" noTextEdit="1"/>
              </p:cNvSpPr>
              <p:nvPr/>
            </p:nvSpPr>
            <p:spPr>
              <a:xfrm>
                <a:off x="9599611" y="4038600"/>
                <a:ext cx="1066800" cy="435568"/>
              </a:xfrm>
              <a:prstGeom prst="rect">
                <a:avLst/>
              </a:prstGeom>
              <a:blipFill>
                <a:blip r:embed="rId4"/>
                <a:stretch>
                  <a:fillRect b="-2857"/>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BA9C1DED-2000-CC18-B1E4-16E27A1268C4}"/>
              </a:ext>
            </a:extLst>
          </p:cNvPr>
          <p:cNvCxnSpPr>
            <a:cxnSpLocks/>
            <a:stCxn id="5" idx="0"/>
          </p:cNvCxnSpPr>
          <p:nvPr/>
        </p:nvCxnSpPr>
        <p:spPr>
          <a:xfrm flipV="1">
            <a:off x="10109409" y="4558867"/>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989D3B-9AE3-9DFD-4ABF-CDCE4F4B07A5}"/>
              </a:ext>
            </a:extLst>
          </p:cNvPr>
          <p:cNvCxnSpPr>
            <a:cxnSpLocks/>
          </p:cNvCxnSpPr>
          <p:nvPr/>
        </p:nvCxnSpPr>
        <p:spPr>
          <a:xfrm flipV="1">
            <a:off x="10112853" y="2381910"/>
            <a:ext cx="0" cy="57374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0" name="Freeform 9">
            <a:extLst>
              <a:ext uri="{FF2B5EF4-FFF2-40B4-BE49-F238E27FC236}">
                <a16:creationId xmlns:a16="http://schemas.microsoft.com/office/drawing/2014/main" id="{04965830-F4C3-0D74-2E86-FEEC90F17707}"/>
              </a:ext>
            </a:extLst>
          </p:cNvPr>
          <p:cNvSpPr/>
          <p:nvPr/>
        </p:nvSpPr>
        <p:spPr>
          <a:xfrm>
            <a:off x="10722091" y="4092695"/>
            <a:ext cx="575601" cy="359569"/>
          </a:xfrm>
          <a:custGeom>
            <a:avLst/>
            <a:gdLst>
              <a:gd name="connsiteX0" fmla="*/ 0 w 562037"/>
              <a:gd name="connsiteY0" fmla="*/ 342900 h 342900"/>
              <a:gd name="connsiteX1" fmla="*/ 561975 w 562037"/>
              <a:gd name="connsiteY1" fmla="*/ 228600 h 342900"/>
              <a:gd name="connsiteX2" fmla="*/ 28575 w 562037"/>
              <a:gd name="connsiteY2" fmla="*/ 0 h 342900"/>
              <a:gd name="connsiteX0" fmla="*/ 0 w 573941"/>
              <a:gd name="connsiteY0" fmla="*/ 342900 h 342900"/>
              <a:gd name="connsiteX1" fmla="*/ 573882 w 573941"/>
              <a:gd name="connsiteY1" fmla="*/ 169069 h 342900"/>
              <a:gd name="connsiteX2" fmla="*/ 28575 w 573941"/>
              <a:gd name="connsiteY2" fmla="*/ 0 h 342900"/>
              <a:gd name="connsiteX0" fmla="*/ 0 w 573901"/>
              <a:gd name="connsiteY0" fmla="*/ 359569 h 359569"/>
              <a:gd name="connsiteX1" fmla="*/ 573882 w 573901"/>
              <a:gd name="connsiteY1" fmla="*/ 185738 h 359569"/>
              <a:gd name="connsiteX2" fmla="*/ 16669 w 573901"/>
              <a:gd name="connsiteY2" fmla="*/ 0 h 359569"/>
              <a:gd name="connsiteX0" fmla="*/ 0 w 573903"/>
              <a:gd name="connsiteY0" fmla="*/ 359569 h 359569"/>
              <a:gd name="connsiteX1" fmla="*/ 573882 w 573903"/>
              <a:gd name="connsiteY1" fmla="*/ 185738 h 359569"/>
              <a:gd name="connsiteX2" fmla="*/ 16669 w 573903"/>
              <a:gd name="connsiteY2" fmla="*/ 0 h 359569"/>
              <a:gd name="connsiteX0" fmla="*/ 0 w 575601"/>
              <a:gd name="connsiteY0" fmla="*/ 359569 h 359569"/>
              <a:gd name="connsiteX1" fmla="*/ 573882 w 575601"/>
              <a:gd name="connsiteY1" fmla="*/ 185738 h 359569"/>
              <a:gd name="connsiteX2" fmla="*/ 16669 w 575601"/>
              <a:gd name="connsiteY2" fmla="*/ 0 h 359569"/>
            </a:gdLst>
            <a:ahLst/>
            <a:cxnLst>
              <a:cxn ang="0">
                <a:pos x="connsiteX0" y="connsiteY0"/>
              </a:cxn>
              <a:cxn ang="0">
                <a:pos x="connsiteX1" y="connsiteY1"/>
              </a:cxn>
              <a:cxn ang="0">
                <a:pos x="connsiteX2" y="connsiteY2"/>
              </a:cxn>
            </a:cxnLst>
            <a:rect l="l" t="t" r="r" b="b"/>
            <a:pathLst>
              <a:path w="575601" h="359569">
                <a:moveTo>
                  <a:pt x="0" y="359569"/>
                </a:moveTo>
                <a:cubicBezTo>
                  <a:pt x="278606" y="330994"/>
                  <a:pt x="602060" y="250429"/>
                  <a:pt x="573882" y="185738"/>
                </a:cubicBezTo>
                <a:cubicBezTo>
                  <a:pt x="545704" y="121047"/>
                  <a:pt x="307181" y="64294"/>
                  <a:pt x="16669" y="0"/>
                </a:cubicBezTo>
              </a:path>
            </a:pathLst>
          </a:custGeom>
          <a:noFill/>
          <a:ln cap="rnd">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0DFA762-E1A7-1507-8152-5112DC912E7A}"/>
                  </a:ext>
                </a:extLst>
              </p:cNvPr>
              <p:cNvSpPr txBox="1"/>
              <p:nvPr/>
            </p:nvSpPr>
            <p:spPr>
              <a:xfrm>
                <a:off x="9477832" y="4558867"/>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11" name="TextBox 10">
                <a:extLst>
                  <a:ext uri="{FF2B5EF4-FFF2-40B4-BE49-F238E27FC236}">
                    <a16:creationId xmlns:a16="http://schemas.microsoft.com/office/drawing/2014/main" id="{50DFA762-E1A7-1507-8152-5112DC912E7A}"/>
                  </a:ext>
                </a:extLst>
              </p:cNvPr>
              <p:cNvSpPr txBox="1">
                <a:spLocks noRot="1" noChangeAspect="1" noMove="1" noResize="1" noEditPoints="1" noAdjustHandles="1" noChangeArrowheads="1" noChangeShapeType="1" noTextEdit="1"/>
              </p:cNvSpPr>
              <p:nvPr/>
            </p:nvSpPr>
            <p:spPr>
              <a:xfrm>
                <a:off x="9477832" y="4558867"/>
                <a:ext cx="655179" cy="3416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F6B5DEC-2B09-ED9B-6556-219FD023B239}"/>
                  </a:ext>
                </a:extLst>
              </p:cNvPr>
              <p:cNvSpPr txBox="1"/>
              <p:nvPr/>
            </p:nvSpPr>
            <p:spPr>
              <a:xfrm>
                <a:off x="9394112" y="2469570"/>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12" name="TextBox 11">
                <a:extLst>
                  <a:ext uri="{FF2B5EF4-FFF2-40B4-BE49-F238E27FC236}">
                    <a16:creationId xmlns:a16="http://schemas.microsoft.com/office/drawing/2014/main" id="{CF6B5DEC-2B09-ED9B-6556-219FD023B239}"/>
                  </a:ext>
                </a:extLst>
              </p:cNvPr>
              <p:cNvSpPr txBox="1">
                <a:spLocks noRot="1" noChangeAspect="1" noMove="1" noResize="1" noEditPoints="1" noAdjustHandles="1" noChangeArrowheads="1" noChangeShapeType="1" noTextEdit="1"/>
              </p:cNvSpPr>
              <p:nvPr/>
            </p:nvSpPr>
            <p:spPr>
              <a:xfrm>
                <a:off x="9394112" y="2469570"/>
                <a:ext cx="700141" cy="401392"/>
              </a:xfrm>
              <a:prstGeom prst="rect">
                <a:avLst/>
              </a:prstGeom>
              <a:blipFill>
                <a:blip r:embed="rId6"/>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3C5B80A-05F3-4AD2-B050-040FAD1DBE64}"/>
                  </a:ext>
                </a:extLst>
              </p:cNvPr>
              <p:cNvSpPr txBox="1"/>
              <p:nvPr/>
            </p:nvSpPr>
            <p:spPr>
              <a:xfrm>
                <a:off x="9878629" y="1529203"/>
                <a:ext cx="45942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13" name="TextBox 12">
                <a:extLst>
                  <a:ext uri="{FF2B5EF4-FFF2-40B4-BE49-F238E27FC236}">
                    <a16:creationId xmlns:a16="http://schemas.microsoft.com/office/drawing/2014/main" id="{73C5B80A-05F3-4AD2-B050-040FAD1DBE64}"/>
                  </a:ext>
                </a:extLst>
              </p:cNvPr>
              <p:cNvSpPr txBox="1">
                <a:spLocks noRot="1" noChangeAspect="1" noMove="1" noResize="1" noEditPoints="1" noAdjustHandles="1" noChangeArrowheads="1" noChangeShapeType="1" noTextEdit="1"/>
              </p:cNvSpPr>
              <p:nvPr/>
            </p:nvSpPr>
            <p:spPr>
              <a:xfrm>
                <a:off x="9878629" y="1529203"/>
                <a:ext cx="459421" cy="341632"/>
              </a:xfrm>
              <a:prstGeom prst="rect">
                <a:avLst/>
              </a:prstGeom>
              <a:blipFill>
                <a:blip r:embed="rId7"/>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9C0BA80-57D9-10F8-2AA1-96B967F75F00}"/>
                  </a:ext>
                </a:extLst>
              </p:cNvPr>
              <p:cNvSpPr txBox="1"/>
              <p:nvPr/>
            </p:nvSpPr>
            <p:spPr>
              <a:xfrm>
                <a:off x="9842836" y="5612563"/>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14" name="TextBox 13">
                <a:extLst>
                  <a:ext uri="{FF2B5EF4-FFF2-40B4-BE49-F238E27FC236}">
                    <a16:creationId xmlns:a16="http://schemas.microsoft.com/office/drawing/2014/main" id="{79C0BA80-57D9-10F8-2AA1-96B967F75F00}"/>
                  </a:ext>
                </a:extLst>
              </p:cNvPr>
              <p:cNvSpPr txBox="1">
                <a:spLocks noRot="1" noChangeAspect="1" noMove="1" noResize="1" noEditPoints="1" noAdjustHandles="1" noChangeArrowheads="1" noChangeShapeType="1" noTextEdit="1"/>
              </p:cNvSpPr>
              <p:nvPr/>
            </p:nvSpPr>
            <p:spPr>
              <a:xfrm>
                <a:off x="9842836" y="5612563"/>
                <a:ext cx="457753" cy="3416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D9D472B-ED8F-7A20-6C26-25B54D3987B7}"/>
                  </a:ext>
                </a:extLst>
              </p:cNvPr>
              <p:cNvSpPr txBox="1"/>
              <p:nvPr/>
            </p:nvSpPr>
            <p:spPr>
              <a:xfrm>
                <a:off x="11230778" y="4168593"/>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h𝑡</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15" name="TextBox 14">
                <a:extLst>
                  <a:ext uri="{FF2B5EF4-FFF2-40B4-BE49-F238E27FC236}">
                    <a16:creationId xmlns:a16="http://schemas.microsoft.com/office/drawing/2014/main" id="{3D9D472B-ED8F-7A20-6C26-25B54D3987B7}"/>
                  </a:ext>
                </a:extLst>
              </p:cNvPr>
              <p:cNvSpPr txBox="1">
                <a:spLocks noRot="1" noChangeAspect="1" noMove="1" noResize="1" noEditPoints="1" noAdjustHandles="1" noChangeArrowheads="1" noChangeShapeType="1" noTextEdit="1"/>
              </p:cNvSpPr>
              <p:nvPr/>
            </p:nvSpPr>
            <p:spPr>
              <a:xfrm>
                <a:off x="11230778" y="4168593"/>
                <a:ext cx="700141" cy="358047"/>
              </a:xfrm>
              <a:prstGeom prst="rect">
                <a:avLst/>
              </a:prstGeom>
              <a:blipFill>
                <a:blip r:embed="rId9"/>
                <a:stretch>
                  <a:fillRect/>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A1B44AC6-1BE8-A06B-04FD-91B9F7F41F02}"/>
              </a:ext>
            </a:extLst>
          </p:cNvPr>
          <p:cNvSpPr/>
          <p:nvPr/>
        </p:nvSpPr>
        <p:spPr>
          <a:xfrm>
            <a:off x="9417398" y="2965628"/>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D6726AC-48A1-75F5-9607-0201719B36B9}"/>
                  </a:ext>
                </a:extLst>
              </p:cNvPr>
              <p:cNvSpPr txBox="1"/>
              <p:nvPr/>
            </p:nvSpPr>
            <p:spPr>
              <a:xfrm>
                <a:off x="9593400" y="3029254"/>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i="1">
                              <a:solidFill>
                                <a:schemeClr val="bg1"/>
                              </a:solidFill>
                              <a:latin typeface="Cambria Math" panose="02040503050406030204" pitchFamily="18" charset="0"/>
                            </a:rPr>
                            <m:t>𝑡</m:t>
                          </m:r>
                        </m:sub>
                        <m:sup>
                          <m:r>
                            <a:rPr lang="en-US" sz="2400" b="0" i="1" smtClean="0">
                              <a:solidFill>
                                <a:schemeClr val="bg1"/>
                              </a:solidFill>
                              <a:latin typeface="Cambria Math" panose="02040503050406030204" pitchFamily="18" charset="0"/>
                            </a:rPr>
                            <m:t>𝑙</m:t>
                          </m:r>
                          <m:r>
                            <a:rPr lang="en-US" sz="2400" b="0" i="1" smtClean="0">
                              <a:solidFill>
                                <a:schemeClr val="bg1"/>
                              </a:solidFill>
                              <a:latin typeface="Cambria Math" panose="02040503050406030204" pitchFamily="18" charset="0"/>
                            </a:rPr>
                            <m:t>+1</m:t>
                          </m:r>
                        </m:sup>
                      </m:sSubSup>
                    </m:oMath>
                  </m:oMathPara>
                </a14:m>
                <a:endParaRPr lang="ro-RO" sz="2400" dirty="0">
                  <a:solidFill>
                    <a:schemeClr val="bg1"/>
                  </a:solidFill>
                </a:endParaRPr>
              </a:p>
            </p:txBody>
          </p:sp>
        </mc:Choice>
        <mc:Fallback xmlns="">
          <p:sp>
            <p:nvSpPr>
              <p:cNvPr id="17" name="TextBox 16">
                <a:extLst>
                  <a:ext uri="{FF2B5EF4-FFF2-40B4-BE49-F238E27FC236}">
                    <a16:creationId xmlns:a16="http://schemas.microsoft.com/office/drawing/2014/main" id="{1D6726AC-48A1-75F5-9607-0201719B36B9}"/>
                  </a:ext>
                </a:extLst>
              </p:cNvPr>
              <p:cNvSpPr txBox="1">
                <a:spLocks noRot="1" noChangeAspect="1" noMove="1" noResize="1" noEditPoints="1" noAdjustHandles="1" noChangeArrowheads="1" noChangeShapeType="1" noTextEdit="1"/>
              </p:cNvSpPr>
              <p:nvPr/>
            </p:nvSpPr>
            <p:spPr>
              <a:xfrm>
                <a:off x="9593400" y="3029254"/>
                <a:ext cx="1066800" cy="435568"/>
              </a:xfrm>
              <a:prstGeom prst="rect">
                <a:avLst/>
              </a:prstGeom>
              <a:blipFill>
                <a:blip r:embed="rId10"/>
                <a:stretch>
                  <a:fillRect b="-5714"/>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CE508EDF-CD00-DF0E-B508-0689DF701825}"/>
              </a:ext>
            </a:extLst>
          </p:cNvPr>
          <p:cNvCxnSpPr>
            <a:cxnSpLocks/>
          </p:cNvCxnSpPr>
          <p:nvPr/>
        </p:nvCxnSpPr>
        <p:spPr>
          <a:xfrm flipV="1">
            <a:off x="10134942" y="3477191"/>
            <a:ext cx="0" cy="49778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639013-130B-CEAA-AB5F-6FA3FA265C4B}"/>
                  </a:ext>
                </a:extLst>
              </p:cNvPr>
              <p:cNvSpPr txBox="1"/>
              <p:nvPr/>
            </p:nvSpPr>
            <p:spPr>
              <a:xfrm>
                <a:off x="10174356" y="3560817"/>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h𝑑</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19" name="TextBox 18">
                <a:extLst>
                  <a:ext uri="{FF2B5EF4-FFF2-40B4-BE49-F238E27FC236}">
                    <a16:creationId xmlns:a16="http://schemas.microsoft.com/office/drawing/2014/main" id="{9E639013-130B-CEAA-AB5F-6FA3FA265C4B}"/>
                  </a:ext>
                </a:extLst>
              </p:cNvPr>
              <p:cNvSpPr txBox="1">
                <a:spLocks noRot="1" noChangeAspect="1" noMove="1" noResize="1" noEditPoints="1" noAdjustHandles="1" noChangeArrowheads="1" noChangeShapeType="1" noTextEdit="1"/>
              </p:cNvSpPr>
              <p:nvPr/>
            </p:nvSpPr>
            <p:spPr>
              <a:xfrm>
                <a:off x="10174356" y="3560817"/>
                <a:ext cx="700141" cy="358047"/>
              </a:xfrm>
              <a:prstGeom prst="rect">
                <a:avLst/>
              </a:prstGeom>
              <a:blipFill>
                <a:blip r:embed="rId11"/>
                <a:stretch>
                  <a:fillRect b="-3448"/>
                </a:stretch>
              </a:blipFill>
            </p:spPr>
            <p:txBody>
              <a:bodyPr/>
              <a:lstStyle/>
              <a:p>
                <a:r>
                  <a:rPr lang="en-US">
                    <a:noFill/>
                  </a:rPr>
                  <a:t> </a:t>
                </a:r>
              </a:p>
            </p:txBody>
          </p:sp>
        </mc:Fallback>
      </mc:AlternateContent>
      <p:sp>
        <p:nvSpPr>
          <p:cNvPr id="20" name="Freeform 19">
            <a:extLst>
              <a:ext uri="{FF2B5EF4-FFF2-40B4-BE49-F238E27FC236}">
                <a16:creationId xmlns:a16="http://schemas.microsoft.com/office/drawing/2014/main" id="{3FA6D47B-2B76-A853-F481-E0B7FE0D1C21}"/>
              </a:ext>
            </a:extLst>
          </p:cNvPr>
          <p:cNvSpPr/>
          <p:nvPr/>
        </p:nvSpPr>
        <p:spPr>
          <a:xfrm>
            <a:off x="10738633" y="3065531"/>
            <a:ext cx="575601" cy="359569"/>
          </a:xfrm>
          <a:custGeom>
            <a:avLst/>
            <a:gdLst>
              <a:gd name="connsiteX0" fmla="*/ 0 w 562037"/>
              <a:gd name="connsiteY0" fmla="*/ 342900 h 342900"/>
              <a:gd name="connsiteX1" fmla="*/ 561975 w 562037"/>
              <a:gd name="connsiteY1" fmla="*/ 228600 h 342900"/>
              <a:gd name="connsiteX2" fmla="*/ 28575 w 562037"/>
              <a:gd name="connsiteY2" fmla="*/ 0 h 342900"/>
              <a:gd name="connsiteX0" fmla="*/ 0 w 573941"/>
              <a:gd name="connsiteY0" fmla="*/ 342900 h 342900"/>
              <a:gd name="connsiteX1" fmla="*/ 573882 w 573941"/>
              <a:gd name="connsiteY1" fmla="*/ 169069 h 342900"/>
              <a:gd name="connsiteX2" fmla="*/ 28575 w 573941"/>
              <a:gd name="connsiteY2" fmla="*/ 0 h 342900"/>
              <a:gd name="connsiteX0" fmla="*/ 0 w 573901"/>
              <a:gd name="connsiteY0" fmla="*/ 359569 h 359569"/>
              <a:gd name="connsiteX1" fmla="*/ 573882 w 573901"/>
              <a:gd name="connsiteY1" fmla="*/ 185738 h 359569"/>
              <a:gd name="connsiteX2" fmla="*/ 16669 w 573901"/>
              <a:gd name="connsiteY2" fmla="*/ 0 h 359569"/>
              <a:gd name="connsiteX0" fmla="*/ 0 w 573903"/>
              <a:gd name="connsiteY0" fmla="*/ 359569 h 359569"/>
              <a:gd name="connsiteX1" fmla="*/ 573882 w 573903"/>
              <a:gd name="connsiteY1" fmla="*/ 185738 h 359569"/>
              <a:gd name="connsiteX2" fmla="*/ 16669 w 573903"/>
              <a:gd name="connsiteY2" fmla="*/ 0 h 359569"/>
              <a:gd name="connsiteX0" fmla="*/ 0 w 575601"/>
              <a:gd name="connsiteY0" fmla="*/ 359569 h 359569"/>
              <a:gd name="connsiteX1" fmla="*/ 573882 w 575601"/>
              <a:gd name="connsiteY1" fmla="*/ 185738 h 359569"/>
              <a:gd name="connsiteX2" fmla="*/ 16669 w 575601"/>
              <a:gd name="connsiteY2" fmla="*/ 0 h 359569"/>
            </a:gdLst>
            <a:ahLst/>
            <a:cxnLst>
              <a:cxn ang="0">
                <a:pos x="connsiteX0" y="connsiteY0"/>
              </a:cxn>
              <a:cxn ang="0">
                <a:pos x="connsiteX1" y="connsiteY1"/>
              </a:cxn>
              <a:cxn ang="0">
                <a:pos x="connsiteX2" y="connsiteY2"/>
              </a:cxn>
            </a:cxnLst>
            <a:rect l="l" t="t" r="r" b="b"/>
            <a:pathLst>
              <a:path w="575601" h="359569">
                <a:moveTo>
                  <a:pt x="0" y="359569"/>
                </a:moveTo>
                <a:cubicBezTo>
                  <a:pt x="278606" y="330994"/>
                  <a:pt x="602060" y="250429"/>
                  <a:pt x="573882" y="185738"/>
                </a:cubicBezTo>
                <a:cubicBezTo>
                  <a:pt x="545704" y="121047"/>
                  <a:pt x="307181" y="64294"/>
                  <a:pt x="16669" y="0"/>
                </a:cubicBezTo>
              </a:path>
            </a:pathLst>
          </a:custGeom>
          <a:noFill/>
          <a:ln cap="rnd">
            <a:solidFill>
              <a:schemeClr val="tx1"/>
            </a:solidFill>
            <a:miter lim="800000"/>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4F4BC2E-4A2E-1C2D-9EB2-5075ED391FEC}"/>
                  </a:ext>
                </a:extLst>
              </p:cNvPr>
              <p:cNvSpPr txBox="1"/>
              <p:nvPr/>
            </p:nvSpPr>
            <p:spPr>
              <a:xfrm>
                <a:off x="11247320" y="3141429"/>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h𝑡</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ro-RO" dirty="0">
                  <a:solidFill>
                    <a:schemeClr val="bg1"/>
                  </a:solidFill>
                </a:endParaRPr>
              </a:p>
            </p:txBody>
          </p:sp>
        </mc:Choice>
        <mc:Fallback xmlns="">
          <p:sp>
            <p:nvSpPr>
              <p:cNvPr id="21" name="TextBox 20">
                <a:extLst>
                  <a:ext uri="{FF2B5EF4-FFF2-40B4-BE49-F238E27FC236}">
                    <a16:creationId xmlns:a16="http://schemas.microsoft.com/office/drawing/2014/main" id="{14F4BC2E-4A2E-1C2D-9EB2-5075ED391FEC}"/>
                  </a:ext>
                </a:extLst>
              </p:cNvPr>
              <p:cNvSpPr txBox="1">
                <a:spLocks noRot="1" noChangeAspect="1" noMove="1" noResize="1" noEditPoints="1" noAdjustHandles="1" noChangeArrowheads="1" noChangeShapeType="1" noTextEdit="1"/>
              </p:cNvSpPr>
              <p:nvPr/>
            </p:nvSpPr>
            <p:spPr>
              <a:xfrm>
                <a:off x="11247320" y="3141429"/>
                <a:ext cx="700141" cy="35804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6534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A98E-6D0C-AFE2-96BC-FAA7C971B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0F5AB-2D78-50A3-5ABE-A340FBB19B62}"/>
              </a:ext>
            </a:extLst>
          </p:cNvPr>
          <p:cNvSpPr>
            <a:spLocks noGrp="1"/>
          </p:cNvSpPr>
          <p:nvPr>
            <p:ph type="title"/>
          </p:nvPr>
        </p:nvSpPr>
        <p:spPr/>
        <p:txBody>
          <a:bodyPr/>
          <a:lstStyle/>
          <a:p>
            <a:r>
              <a:rPr lang="en-US" dirty="0"/>
              <a:t>Backpropagation Through Time</a:t>
            </a:r>
          </a:p>
        </p:txBody>
      </p:sp>
      <p:sp>
        <p:nvSpPr>
          <p:cNvPr id="4" name="Content Placeholder 3">
            <a:extLst>
              <a:ext uri="{FF2B5EF4-FFF2-40B4-BE49-F238E27FC236}">
                <a16:creationId xmlns:a16="http://schemas.microsoft.com/office/drawing/2014/main" id="{75EBFDCE-61F6-8CDF-A38E-13378940580D}"/>
              </a:ext>
            </a:extLst>
          </p:cNvPr>
          <p:cNvSpPr>
            <a:spLocks noGrp="1"/>
          </p:cNvSpPr>
          <p:nvPr>
            <p:ph idx="1"/>
          </p:nvPr>
        </p:nvSpPr>
        <p:spPr>
          <a:xfrm>
            <a:off x="1522414" y="1905000"/>
            <a:ext cx="10134598" cy="4267200"/>
          </a:xfrm>
        </p:spPr>
        <p:txBody>
          <a:bodyPr>
            <a:noAutofit/>
          </a:bodyPr>
          <a:lstStyle/>
          <a:p>
            <a:r>
              <a:rPr lang="en-US" sz="2000" dirty="0"/>
              <a:t>The network can be unfolded, just like a neural network with one hidden RNN. </a:t>
            </a:r>
          </a:p>
          <a:p>
            <a:pPr marL="0" indent="0">
              <a:buNone/>
            </a:pPr>
            <a:endParaRPr lang="en-US" sz="2000" dirty="0"/>
          </a:p>
          <a:p>
            <a:endParaRPr lang="en-US" sz="2000" dirty="0"/>
          </a:p>
          <a:p>
            <a:pPr marL="0" indent="0">
              <a:buNone/>
            </a:pPr>
            <a:endParaRPr lang="en-US" sz="2000" i="1" dirty="0">
              <a:latin typeface="Cambria Math" panose="02040503050406030204" pitchFamily="18" charset="0"/>
            </a:endParaRPr>
          </a:p>
          <a:p>
            <a:pPr marL="0" indent="0">
              <a:buNone/>
            </a:pPr>
            <a:endParaRPr lang="en-US" sz="16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3" name="Rounded Rectangle 2">
            <a:extLst>
              <a:ext uri="{FF2B5EF4-FFF2-40B4-BE49-F238E27FC236}">
                <a16:creationId xmlns:a16="http://schemas.microsoft.com/office/drawing/2014/main" id="{689E7DE9-DA60-C763-4CCA-56A8578601BC}"/>
              </a:ext>
            </a:extLst>
          </p:cNvPr>
          <p:cNvSpPr/>
          <p:nvPr/>
        </p:nvSpPr>
        <p:spPr>
          <a:xfrm>
            <a:off x="3157810" y="5015227"/>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 name="Oval 4">
            <a:extLst>
              <a:ext uri="{FF2B5EF4-FFF2-40B4-BE49-F238E27FC236}">
                <a16:creationId xmlns:a16="http://schemas.microsoft.com/office/drawing/2014/main" id="{EDF41F6B-7CA2-7FA7-1183-B7E625778E3B}"/>
              </a:ext>
            </a:extLst>
          </p:cNvPr>
          <p:cNvSpPr/>
          <p:nvPr/>
        </p:nvSpPr>
        <p:spPr>
          <a:xfrm>
            <a:off x="3579114" y="5949099"/>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6" name="Oval 5">
            <a:extLst>
              <a:ext uri="{FF2B5EF4-FFF2-40B4-BE49-F238E27FC236}">
                <a16:creationId xmlns:a16="http://schemas.microsoft.com/office/drawing/2014/main" id="{00D4251D-B6D2-1A14-8683-82E23F31E2B3}"/>
              </a:ext>
            </a:extLst>
          </p:cNvPr>
          <p:cNvSpPr/>
          <p:nvPr/>
        </p:nvSpPr>
        <p:spPr>
          <a:xfrm>
            <a:off x="3574900" y="3114558"/>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714B232-3EE9-59CA-AA20-9CA208D7C611}"/>
                  </a:ext>
                </a:extLst>
              </p:cNvPr>
              <p:cNvSpPr txBox="1"/>
              <p:nvPr/>
            </p:nvSpPr>
            <p:spPr>
              <a:xfrm>
                <a:off x="2014794" y="5108635"/>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−3</m:t>
                          </m:r>
                        </m:sub>
                        <m:sup>
                          <m:r>
                            <a:rPr lang="en-US" sz="2400" b="0" i="1" smtClean="0">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7" name="TextBox 6">
                <a:extLst>
                  <a:ext uri="{FF2B5EF4-FFF2-40B4-BE49-F238E27FC236}">
                    <a16:creationId xmlns:a16="http://schemas.microsoft.com/office/drawing/2014/main" id="{4714B232-3EE9-59CA-AA20-9CA208D7C611}"/>
                  </a:ext>
                </a:extLst>
              </p:cNvPr>
              <p:cNvSpPr txBox="1">
                <a:spLocks noRot="1" noChangeAspect="1" noMove="1" noResize="1" noEditPoints="1" noAdjustHandles="1" noChangeArrowheads="1" noChangeShapeType="1" noTextEdit="1"/>
              </p:cNvSpPr>
              <p:nvPr/>
            </p:nvSpPr>
            <p:spPr>
              <a:xfrm>
                <a:off x="2014794" y="5108635"/>
                <a:ext cx="1066800" cy="435568"/>
              </a:xfrm>
              <a:prstGeom prst="rect">
                <a:avLst/>
              </a:prstGeom>
              <a:blipFill>
                <a:blip r:embed="rId3"/>
                <a:stretch>
                  <a:fillRect b="-857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8BEEF1EA-E81B-7531-C6CA-575297E5EB3E}"/>
              </a:ext>
            </a:extLst>
          </p:cNvPr>
          <p:cNvCxnSpPr>
            <a:cxnSpLocks/>
          </p:cNvCxnSpPr>
          <p:nvPr/>
        </p:nvCxnSpPr>
        <p:spPr>
          <a:xfrm flipV="1">
            <a:off x="3869143" y="5566893"/>
            <a:ext cx="0" cy="35278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FE70015-5C02-0344-47EB-DF8F2C81E8C7}"/>
              </a:ext>
            </a:extLst>
          </p:cNvPr>
          <p:cNvCxnSpPr>
            <a:cxnSpLocks/>
          </p:cNvCxnSpPr>
          <p:nvPr/>
        </p:nvCxnSpPr>
        <p:spPr>
          <a:xfrm flipH="1" flipV="1">
            <a:off x="3843610" y="3661893"/>
            <a:ext cx="3444" cy="3787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3E582DF-3832-C398-7CD9-8B5CEF1D972C}"/>
                  </a:ext>
                </a:extLst>
              </p:cNvPr>
              <p:cNvSpPr txBox="1"/>
              <p:nvPr/>
            </p:nvSpPr>
            <p:spPr>
              <a:xfrm>
                <a:off x="3241061" y="5578047"/>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11" name="TextBox 10">
                <a:extLst>
                  <a:ext uri="{FF2B5EF4-FFF2-40B4-BE49-F238E27FC236}">
                    <a16:creationId xmlns:a16="http://schemas.microsoft.com/office/drawing/2014/main" id="{E3E582DF-3832-C398-7CD9-8B5CEF1D972C}"/>
                  </a:ext>
                </a:extLst>
              </p:cNvPr>
              <p:cNvSpPr txBox="1">
                <a:spLocks noRot="1" noChangeAspect="1" noMove="1" noResize="1" noEditPoints="1" noAdjustHandles="1" noChangeArrowheads="1" noChangeShapeType="1" noTextEdit="1"/>
              </p:cNvSpPr>
              <p:nvPr/>
            </p:nvSpPr>
            <p:spPr>
              <a:xfrm>
                <a:off x="3241061" y="5578047"/>
                <a:ext cx="655179" cy="3416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FB07BEF-E361-960B-00BB-3A0C8379F82D}"/>
                  </a:ext>
                </a:extLst>
              </p:cNvPr>
              <p:cNvSpPr txBox="1"/>
              <p:nvPr/>
            </p:nvSpPr>
            <p:spPr>
              <a:xfrm>
                <a:off x="3128313" y="3554607"/>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12" name="TextBox 11">
                <a:extLst>
                  <a:ext uri="{FF2B5EF4-FFF2-40B4-BE49-F238E27FC236}">
                    <a16:creationId xmlns:a16="http://schemas.microsoft.com/office/drawing/2014/main" id="{6FB07BEF-E361-960B-00BB-3A0C8379F82D}"/>
                  </a:ext>
                </a:extLst>
              </p:cNvPr>
              <p:cNvSpPr txBox="1">
                <a:spLocks noRot="1" noChangeAspect="1" noMove="1" noResize="1" noEditPoints="1" noAdjustHandles="1" noChangeArrowheads="1" noChangeShapeType="1" noTextEdit="1"/>
              </p:cNvSpPr>
              <p:nvPr/>
            </p:nvSpPr>
            <p:spPr>
              <a:xfrm>
                <a:off x="3128313" y="3554607"/>
                <a:ext cx="700141" cy="401392"/>
              </a:xfrm>
              <a:prstGeom prst="rect">
                <a:avLst/>
              </a:prstGeom>
              <a:blipFill>
                <a:blip r:embed="rId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F6A2C18-7A36-BAA3-1EEB-B620FA9627CB}"/>
                  </a:ext>
                </a:extLst>
              </p:cNvPr>
              <p:cNvSpPr txBox="1"/>
              <p:nvPr/>
            </p:nvSpPr>
            <p:spPr>
              <a:xfrm>
                <a:off x="2935105" y="3004947"/>
                <a:ext cx="67903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xmlns="">
          <p:sp>
            <p:nvSpPr>
              <p:cNvPr id="13" name="TextBox 12">
                <a:extLst>
                  <a:ext uri="{FF2B5EF4-FFF2-40B4-BE49-F238E27FC236}">
                    <a16:creationId xmlns:a16="http://schemas.microsoft.com/office/drawing/2014/main" id="{BF6A2C18-7A36-BAA3-1EEB-B620FA9627CB}"/>
                  </a:ext>
                </a:extLst>
              </p:cNvPr>
              <p:cNvSpPr txBox="1">
                <a:spLocks noRot="1" noChangeAspect="1" noMove="1" noResize="1" noEditPoints="1" noAdjustHandles="1" noChangeArrowheads="1" noChangeShapeType="1" noTextEdit="1"/>
              </p:cNvSpPr>
              <p:nvPr/>
            </p:nvSpPr>
            <p:spPr>
              <a:xfrm>
                <a:off x="2935105" y="3004947"/>
                <a:ext cx="679032" cy="341632"/>
              </a:xfrm>
              <a:prstGeom prst="rect">
                <a:avLst/>
              </a:prstGeom>
              <a:blipFill>
                <a:blip r:embed="rId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FDFB706-F19F-0EE1-C68D-5F850B7181A6}"/>
                  </a:ext>
                </a:extLst>
              </p:cNvPr>
              <p:cNvSpPr txBox="1"/>
              <p:nvPr/>
            </p:nvSpPr>
            <p:spPr>
              <a:xfrm>
                <a:off x="3128313" y="6263500"/>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xmlns="">
          <p:sp>
            <p:nvSpPr>
              <p:cNvPr id="14" name="TextBox 13">
                <a:extLst>
                  <a:ext uri="{FF2B5EF4-FFF2-40B4-BE49-F238E27FC236}">
                    <a16:creationId xmlns:a16="http://schemas.microsoft.com/office/drawing/2014/main" id="{CFDFB706-F19F-0EE1-C68D-5F850B7181A6}"/>
                  </a:ext>
                </a:extLst>
              </p:cNvPr>
              <p:cNvSpPr txBox="1">
                <a:spLocks noRot="1" noChangeAspect="1" noMove="1" noResize="1" noEditPoints="1" noAdjustHandles="1" noChangeArrowheads="1" noChangeShapeType="1" noTextEdit="1"/>
              </p:cNvSpPr>
              <p:nvPr/>
            </p:nvSpPr>
            <p:spPr>
              <a:xfrm>
                <a:off x="3128313" y="6263500"/>
                <a:ext cx="677365" cy="3416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250309-1E37-5EB8-5B22-D99DD1E6A944}"/>
                  </a:ext>
                </a:extLst>
              </p:cNvPr>
              <p:cNvSpPr txBox="1"/>
              <p:nvPr/>
            </p:nvSpPr>
            <p:spPr>
              <a:xfrm>
                <a:off x="4490400" y="5325575"/>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h𝑡</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15" name="TextBox 14">
                <a:extLst>
                  <a:ext uri="{FF2B5EF4-FFF2-40B4-BE49-F238E27FC236}">
                    <a16:creationId xmlns:a16="http://schemas.microsoft.com/office/drawing/2014/main" id="{28250309-1E37-5EB8-5B22-D99DD1E6A944}"/>
                  </a:ext>
                </a:extLst>
              </p:cNvPr>
              <p:cNvSpPr txBox="1">
                <a:spLocks noRot="1" noChangeAspect="1" noMove="1" noResize="1" noEditPoints="1" noAdjustHandles="1" noChangeArrowheads="1" noChangeShapeType="1" noTextEdit="1"/>
              </p:cNvSpPr>
              <p:nvPr/>
            </p:nvSpPr>
            <p:spPr>
              <a:xfrm>
                <a:off x="4490400" y="5325575"/>
                <a:ext cx="700141" cy="358047"/>
              </a:xfrm>
              <a:prstGeom prst="rect">
                <a:avLst/>
              </a:prstGeom>
              <a:blipFill>
                <a:blip r:embed="rId8"/>
                <a:stretch>
                  <a:fillRect/>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DFC6C808-6061-64A5-5A71-5A3E22328692}"/>
              </a:ext>
            </a:extLst>
          </p:cNvPr>
          <p:cNvSpPr/>
          <p:nvPr/>
        </p:nvSpPr>
        <p:spPr>
          <a:xfrm>
            <a:off x="3151599" y="4050665"/>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D319FA2-4704-E030-EA53-8CFA16E00089}"/>
                  </a:ext>
                </a:extLst>
              </p:cNvPr>
              <p:cNvSpPr txBox="1"/>
              <p:nvPr/>
            </p:nvSpPr>
            <p:spPr>
              <a:xfrm>
                <a:off x="2137807" y="4088092"/>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−3</m:t>
                          </m:r>
                        </m:sub>
                        <m:sup>
                          <m:r>
                            <a:rPr lang="en-US" sz="2400" b="0" i="1" smtClean="0">
                              <a:solidFill>
                                <a:schemeClr val="bg1"/>
                              </a:solidFill>
                              <a:latin typeface="Cambria Math" panose="02040503050406030204" pitchFamily="18" charset="0"/>
                            </a:rPr>
                            <m:t>𝑙</m:t>
                          </m:r>
                          <m:r>
                            <a:rPr lang="en-US" sz="2400" b="0" i="1" smtClean="0">
                              <a:solidFill>
                                <a:schemeClr val="bg1"/>
                              </a:solidFill>
                              <a:latin typeface="Cambria Math" panose="02040503050406030204" pitchFamily="18" charset="0"/>
                            </a:rPr>
                            <m:t>+1</m:t>
                          </m:r>
                        </m:sup>
                      </m:sSubSup>
                    </m:oMath>
                  </m:oMathPara>
                </a14:m>
                <a:endParaRPr lang="ro-RO" sz="2400" dirty="0">
                  <a:solidFill>
                    <a:schemeClr val="bg1"/>
                  </a:solidFill>
                </a:endParaRPr>
              </a:p>
            </p:txBody>
          </p:sp>
        </mc:Choice>
        <mc:Fallback xmlns="">
          <p:sp>
            <p:nvSpPr>
              <p:cNvPr id="17" name="TextBox 16">
                <a:extLst>
                  <a:ext uri="{FF2B5EF4-FFF2-40B4-BE49-F238E27FC236}">
                    <a16:creationId xmlns:a16="http://schemas.microsoft.com/office/drawing/2014/main" id="{5D319FA2-4704-E030-EA53-8CFA16E00089}"/>
                  </a:ext>
                </a:extLst>
              </p:cNvPr>
              <p:cNvSpPr txBox="1">
                <a:spLocks noRot="1" noChangeAspect="1" noMove="1" noResize="1" noEditPoints="1" noAdjustHandles="1" noChangeArrowheads="1" noChangeShapeType="1" noTextEdit="1"/>
              </p:cNvSpPr>
              <p:nvPr/>
            </p:nvSpPr>
            <p:spPr>
              <a:xfrm>
                <a:off x="2137807" y="4088092"/>
                <a:ext cx="1066800" cy="435568"/>
              </a:xfrm>
              <a:prstGeom prst="rect">
                <a:avLst/>
              </a:prstGeom>
              <a:blipFill>
                <a:blip r:embed="rId9"/>
                <a:stretch>
                  <a:fillRect b="-8571"/>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4532F0ED-CC5E-ACA0-1B12-9AD1944BF259}"/>
              </a:ext>
            </a:extLst>
          </p:cNvPr>
          <p:cNvCxnSpPr>
            <a:cxnSpLocks/>
          </p:cNvCxnSpPr>
          <p:nvPr/>
        </p:nvCxnSpPr>
        <p:spPr>
          <a:xfrm flipV="1">
            <a:off x="3869143" y="4562228"/>
            <a:ext cx="0" cy="44167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AE889CC-3404-819B-EB42-718EDDF7DD93}"/>
                  </a:ext>
                </a:extLst>
              </p:cNvPr>
              <p:cNvSpPr txBox="1"/>
              <p:nvPr/>
            </p:nvSpPr>
            <p:spPr>
              <a:xfrm>
                <a:off x="3908557" y="4645854"/>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h𝑑</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19" name="TextBox 18">
                <a:extLst>
                  <a:ext uri="{FF2B5EF4-FFF2-40B4-BE49-F238E27FC236}">
                    <a16:creationId xmlns:a16="http://schemas.microsoft.com/office/drawing/2014/main" id="{1AE889CC-3404-819B-EB42-718EDDF7DD93}"/>
                  </a:ext>
                </a:extLst>
              </p:cNvPr>
              <p:cNvSpPr txBox="1">
                <a:spLocks noRot="1" noChangeAspect="1" noMove="1" noResize="1" noEditPoints="1" noAdjustHandles="1" noChangeArrowheads="1" noChangeShapeType="1" noTextEdit="1"/>
              </p:cNvSpPr>
              <p:nvPr/>
            </p:nvSpPr>
            <p:spPr>
              <a:xfrm>
                <a:off x="3908557" y="4645854"/>
                <a:ext cx="700141" cy="3580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D50CCBA-D6B9-39C2-3F59-E750C4B1818C}"/>
                  </a:ext>
                </a:extLst>
              </p:cNvPr>
              <p:cNvSpPr txBox="1"/>
              <p:nvPr/>
            </p:nvSpPr>
            <p:spPr>
              <a:xfrm>
                <a:off x="4480855" y="4318514"/>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ro-RO" dirty="0">
                  <a:solidFill>
                    <a:schemeClr val="bg1"/>
                  </a:solidFill>
                </a:endParaRPr>
              </a:p>
            </p:txBody>
          </p:sp>
        </mc:Choice>
        <mc:Fallback xmlns="">
          <p:sp>
            <p:nvSpPr>
              <p:cNvPr id="25" name="TextBox 24">
                <a:extLst>
                  <a:ext uri="{FF2B5EF4-FFF2-40B4-BE49-F238E27FC236}">
                    <a16:creationId xmlns:a16="http://schemas.microsoft.com/office/drawing/2014/main" id="{FD50CCBA-D6B9-39C2-3F59-E750C4B1818C}"/>
                  </a:ext>
                </a:extLst>
              </p:cNvPr>
              <p:cNvSpPr txBox="1">
                <a:spLocks noRot="1" noChangeAspect="1" noMove="1" noResize="1" noEditPoints="1" noAdjustHandles="1" noChangeArrowheads="1" noChangeShapeType="1" noTextEdit="1"/>
              </p:cNvSpPr>
              <p:nvPr/>
            </p:nvSpPr>
            <p:spPr>
              <a:xfrm>
                <a:off x="4480855" y="4318514"/>
                <a:ext cx="700141" cy="358047"/>
              </a:xfrm>
              <a:prstGeom prst="rect">
                <a:avLst/>
              </a:prstGeom>
              <a:blipFill>
                <a:blip r:embed="rId11"/>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856B21FA-1E72-3402-95D2-D6FCB09A57D4}"/>
              </a:ext>
            </a:extLst>
          </p:cNvPr>
          <p:cNvCxnSpPr>
            <a:cxnSpLocks/>
          </p:cNvCxnSpPr>
          <p:nvPr/>
        </p:nvCxnSpPr>
        <p:spPr>
          <a:xfrm flipV="1">
            <a:off x="2715832" y="4323022"/>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8968B98-7C32-1289-B9EC-025DEAF09318}"/>
              </a:ext>
            </a:extLst>
          </p:cNvPr>
          <p:cNvCxnSpPr>
            <a:cxnSpLocks/>
          </p:cNvCxnSpPr>
          <p:nvPr/>
        </p:nvCxnSpPr>
        <p:spPr>
          <a:xfrm flipV="1">
            <a:off x="2724196" y="5281927"/>
            <a:ext cx="421818" cy="231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BEF566E-5D4D-B8DD-B3C7-94C521D65BE8}"/>
              </a:ext>
            </a:extLst>
          </p:cNvPr>
          <p:cNvCxnSpPr>
            <a:cxnSpLocks/>
          </p:cNvCxnSpPr>
          <p:nvPr/>
        </p:nvCxnSpPr>
        <p:spPr>
          <a:xfrm flipV="1">
            <a:off x="4536024" y="4317365"/>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E1646B8-F327-EBEC-5FDB-C3CAED50E114}"/>
              </a:ext>
            </a:extLst>
          </p:cNvPr>
          <p:cNvCxnSpPr>
            <a:cxnSpLocks/>
          </p:cNvCxnSpPr>
          <p:nvPr/>
        </p:nvCxnSpPr>
        <p:spPr>
          <a:xfrm flipV="1">
            <a:off x="4525101" y="5278981"/>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F90BFB5-3085-33AF-9A85-83756D61E05D}"/>
                  </a:ext>
                </a:extLst>
              </p:cNvPr>
              <p:cNvSpPr txBox="1"/>
              <p:nvPr/>
            </p:nvSpPr>
            <p:spPr>
              <a:xfrm>
                <a:off x="4314187" y="3901062"/>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−2</m:t>
                          </m:r>
                        </m:sub>
                        <m:sup>
                          <m:r>
                            <a:rPr lang="en-US" sz="2400" b="0" i="1" smtClean="0">
                              <a:solidFill>
                                <a:schemeClr val="bg1"/>
                              </a:solidFill>
                              <a:latin typeface="Cambria Math" panose="02040503050406030204" pitchFamily="18" charset="0"/>
                            </a:rPr>
                            <m:t>𝑙</m:t>
                          </m:r>
                          <m:r>
                            <a:rPr lang="en-US" sz="2400" b="0" i="1" smtClean="0">
                              <a:solidFill>
                                <a:schemeClr val="bg1"/>
                              </a:solidFill>
                              <a:latin typeface="Cambria Math" panose="02040503050406030204" pitchFamily="18" charset="0"/>
                            </a:rPr>
                            <m:t>+1</m:t>
                          </m:r>
                        </m:sup>
                      </m:sSubSup>
                    </m:oMath>
                  </m:oMathPara>
                </a14:m>
                <a:endParaRPr lang="ro-RO" sz="2400" dirty="0">
                  <a:solidFill>
                    <a:schemeClr val="bg1"/>
                  </a:solidFill>
                </a:endParaRPr>
              </a:p>
            </p:txBody>
          </p:sp>
        </mc:Choice>
        <mc:Fallback xmlns="">
          <p:sp>
            <p:nvSpPr>
              <p:cNvPr id="31" name="TextBox 30">
                <a:extLst>
                  <a:ext uri="{FF2B5EF4-FFF2-40B4-BE49-F238E27FC236}">
                    <a16:creationId xmlns:a16="http://schemas.microsoft.com/office/drawing/2014/main" id="{EF90BFB5-3085-33AF-9A85-83756D61E05D}"/>
                  </a:ext>
                </a:extLst>
              </p:cNvPr>
              <p:cNvSpPr txBox="1">
                <a:spLocks noRot="1" noChangeAspect="1" noMove="1" noResize="1" noEditPoints="1" noAdjustHandles="1" noChangeArrowheads="1" noChangeShapeType="1" noTextEdit="1"/>
              </p:cNvSpPr>
              <p:nvPr/>
            </p:nvSpPr>
            <p:spPr>
              <a:xfrm>
                <a:off x="4314187" y="3901062"/>
                <a:ext cx="1066800" cy="435568"/>
              </a:xfrm>
              <a:prstGeom prst="rect">
                <a:avLst/>
              </a:prstGeom>
              <a:blipFill>
                <a:blip r:embed="rId12"/>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65EF119-22B1-4301-D4B5-C3E6131D3A1C}"/>
                  </a:ext>
                </a:extLst>
              </p:cNvPr>
              <p:cNvSpPr txBox="1"/>
              <p:nvPr/>
            </p:nvSpPr>
            <p:spPr>
              <a:xfrm>
                <a:off x="4282159" y="4874305"/>
                <a:ext cx="1066800" cy="4371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32" name="TextBox 31">
                <a:extLst>
                  <a:ext uri="{FF2B5EF4-FFF2-40B4-BE49-F238E27FC236}">
                    <a16:creationId xmlns:a16="http://schemas.microsoft.com/office/drawing/2014/main" id="{C65EF119-22B1-4301-D4B5-C3E6131D3A1C}"/>
                  </a:ext>
                </a:extLst>
              </p:cNvPr>
              <p:cNvSpPr txBox="1">
                <a:spLocks noRot="1" noChangeAspect="1" noMove="1" noResize="1" noEditPoints="1" noAdjustHandles="1" noChangeArrowheads="1" noChangeShapeType="1" noTextEdit="1"/>
              </p:cNvSpPr>
              <p:nvPr/>
            </p:nvSpPr>
            <p:spPr>
              <a:xfrm>
                <a:off x="4282159" y="4874305"/>
                <a:ext cx="1066800" cy="437171"/>
              </a:xfrm>
              <a:prstGeom prst="rect">
                <a:avLst/>
              </a:prstGeom>
              <a:blipFill>
                <a:blip r:embed="rId13"/>
                <a:stretch>
                  <a:fillRect b="-2857"/>
                </a:stretch>
              </a:blipFill>
            </p:spPr>
            <p:txBody>
              <a:bodyPr/>
              <a:lstStyle/>
              <a:p>
                <a:r>
                  <a:rPr lang="en-US">
                    <a:noFill/>
                  </a:rPr>
                  <a:t> </a:t>
                </a:r>
              </a:p>
            </p:txBody>
          </p:sp>
        </mc:Fallback>
      </mc:AlternateContent>
      <p:sp>
        <p:nvSpPr>
          <p:cNvPr id="33" name="Rounded Rectangle 32">
            <a:extLst>
              <a:ext uri="{FF2B5EF4-FFF2-40B4-BE49-F238E27FC236}">
                <a16:creationId xmlns:a16="http://schemas.microsoft.com/office/drawing/2014/main" id="{DB3158DB-D4FC-BA9F-0749-684AB719BAFA}"/>
              </a:ext>
            </a:extLst>
          </p:cNvPr>
          <p:cNvSpPr/>
          <p:nvPr/>
        </p:nvSpPr>
        <p:spPr>
          <a:xfrm>
            <a:off x="5181545" y="5012508"/>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4" name="Oval 33">
            <a:extLst>
              <a:ext uri="{FF2B5EF4-FFF2-40B4-BE49-F238E27FC236}">
                <a16:creationId xmlns:a16="http://schemas.microsoft.com/office/drawing/2014/main" id="{83E98C91-0B27-27BC-3FA3-C0D25140C199}"/>
              </a:ext>
            </a:extLst>
          </p:cNvPr>
          <p:cNvSpPr/>
          <p:nvPr/>
        </p:nvSpPr>
        <p:spPr>
          <a:xfrm>
            <a:off x="5602849" y="594638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35" name="Oval 34">
            <a:extLst>
              <a:ext uri="{FF2B5EF4-FFF2-40B4-BE49-F238E27FC236}">
                <a16:creationId xmlns:a16="http://schemas.microsoft.com/office/drawing/2014/main" id="{72BA5170-BC7F-2E51-B5C9-448FAAB374DA}"/>
              </a:ext>
            </a:extLst>
          </p:cNvPr>
          <p:cNvSpPr/>
          <p:nvPr/>
        </p:nvSpPr>
        <p:spPr>
          <a:xfrm>
            <a:off x="5598635" y="3111839"/>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36" name="Straight Arrow Connector 35">
            <a:extLst>
              <a:ext uri="{FF2B5EF4-FFF2-40B4-BE49-F238E27FC236}">
                <a16:creationId xmlns:a16="http://schemas.microsoft.com/office/drawing/2014/main" id="{50BB7CCA-CD2E-1689-3036-1625160770D7}"/>
              </a:ext>
            </a:extLst>
          </p:cNvPr>
          <p:cNvCxnSpPr>
            <a:cxnSpLocks/>
          </p:cNvCxnSpPr>
          <p:nvPr/>
        </p:nvCxnSpPr>
        <p:spPr>
          <a:xfrm flipV="1">
            <a:off x="5892878" y="5564174"/>
            <a:ext cx="0" cy="35278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AAB96AE-17D3-4A8E-F437-35C7EC6C8F71}"/>
              </a:ext>
            </a:extLst>
          </p:cNvPr>
          <p:cNvCxnSpPr>
            <a:cxnSpLocks/>
          </p:cNvCxnSpPr>
          <p:nvPr/>
        </p:nvCxnSpPr>
        <p:spPr>
          <a:xfrm flipH="1" flipV="1">
            <a:off x="5867345" y="3659174"/>
            <a:ext cx="3444" cy="3787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D6EBA8F-35DD-EA00-8D0B-D2FC8A90492F}"/>
                  </a:ext>
                </a:extLst>
              </p:cNvPr>
              <p:cNvSpPr txBox="1"/>
              <p:nvPr/>
            </p:nvSpPr>
            <p:spPr>
              <a:xfrm>
                <a:off x="5264796" y="5575328"/>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38" name="TextBox 37">
                <a:extLst>
                  <a:ext uri="{FF2B5EF4-FFF2-40B4-BE49-F238E27FC236}">
                    <a16:creationId xmlns:a16="http://schemas.microsoft.com/office/drawing/2014/main" id="{2D6EBA8F-35DD-EA00-8D0B-D2FC8A90492F}"/>
                  </a:ext>
                </a:extLst>
              </p:cNvPr>
              <p:cNvSpPr txBox="1">
                <a:spLocks noRot="1" noChangeAspect="1" noMove="1" noResize="1" noEditPoints="1" noAdjustHandles="1" noChangeArrowheads="1" noChangeShapeType="1" noTextEdit="1"/>
              </p:cNvSpPr>
              <p:nvPr/>
            </p:nvSpPr>
            <p:spPr>
              <a:xfrm>
                <a:off x="5264796" y="5575328"/>
                <a:ext cx="655179" cy="3416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0A555B0-24E9-AD51-7526-373470D46D49}"/>
                  </a:ext>
                </a:extLst>
              </p:cNvPr>
              <p:cNvSpPr txBox="1"/>
              <p:nvPr/>
            </p:nvSpPr>
            <p:spPr>
              <a:xfrm>
                <a:off x="5152048" y="3551888"/>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39" name="TextBox 38">
                <a:extLst>
                  <a:ext uri="{FF2B5EF4-FFF2-40B4-BE49-F238E27FC236}">
                    <a16:creationId xmlns:a16="http://schemas.microsoft.com/office/drawing/2014/main" id="{40A555B0-24E9-AD51-7526-373470D46D49}"/>
                  </a:ext>
                </a:extLst>
              </p:cNvPr>
              <p:cNvSpPr txBox="1">
                <a:spLocks noRot="1" noChangeAspect="1" noMove="1" noResize="1" noEditPoints="1" noAdjustHandles="1" noChangeArrowheads="1" noChangeShapeType="1" noTextEdit="1"/>
              </p:cNvSpPr>
              <p:nvPr/>
            </p:nvSpPr>
            <p:spPr>
              <a:xfrm>
                <a:off x="5152048" y="3551888"/>
                <a:ext cx="700141" cy="401392"/>
              </a:xfrm>
              <a:prstGeom prst="rect">
                <a:avLst/>
              </a:prstGeom>
              <a:blipFill>
                <a:blip r:embed="rId15"/>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C679A0B-9807-0F7D-8492-562B86D3D799}"/>
                  </a:ext>
                </a:extLst>
              </p:cNvPr>
              <p:cNvSpPr txBox="1"/>
              <p:nvPr/>
            </p:nvSpPr>
            <p:spPr>
              <a:xfrm>
                <a:off x="4984806" y="3003443"/>
                <a:ext cx="67903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xmlns="">
          <p:sp>
            <p:nvSpPr>
              <p:cNvPr id="40" name="TextBox 39">
                <a:extLst>
                  <a:ext uri="{FF2B5EF4-FFF2-40B4-BE49-F238E27FC236}">
                    <a16:creationId xmlns:a16="http://schemas.microsoft.com/office/drawing/2014/main" id="{DC679A0B-9807-0F7D-8492-562B86D3D799}"/>
                  </a:ext>
                </a:extLst>
              </p:cNvPr>
              <p:cNvSpPr txBox="1">
                <a:spLocks noRot="1" noChangeAspect="1" noMove="1" noResize="1" noEditPoints="1" noAdjustHandles="1" noChangeArrowheads="1" noChangeShapeType="1" noTextEdit="1"/>
              </p:cNvSpPr>
              <p:nvPr/>
            </p:nvSpPr>
            <p:spPr>
              <a:xfrm>
                <a:off x="4984806" y="3003443"/>
                <a:ext cx="679032" cy="341632"/>
              </a:xfrm>
              <a:prstGeom prst="rect">
                <a:avLst/>
              </a:prstGeom>
              <a:blipFill>
                <a:blip r:embed="rId16"/>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68CABCA-9AC5-6AE2-81F3-747FA5F94E1D}"/>
                  </a:ext>
                </a:extLst>
              </p:cNvPr>
              <p:cNvSpPr txBox="1"/>
              <p:nvPr/>
            </p:nvSpPr>
            <p:spPr>
              <a:xfrm>
                <a:off x="5147997" y="6308000"/>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xmlns="">
          <p:sp>
            <p:nvSpPr>
              <p:cNvPr id="41" name="TextBox 40">
                <a:extLst>
                  <a:ext uri="{FF2B5EF4-FFF2-40B4-BE49-F238E27FC236}">
                    <a16:creationId xmlns:a16="http://schemas.microsoft.com/office/drawing/2014/main" id="{668CABCA-9AC5-6AE2-81F3-747FA5F94E1D}"/>
                  </a:ext>
                </a:extLst>
              </p:cNvPr>
              <p:cNvSpPr txBox="1">
                <a:spLocks noRot="1" noChangeAspect="1" noMove="1" noResize="1" noEditPoints="1" noAdjustHandles="1" noChangeArrowheads="1" noChangeShapeType="1" noTextEdit="1"/>
              </p:cNvSpPr>
              <p:nvPr/>
            </p:nvSpPr>
            <p:spPr>
              <a:xfrm>
                <a:off x="5147997" y="6308000"/>
                <a:ext cx="677365" cy="3416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222154-4B49-836A-3AF3-0C1D6773FF5E}"/>
                  </a:ext>
                </a:extLst>
              </p:cNvPr>
              <p:cNvSpPr txBox="1"/>
              <p:nvPr/>
            </p:nvSpPr>
            <p:spPr>
              <a:xfrm>
                <a:off x="6514135" y="5322856"/>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h𝑡</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42" name="TextBox 41">
                <a:extLst>
                  <a:ext uri="{FF2B5EF4-FFF2-40B4-BE49-F238E27FC236}">
                    <a16:creationId xmlns:a16="http://schemas.microsoft.com/office/drawing/2014/main" id="{26222154-4B49-836A-3AF3-0C1D6773FF5E}"/>
                  </a:ext>
                </a:extLst>
              </p:cNvPr>
              <p:cNvSpPr txBox="1">
                <a:spLocks noRot="1" noChangeAspect="1" noMove="1" noResize="1" noEditPoints="1" noAdjustHandles="1" noChangeArrowheads="1" noChangeShapeType="1" noTextEdit="1"/>
              </p:cNvSpPr>
              <p:nvPr/>
            </p:nvSpPr>
            <p:spPr>
              <a:xfrm>
                <a:off x="6514135" y="5322856"/>
                <a:ext cx="700141" cy="358047"/>
              </a:xfrm>
              <a:prstGeom prst="rect">
                <a:avLst/>
              </a:prstGeom>
              <a:blipFill>
                <a:blip r:embed="rId18"/>
                <a:stretch>
                  <a:fillRect/>
                </a:stretch>
              </a:blipFill>
            </p:spPr>
            <p:txBody>
              <a:bodyPr/>
              <a:lstStyle/>
              <a:p>
                <a:r>
                  <a:rPr lang="en-US">
                    <a:noFill/>
                  </a:rPr>
                  <a:t> </a:t>
                </a:r>
              </a:p>
            </p:txBody>
          </p:sp>
        </mc:Fallback>
      </mc:AlternateContent>
      <p:sp>
        <p:nvSpPr>
          <p:cNvPr id="43" name="Rounded Rectangle 42">
            <a:extLst>
              <a:ext uri="{FF2B5EF4-FFF2-40B4-BE49-F238E27FC236}">
                <a16:creationId xmlns:a16="http://schemas.microsoft.com/office/drawing/2014/main" id="{122C8D9C-0AF9-4DEF-CCCF-BFAC5C793B35}"/>
              </a:ext>
            </a:extLst>
          </p:cNvPr>
          <p:cNvSpPr/>
          <p:nvPr/>
        </p:nvSpPr>
        <p:spPr>
          <a:xfrm>
            <a:off x="5175334" y="4047946"/>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44" name="Straight Arrow Connector 43">
            <a:extLst>
              <a:ext uri="{FF2B5EF4-FFF2-40B4-BE49-F238E27FC236}">
                <a16:creationId xmlns:a16="http://schemas.microsoft.com/office/drawing/2014/main" id="{4CFA2A1E-EC03-CC30-22AC-34577C7E0675}"/>
              </a:ext>
            </a:extLst>
          </p:cNvPr>
          <p:cNvCxnSpPr>
            <a:cxnSpLocks/>
          </p:cNvCxnSpPr>
          <p:nvPr/>
        </p:nvCxnSpPr>
        <p:spPr>
          <a:xfrm flipV="1">
            <a:off x="5892878" y="4559509"/>
            <a:ext cx="0" cy="44167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B1C093C-C3E9-627F-2A79-473D9C817B06}"/>
                  </a:ext>
                </a:extLst>
              </p:cNvPr>
              <p:cNvSpPr txBox="1"/>
              <p:nvPr/>
            </p:nvSpPr>
            <p:spPr>
              <a:xfrm>
                <a:off x="5932292" y="4643135"/>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h𝑑</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45" name="TextBox 44">
                <a:extLst>
                  <a:ext uri="{FF2B5EF4-FFF2-40B4-BE49-F238E27FC236}">
                    <a16:creationId xmlns:a16="http://schemas.microsoft.com/office/drawing/2014/main" id="{AB1C093C-C3E9-627F-2A79-473D9C817B06}"/>
                  </a:ext>
                </a:extLst>
              </p:cNvPr>
              <p:cNvSpPr txBox="1">
                <a:spLocks noRot="1" noChangeAspect="1" noMove="1" noResize="1" noEditPoints="1" noAdjustHandles="1" noChangeArrowheads="1" noChangeShapeType="1" noTextEdit="1"/>
              </p:cNvSpPr>
              <p:nvPr/>
            </p:nvSpPr>
            <p:spPr>
              <a:xfrm>
                <a:off x="5932292" y="4643135"/>
                <a:ext cx="700141" cy="358047"/>
              </a:xfrm>
              <a:prstGeom prst="rect">
                <a:avLst/>
              </a:prstGeom>
              <a:blipFill>
                <a:blip r:embed="rId19"/>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2D71B7-BA63-76C6-18A1-E189C9C9FD99}"/>
                  </a:ext>
                </a:extLst>
              </p:cNvPr>
              <p:cNvSpPr txBox="1"/>
              <p:nvPr/>
            </p:nvSpPr>
            <p:spPr>
              <a:xfrm>
                <a:off x="6504590" y="4315795"/>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ro-RO" dirty="0">
                  <a:solidFill>
                    <a:schemeClr val="bg1"/>
                  </a:solidFill>
                </a:endParaRPr>
              </a:p>
            </p:txBody>
          </p:sp>
        </mc:Choice>
        <mc:Fallback xmlns="">
          <p:sp>
            <p:nvSpPr>
              <p:cNvPr id="46" name="TextBox 45">
                <a:extLst>
                  <a:ext uri="{FF2B5EF4-FFF2-40B4-BE49-F238E27FC236}">
                    <a16:creationId xmlns:a16="http://schemas.microsoft.com/office/drawing/2014/main" id="{8A2D71B7-BA63-76C6-18A1-E189C9C9FD99}"/>
                  </a:ext>
                </a:extLst>
              </p:cNvPr>
              <p:cNvSpPr txBox="1">
                <a:spLocks noRot="1" noChangeAspect="1" noMove="1" noResize="1" noEditPoints="1" noAdjustHandles="1" noChangeArrowheads="1" noChangeShapeType="1" noTextEdit="1"/>
              </p:cNvSpPr>
              <p:nvPr/>
            </p:nvSpPr>
            <p:spPr>
              <a:xfrm>
                <a:off x="6504590" y="4315795"/>
                <a:ext cx="700141" cy="358047"/>
              </a:xfrm>
              <a:prstGeom prst="rect">
                <a:avLst/>
              </a:prstGeom>
              <a:blipFill>
                <a:blip r:embed="rId20"/>
                <a:stretch>
                  <a:fillRect/>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A60E9072-03CD-4B98-5C7F-AC041E08861B}"/>
              </a:ext>
            </a:extLst>
          </p:cNvPr>
          <p:cNvCxnSpPr>
            <a:cxnSpLocks/>
          </p:cNvCxnSpPr>
          <p:nvPr/>
        </p:nvCxnSpPr>
        <p:spPr>
          <a:xfrm flipV="1">
            <a:off x="6559759" y="4314646"/>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E853D5D-0B6E-31A3-FECC-1B5D07C72A75}"/>
              </a:ext>
            </a:extLst>
          </p:cNvPr>
          <p:cNvCxnSpPr>
            <a:cxnSpLocks/>
          </p:cNvCxnSpPr>
          <p:nvPr/>
        </p:nvCxnSpPr>
        <p:spPr>
          <a:xfrm flipV="1">
            <a:off x="6548836" y="5276262"/>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C42965A9-ED26-B2E1-2500-D6D986435679}"/>
                  </a:ext>
                </a:extLst>
              </p:cNvPr>
              <p:cNvSpPr txBox="1"/>
              <p:nvPr/>
            </p:nvSpPr>
            <p:spPr>
              <a:xfrm>
                <a:off x="6337922" y="3898343"/>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𝑙</m:t>
                          </m:r>
                          <m:r>
                            <a:rPr lang="en-US" sz="2400" b="0" i="1" smtClean="0">
                              <a:solidFill>
                                <a:schemeClr val="bg1"/>
                              </a:solidFill>
                              <a:latin typeface="Cambria Math" panose="02040503050406030204" pitchFamily="18" charset="0"/>
                            </a:rPr>
                            <m:t>+1</m:t>
                          </m:r>
                        </m:sup>
                      </m:sSubSup>
                    </m:oMath>
                  </m:oMathPara>
                </a14:m>
                <a:endParaRPr lang="ro-RO" sz="2400" dirty="0">
                  <a:solidFill>
                    <a:schemeClr val="bg1"/>
                  </a:solidFill>
                </a:endParaRPr>
              </a:p>
            </p:txBody>
          </p:sp>
        </mc:Choice>
        <mc:Fallback xmlns="">
          <p:sp>
            <p:nvSpPr>
              <p:cNvPr id="49" name="TextBox 48">
                <a:extLst>
                  <a:ext uri="{FF2B5EF4-FFF2-40B4-BE49-F238E27FC236}">
                    <a16:creationId xmlns:a16="http://schemas.microsoft.com/office/drawing/2014/main" id="{C42965A9-ED26-B2E1-2500-D6D986435679}"/>
                  </a:ext>
                </a:extLst>
              </p:cNvPr>
              <p:cNvSpPr txBox="1">
                <a:spLocks noRot="1" noChangeAspect="1" noMove="1" noResize="1" noEditPoints="1" noAdjustHandles="1" noChangeArrowheads="1" noChangeShapeType="1" noTextEdit="1"/>
              </p:cNvSpPr>
              <p:nvPr/>
            </p:nvSpPr>
            <p:spPr>
              <a:xfrm>
                <a:off x="6337922" y="3898343"/>
                <a:ext cx="1066800" cy="435568"/>
              </a:xfrm>
              <a:prstGeom prst="rect">
                <a:avLst/>
              </a:prstGeom>
              <a:blipFill>
                <a:blip r:embed="rId21"/>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D284E88-D2BE-A80E-9C56-7FDEBB24BE08}"/>
                  </a:ext>
                </a:extLst>
              </p:cNvPr>
              <p:cNvSpPr txBox="1"/>
              <p:nvPr/>
            </p:nvSpPr>
            <p:spPr>
              <a:xfrm>
                <a:off x="6305894" y="4871586"/>
                <a:ext cx="1066800" cy="4371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50" name="TextBox 49">
                <a:extLst>
                  <a:ext uri="{FF2B5EF4-FFF2-40B4-BE49-F238E27FC236}">
                    <a16:creationId xmlns:a16="http://schemas.microsoft.com/office/drawing/2014/main" id="{CD284E88-D2BE-A80E-9C56-7FDEBB24BE08}"/>
                  </a:ext>
                </a:extLst>
              </p:cNvPr>
              <p:cNvSpPr txBox="1">
                <a:spLocks noRot="1" noChangeAspect="1" noMove="1" noResize="1" noEditPoints="1" noAdjustHandles="1" noChangeArrowheads="1" noChangeShapeType="1" noTextEdit="1"/>
              </p:cNvSpPr>
              <p:nvPr/>
            </p:nvSpPr>
            <p:spPr>
              <a:xfrm>
                <a:off x="6305894" y="4871586"/>
                <a:ext cx="1066800" cy="437171"/>
              </a:xfrm>
              <a:prstGeom prst="rect">
                <a:avLst/>
              </a:prstGeom>
              <a:blipFill>
                <a:blip r:embed="rId22"/>
                <a:stretch>
                  <a:fillRect b="-2778"/>
                </a:stretch>
              </a:blipFill>
            </p:spPr>
            <p:txBody>
              <a:bodyPr/>
              <a:lstStyle/>
              <a:p>
                <a:r>
                  <a:rPr lang="en-US">
                    <a:noFill/>
                  </a:rPr>
                  <a:t> </a:t>
                </a:r>
              </a:p>
            </p:txBody>
          </p:sp>
        </mc:Fallback>
      </mc:AlternateContent>
      <p:sp>
        <p:nvSpPr>
          <p:cNvPr id="51" name="Rounded Rectangle 50">
            <a:extLst>
              <a:ext uri="{FF2B5EF4-FFF2-40B4-BE49-F238E27FC236}">
                <a16:creationId xmlns:a16="http://schemas.microsoft.com/office/drawing/2014/main" id="{95B0FDAF-C29E-258D-D1B4-ABB03638DD04}"/>
              </a:ext>
            </a:extLst>
          </p:cNvPr>
          <p:cNvSpPr/>
          <p:nvPr/>
        </p:nvSpPr>
        <p:spPr>
          <a:xfrm>
            <a:off x="7243623" y="5012508"/>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2" name="Oval 51">
            <a:extLst>
              <a:ext uri="{FF2B5EF4-FFF2-40B4-BE49-F238E27FC236}">
                <a16:creationId xmlns:a16="http://schemas.microsoft.com/office/drawing/2014/main" id="{B7AFE061-AD18-0E10-AE4F-7DBA2211B5CA}"/>
              </a:ext>
            </a:extLst>
          </p:cNvPr>
          <p:cNvSpPr/>
          <p:nvPr/>
        </p:nvSpPr>
        <p:spPr>
          <a:xfrm>
            <a:off x="7664927" y="5946380"/>
            <a:ext cx="532436" cy="532436"/>
          </a:xfrm>
          <a:prstGeom prst="ellipse">
            <a:avLst/>
          </a:prstGeom>
          <a:solidFill>
            <a:srgbClr val="D0021B"/>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sp>
        <p:nvSpPr>
          <p:cNvPr id="53" name="Oval 52">
            <a:extLst>
              <a:ext uri="{FF2B5EF4-FFF2-40B4-BE49-F238E27FC236}">
                <a16:creationId xmlns:a16="http://schemas.microsoft.com/office/drawing/2014/main" id="{910C22EE-EE61-ACFD-EFEB-06E9E4B89861}"/>
              </a:ext>
            </a:extLst>
          </p:cNvPr>
          <p:cNvSpPr/>
          <p:nvPr/>
        </p:nvSpPr>
        <p:spPr>
          <a:xfrm>
            <a:off x="7660713" y="3111839"/>
            <a:ext cx="532436" cy="532436"/>
          </a:xfrm>
          <a:prstGeom prst="ellipse">
            <a:avLst/>
          </a:prstGeom>
          <a:solidFill>
            <a:srgbClr val="8BFF00"/>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54" name="Straight Arrow Connector 53">
            <a:extLst>
              <a:ext uri="{FF2B5EF4-FFF2-40B4-BE49-F238E27FC236}">
                <a16:creationId xmlns:a16="http://schemas.microsoft.com/office/drawing/2014/main" id="{90424A77-381A-22C6-67CD-CD1BC5F0B746}"/>
              </a:ext>
            </a:extLst>
          </p:cNvPr>
          <p:cNvCxnSpPr>
            <a:cxnSpLocks/>
          </p:cNvCxnSpPr>
          <p:nvPr/>
        </p:nvCxnSpPr>
        <p:spPr>
          <a:xfrm flipV="1">
            <a:off x="7954956" y="5564174"/>
            <a:ext cx="0" cy="35278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29D70-002E-6575-9D68-44DBD4A1E3EB}"/>
              </a:ext>
            </a:extLst>
          </p:cNvPr>
          <p:cNvCxnSpPr>
            <a:cxnSpLocks/>
          </p:cNvCxnSpPr>
          <p:nvPr/>
        </p:nvCxnSpPr>
        <p:spPr>
          <a:xfrm flipH="1" flipV="1">
            <a:off x="7929423" y="3659174"/>
            <a:ext cx="3444" cy="378796"/>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728BCF8D-49DF-B557-026D-637E4970AD7E}"/>
                  </a:ext>
                </a:extLst>
              </p:cNvPr>
              <p:cNvSpPr txBox="1"/>
              <p:nvPr/>
            </p:nvSpPr>
            <p:spPr>
              <a:xfrm>
                <a:off x="7326874" y="5575328"/>
                <a:ext cx="65517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ro-RO" b="0" i="1" smtClean="0">
                              <a:solidFill>
                                <a:schemeClr val="bg1"/>
                              </a:solidFill>
                              <a:latin typeface="Cambria Math" panose="02040503050406030204" pitchFamily="18" charset="0"/>
                            </a:rPr>
                          </m:ctrlPr>
                        </m:sSub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𝑥h</m:t>
                          </m:r>
                        </m:sub>
                      </m:sSub>
                    </m:oMath>
                  </m:oMathPara>
                </a14:m>
                <a:endParaRPr lang="ro-RO" dirty="0">
                  <a:solidFill>
                    <a:schemeClr val="bg1"/>
                  </a:solidFill>
                </a:endParaRPr>
              </a:p>
            </p:txBody>
          </p:sp>
        </mc:Choice>
        <mc:Fallback xmlns="">
          <p:sp>
            <p:nvSpPr>
              <p:cNvPr id="56" name="TextBox 55">
                <a:extLst>
                  <a:ext uri="{FF2B5EF4-FFF2-40B4-BE49-F238E27FC236}">
                    <a16:creationId xmlns:a16="http://schemas.microsoft.com/office/drawing/2014/main" id="{728BCF8D-49DF-B557-026D-637E4970AD7E}"/>
                  </a:ext>
                </a:extLst>
              </p:cNvPr>
              <p:cNvSpPr txBox="1">
                <a:spLocks noRot="1" noChangeAspect="1" noMove="1" noResize="1" noEditPoints="1" noAdjustHandles="1" noChangeArrowheads="1" noChangeShapeType="1" noTextEdit="1"/>
              </p:cNvSpPr>
              <p:nvPr/>
            </p:nvSpPr>
            <p:spPr>
              <a:xfrm>
                <a:off x="7326874" y="5575328"/>
                <a:ext cx="655179" cy="3416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0654F64-07E1-1513-2863-1BF11D56D6BE}"/>
                  </a:ext>
                </a:extLst>
              </p:cNvPr>
              <p:cNvSpPr txBox="1"/>
              <p:nvPr/>
            </p:nvSpPr>
            <p:spPr>
              <a:xfrm>
                <a:off x="7214126" y="3551888"/>
                <a:ext cx="700141" cy="40139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𝑦</m:t>
                          </m:r>
                        </m:sub>
                        <m:sup/>
                      </m:sSubSup>
                    </m:oMath>
                  </m:oMathPara>
                </a14:m>
                <a:endParaRPr lang="ro-RO" dirty="0">
                  <a:solidFill>
                    <a:schemeClr val="bg1"/>
                  </a:solidFill>
                </a:endParaRPr>
              </a:p>
            </p:txBody>
          </p:sp>
        </mc:Choice>
        <mc:Fallback xmlns="">
          <p:sp>
            <p:nvSpPr>
              <p:cNvPr id="57" name="TextBox 56">
                <a:extLst>
                  <a:ext uri="{FF2B5EF4-FFF2-40B4-BE49-F238E27FC236}">
                    <a16:creationId xmlns:a16="http://schemas.microsoft.com/office/drawing/2014/main" id="{B0654F64-07E1-1513-2863-1BF11D56D6BE}"/>
                  </a:ext>
                </a:extLst>
              </p:cNvPr>
              <p:cNvSpPr txBox="1">
                <a:spLocks noRot="1" noChangeAspect="1" noMove="1" noResize="1" noEditPoints="1" noAdjustHandles="1" noChangeArrowheads="1" noChangeShapeType="1" noTextEdit="1"/>
              </p:cNvSpPr>
              <p:nvPr/>
            </p:nvSpPr>
            <p:spPr>
              <a:xfrm>
                <a:off x="7214126" y="3551888"/>
                <a:ext cx="700141" cy="401392"/>
              </a:xfrm>
              <a:prstGeom prst="rect">
                <a:avLst/>
              </a:prstGeom>
              <a:blipFill>
                <a:blip r:embed="rId2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00C4BD5-511B-F4EF-7F38-B4629991AE94}"/>
                  </a:ext>
                </a:extLst>
              </p:cNvPr>
              <p:cNvSpPr txBox="1"/>
              <p:nvPr/>
            </p:nvSpPr>
            <p:spPr>
              <a:xfrm>
                <a:off x="7334485" y="2990232"/>
                <a:ext cx="45942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58" name="TextBox 57">
                <a:extLst>
                  <a:ext uri="{FF2B5EF4-FFF2-40B4-BE49-F238E27FC236}">
                    <a16:creationId xmlns:a16="http://schemas.microsoft.com/office/drawing/2014/main" id="{B00C4BD5-511B-F4EF-7F38-B4629991AE94}"/>
                  </a:ext>
                </a:extLst>
              </p:cNvPr>
              <p:cNvSpPr txBox="1">
                <a:spLocks noRot="1" noChangeAspect="1" noMove="1" noResize="1" noEditPoints="1" noAdjustHandles="1" noChangeArrowheads="1" noChangeShapeType="1" noTextEdit="1"/>
              </p:cNvSpPr>
              <p:nvPr/>
            </p:nvSpPr>
            <p:spPr>
              <a:xfrm>
                <a:off x="7334485" y="2990232"/>
                <a:ext cx="459421" cy="341632"/>
              </a:xfrm>
              <a:prstGeom prst="rect">
                <a:avLst/>
              </a:prstGeom>
              <a:blipFill>
                <a:blip r:embed="rId25"/>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7BF077F-87C0-D776-FF2E-F7B4978AD00D}"/>
                  </a:ext>
                </a:extLst>
              </p:cNvPr>
              <p:cNvSpPr txBox="1"/>
              <p:nvPr/>
            </p:nvSpPr>
            <p:spPr>
              <a:xfrm>
                <a:off x="7314199" y="6246268"/>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solidFill>
                    <a:schemeClr val="bg1"/>
                  </a:solidFill>
                </a:endParaRPr>
              </a:p>
            </p:txBody>
          </p:sp>
        </mc:Choice>
        <mc:Fallback xmlns="">
          <p:sp>
            <p:nvSpPr>
              <p:cNvPr id="59" name="TextBox 58">
                <a:extLst>
                  <a:ext uri="{FF2B5EF4-FFF2-40B4-BE49-F238E27FC236}">
                    <a16:creationId xmlns:a16="http://schemas.microsoft.com/office/drawing/2014/main" id="{07BF077F-87C0-D776-FF2E-F7B4978AD00D}"/>
                  </a:ext>
                </a:extLst>
              </p:cNvPr>
              <p:cNvSpPr txBox="1">
                <a:spLocks noRot="1" noChangeAspect="1" noMove="1" noResize="1" noEditPoints="1" noAdjustHandles="1" noChangeArrowheads="1" noChangeShapeType="1" noTextEdit="1"/>
              </p:cNvSpPr>
              <p:nvPr/>
            </p:nvSpPr>
            <p:spPr>
              <a:xfrm>
                <a:off x="7314199" y="6246268"/>
                <a:ext cx="457753" cy="3416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BE0DFCCB-176F-B38C-65D3-7C463350B49C}"/>
                  </a:ext>
                </a:extLst>
              </p:cNvPr>
              <p:cNvSpPr txBox="1"/>
              <p:nvPr/>
            </p:nvSpPr>
            <p:spPr>
              <a:xfrm>
                <a:off x="8576213" y="5322856"/>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h𝑡</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60" name="TextBox 59">
                <a:extLst>
                  <a:ext uri="{FF2B5EF4-FFF2-40B4-BE49-F238E27FC236}">
                    <a16:creationId xmlns:a16="http://schemas.microsoft.com/office/drawing/2014/main" id="{BE0DFCCB-176F-B38C-65D3-7C463350B49C}"/>
                  </a:ext>
                </a:extLst>
              </p:cNvPr>
              <p:cNvSpPr txBox="1">
                <a:spLocks noRot="1" noChangeAspect="1" noMove="1" noResize="1" noEditPoints="1" noAdjustHandles="1" noChangeArrowheads="1" noChangeShapeType="1" noTextEdit="1"/>
              </p:cNvSpPr>
              <p:nvPr/>
            </p:nvSpPr>
            <p:spPr>
              <a:xfrm>
                <a:off x="8576213" y="5322856"/>
                <a:ext cx="700141" cy="358047"/>
              </a:xfrm>
              <a:prstGeom prst="rect">
                <a:avLst/>
              </a:prstGeom>
              <a:blipFill>
                <a:blip r:embed="rId27"/>
                <a:stretch>
                  <a:fillRect/>
                </a:stretch>
              </a:blipFill>
            </p:spPr>
            <p:txBody>
              <a:bodyPr/>
              <a:lstStyle/>
              <a:p>
                <a:r>
                  <a:rPr lang="en-US">
                    <a:noFill/>
                  </a:rPr>
                  <a:t> </a:t>
                </a:r>
              </a:p>
            </p:txBody>
          </p:sp>
        </mc:Fallback>
      </mc:AlternateContent>
      <p:sp>
        <p:nvSpPr>
          <p:cNvPr id="61" name="Rounded Rectangle 60">
            <a:extLst>
              <a:ext uri="{FF2B5EF4-FFF2-40B4-BE49-F238E27FC236}">
                <a16:creationId xmlns:a16="http://schemas.microsoft.com/office/drawing/2014/main" id="{2307C048-C421-59C8-ECFD-06D270FD1FE9}"/>
              </a:ext>
            </a:extLst>
          </p:cNvPr>
          <p:cNvSpPr/>
          <p:nvPr/>
        </p:nvSpPr>
        <p:spPr>
          <a:xfrm>
            <a:off x="7237412" y="4047946"/>
            <a:ext cx="1371600" cy="533400"/>
          </a:xfrm>
          <a:prstGeom prst="roundRect">
            <a:avLst>
              <a:gd name="adj" fmla="val 49217"/>
            </a:avLst>
          </a:prstGeom>
          <a:solidFill>
            <a:srgbClr val="4A90E2"/>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o-RO"/>
          </a:p>
        </p:txBody>
      </p:sp>
      <p:cxnSp>
        <p:nvCxnSpPr>
          <p:cNvPr id="62" name="Straight Arrow Connector 61">
            <a:extLst>
              <a:ext uri="{FF2B5EF4-FFF2-40B4-BE49-F238E27FC236}">
                <a16:creationId xmlns:a16="http://schemas.microsoft.com/office/drawing/2014/main" id="{9090897B-F3BC-6967-51D2-2B6AF7F9A741}"/>
              </a:ext>
            </a:extLst>
          </p:cNvPr>
          <p:cNvCxnSpPr>
            <a:cxnSpLocks/>
          </p:cNvCxnSpPr>
          <p:nvPr/>
        </p:nvCxnSpPr>
        <p:spPr>
          <a:xfrm flipV="1">
            <a:off x="7954956" y="4559509"/>
            <a:ext cx="0" cy="441673"/>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D031391-F42A-C3FD-D92C-8F8BD9D3992F}"/>
                  </a:ext>
                </a:extLst>
              </p:cNvPr>
              <p:cNvSpPr txBox="1"/>
              <p:nvPr/>
            </p:nvSpPr>
            <p:spPr>
              <a:xfrm>
                <a:off x="7994370" y="4643135"/>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h𝑑</m:t>
                          </m:r>
                        </m:sub>
                        <m:sup>
                          <m:r>
                            <a:rPr lang="en-US" b="0" i="1" smtClean="0">
                              <a:solidFill>
                                <a:schemeClr val="bg1"/>
                              </a:solidFill>
                              <a:latin typeface="Cambria Math" panose="02040503050406030204" pitchFamily="18" charset="0"/>
                            </a:rPr>
                            <m:t>𝑙</m:t>
                          </m:r>
                        </m:sup>
                      </m:sSubSup>
                    </m:oMath>
                  </m:oMathPara>
                </a14:m>
                <a:endParaRPr lang="ro-RO" dirty="0">
                  <a:solidFill>
                    <a:schemeClr val="bg1"/>
                  </a:solidFill>
                </a:endParaRPr>
              </a:p>
            </p:txBody>
          </p:sp>
        </mc:Choice>
        <mc:Fallback xmlns="">
          <p:sp>
            <p:nvSpPr>
              <p:cNvPr id="63" name="TextBox 62">
                <a:extLst>
                  <a:ext uri="{FF2B5EF4-FFF2-40B4-BE49-F238E27FC236}">
                    <a16:creationId xmlns:a16="http://schemas.microsoft.com/office/drawing/2014/main" id="{0D031391-F42A-C3FD-D92C-8F8BD9D3992F}"/>
                  </a:ext>
                </a:extLst>
              </p:cNvPr>
              <p:cNvSpPr txBox="1">
                <a:spLocks noRot="1" noChangeAspect="1" noMove="1" noResize="1" noEditPoints="1" noAdjustHandles="1" noChangeArrowheads="1" noChangeShapeType="1" noTextEdit="1"/>
              </p:cNvSpPr>
              <p:nvPr/>
            </p:nvSpPr>
            <p:spPr>
              <a:xfrm>
                <a:off x="7994370" y="4643135"/>
                <a:ext cx="700141" cy="358047"/>
              </a:xfrm>
              <a:prstGeom prst="rect">
                <a:avLst/>
              </a:prstGeom>
              <a:blipFill>
                <a:blip r:embed="rId28"/>
                <a:stretch>
                  <a:fillRect b="-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F2492B46-88C5-A24C-6D31-C67653A55D7C}"/>
                  </a:ext>
                </a:extLst>
              </p:cNvPr>
              <p:cNvSpPr txBox="1"/>
              <p:nvPr/>
            </p:nvSpPr>
            <p:spPr>
              <a:xfrm>
                <a:off x="8566668" y="4315795"/>
                <a:ext cx="700141" cy="35804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ro-RO" b="0" i="1" smtClean="0">
                              <a:solidFill>
                                <a:schemeClr val="bg1"/>
                              </a:solidFill>
                              <a:latin typeface="Cambria Math" panose="02040503050406030204" pitchFamily="18" charset="0"/>
                            </a:rPr>
                          </m:ctrlPr>
                        </m:sSubSupPr>
                        <m:e>
                          <m:r>
                            <a:rPr lang="ro-RO" b="0" i="1" smtClean="0">
                              <a:solidFill>
                                <a:schemeClr val="bg1"/>
                              </a:solidFill>
                              <a:latin typeface="Cambria Math" panose="02040503050406030204" pitchFamily="18" charset="0"/>
                            </a:rPr>
                            <m:t>𝑊</m:t>
                          </m:r>
                        </m:e>
                        <m:sub>
                          <m:r>
                            <a:rPr lang="ro-RO" b="0" i="1" smtClean="0">
                              <a:solidFill>
                                <a:schemeClr val="bg1"/>
                              </a:solidFill>
                              <a:latin typeface="Cambria Math" panose="02040503050406030204" pitchFamily="18" charset="0"/>
                            </a:rPr>
                            <m:t>hh</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ro-RO" dirty="0">
                  <a:solidFill>
                    <a:schemeClr val="bg1"/>
                  </a:solidFill>
                </a:endParaRPr>
              </a:p>
            </p:txBody>
          </p:sp>
        </mc:Choice>
        <mc:Fallback xmlns="">
          <p:sp>
            <p:nvSpPr>
              <p:cNvPr id="64" name="TextBox 63">
                <a:extLst>
                  <a:ext uri="{FF2B5EF4-FFF2-40B4-BE49-F238E27FC236}">
                    <a16:creationId xmlns:a16="http://schemas.microsoft.com/office/drawing/2014/main" id="{F2492B46-88C5-A24C-6D31-C67653A55D7C}"/>
                  </a:ext>
                </a:extLst>
              </p:cNvPr>
              <p:cNvSpPr txBox="1">
                <a:spLocks noRot="1" noChangeAspect="1" noMove="1" noResize="1" noEditPoints="1" noAdjustHandles="1" noChangeArrowheads="1" noChangeShapeType="1" noTextEdit="1"/>
              </p:cNvSpPr>
              <p:nvPr/>
            </p:nvSpPr>
            <p:spPr>
              <a:xfrm>
                <a:off x="8566668" y="4315795"/>
                <a:ext cx="700141" cy="358047"/>
              </a:xfrm>
              <a:prstGeom prst="rect">
                <a:avLst/>
              </a:prstGeom>
              <a:blipFill>
                <a:blip r:embed="rId29"/>
                <a:stretch>
                  <a:fillRect/>
                </a:stretch>
              </a:blipFill>
            </p:spPr>
            <p:txBody>
              <a:bodyPr/>
              <a:lstStyle/>
              <a:p>
                <a:r>
                  <a:rPr lang="en-US">
                    <a:noFill/>
                  </a:rPr>
                  <a:t> </a:t>
                </a:r>
              </a:p>
            </p:txBody>
          </p:sp>
        </mc:Fallback>
      </mc:AlternateContent>
      <p:cxnSp>
        <p:nvCxnSpPr>
          <p:cNvPr id="65" name="Straight Arrow Connector 64">
            <a:extLst>
              <a:ext uri="{FF2B5EF4-FFF2-40B4-BE49-F238E27FC236}">
                <a16:creationId xmlns:a16="http://schemas.microsoft.com/office/drawing/2014/main" id="{51FA0E5F-49D3-7B67-7720-09FC40592A64}"/>
              </a:ext>
            </a:extLst>
          </p:cNvPr>
          <p:cNvCxnSpPr>
            <a:cxnSpLocks/>
          </p:cNvCxnSpPr>
          <p:nvPr/>
        </p:nvCxnSpPr>
        <p:spPr>
          <a:xfrm flipV="1">
            <a:off x="8621837" y="4314646"/>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AC8E52B-C933-2F83-A312-C40AD705A3A2}"/>
              </a:ext>
            </a:extLst>
          </p:cNvPr>
          <p:cNvCxnSpPr>
            <a:cxnSpLocks/>
          </p:cNvCxnSpPr>
          <p:nvPr/>
        </p:nvCxnSpPr>
        <p:spPr>
          <a:xfrm flipV="1">
            <a:off x="8610914" y="5276262"/>
            <a:ext cx="644972" cy="6815"/>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136CC3AD-1ABB-0ACD-265D-B8E787C37FA3}"/>
                  </a:ext>
                </a:extLst>
              </p:cNvPr>
              <p:cNvSpPr txBox="1"/>
              <p:nvPr/>
            </p:nvSpPr>
            <p:spPr>
              <a:xfrm>
                <a:off x="8400000" y="3898343"/>
                <a:ext cx="1066800" cy="435568"/>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𝑡</m:t>
                          </m:r>
                        </m:sub>
                        <m:sup>
                          <m:r>
                            <a:rPr lang="en-US" sz="2400" b="0" i="1" smtClean="0">
                              <a:solidFill>
                                <a:schemeClr val="bg1"/>
                              </a:solidFill>
                              <a:latin typeface="Cambria Math" panose="02040503050406030204" pitchFamily="18" charset="0"/>
                            </a:rPr>
                            <m:t>𝑙</m:t>
                          </m:r>
                          <m:r>
                            <a:rPr lang="en-US" sz="2400" b="0" i="1" smtClean="0">
                              <a:solidFill>
                                <a:schemeClr val="bg1"/>
                              </a:solidFill>
                              <a:latin typeface="Cambria Math" panose="02040503050406030204" pitchFamily="18" charset="0"/>
                            </a:rPr>
                            <m:t>+1</m:t>
                          </m:r>
                        </m:sup>
                      </m:sSubSup>
                    </m:oMath>
                  </m:oMathPara>
                </a14:m>
                <a:endParaRPr lang="ro-RO" sz="2400" dirty="0">
                  <a:solidFill>
                    <a:schemeClr val="bg1"/>
                  </a:solidFill>
                </a:endParaRPr>
              </a:p>
            </p:txBody>
          </p:sp>
        </mc:Choice>
        <mc:Fallback xmlns="">
          <p:sp>
            <p:nvSpPr>
              <p:cNvPr id="67" name="TextBox 66">
                <a:extLst>
                  <a:ext uri="{FF2B5EF4-FFF2-40B4-BE49-F238E27FC236}">
                    <a16:creationId xmlns:a16="http://schemas.microsoft.com/office/drawing/2014/main" id="{136CC3AD-1ABB-0ACD-265D-B8E787C37FA3}"/>
                  </a:ext>
                </a:extLst>
              </p:cNvPr>
              <p:cNvSpPr txBox="1">
                <a:spLocks noRot="1" noChangeAspect="1" noMove="1" noResize="1" noEditPoints="1" noAdjustHandles="1" noChangeArrowheads="1" noChangeShapeType="1" noTextEdit="1"/>
              </p:cNvSpPr>
              <p:nvPr/>
            </p:nvSpPr>
            <p:spPr>
              <a:xfrm>
                <a:off x="8400000" y="3898343"/>
                <a:ext cx="1066800" cy="435568"/>
              </a:xfrm>
              <a:prstGeom prst="rect">
                <a:avLst/>
              </a:prstGeom>
              <a:blipFill>
                <a:blip r:embed="rId30"/>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AADC9A2B-6BFC-40A5-43FF-2FCBD751BBA3}"/>
                  </a:ext>
                </a:extLst>
              </p:cNvPr>
              <p:cNvSpPr txBox="1"/>
              <p:nvPr/>
            </p:nvSpPr>
            <p:spPr>
              <a:xfrm>
                <a:off x="8367972" y="4871586"/>
                <a:ext cx="1066800" cy="43717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2400" i="1" smtClean="0">
                              <a:solidFill>
                                <a:schemeClr val="bg1"/>
                              </a:solidFill>
                              <a:latin typeface="Cambria Math" panose="02040503050406030204" pitchFamily="18" charset="0"/>
                            </a:rPr>
                          </m:ctrlPr>
                        </m:sSubSupPr>
                        <m:e>
                          <m:r>
                            <a:rPr lang="en-US" sz="2400" i="1">
                              <a:solidFill>
                                <a:schemeClr val="bg1"/>
                              </a:solidFill>
                              <a:latin typeface="Cambria Math" panose="02040503050406030204" pitchFamily="18" charset="0"/>
                            </a:rPr>
                            <m:t>h</m:t>
                          </m:r>
                        </m:e>
                        <m:sub>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𝑙</m:t>
                          </m:r>
                        </m:sup>
                      </m:sSubSup>
                    </m:oMath>
                  </m:oMathPara>
                </a14:m>
                <a:endParaRPr lang="ro-RO" sz="2400" dirty="0">
                  <a:solidFill>
                    <a:schemeClr val="bg1"/>
                  </a:solidFill>
                </a:endParaRPr>
              </a:p>
            </p:txBody>
          </p:sp>
        </mc:Choice>
        <mc:Fallback xmlns="">
          <p:sp>
            <p:nvSpPr>
              <p:cNvPr id="68" name="TextBox 67">
                <a:extLst>
                  <a:ext uri="{FF2B5EF4-FFF2-40B4-BE49-F238E27FC236}">
                    <a16:creationId xmlns:a16="http://schemas.microsoft.com/office/drawing/2014/main" id="{AADC9A2B-6BFC-40A5-43FF-2FCBD751BBA3}"/>
                  </a:ext>
                </a:extLst>
              </p:cNvPr>
              <p:cNvSpPr txBox="1">
                <a:spLocks noRot="1" noChangeAspect="1" noMove="1" noResize="1" noEditPoints="1" noAdjustHandles="1" noChangeArrowheads="1" noChangeShapeType="1" noTextEdit="1"/>
              </p:cNvSpPr>
              <p:nvPr/>
            </p:nvSpPr>
            <p:spPr>
              <a:xfrm>
                <a:off x="8367972" y="4871586"/>
                <a:ext cx="1066800" cy="437171"/>
              </a:xfrm>
              <a:prstGeom prst="rect">
                <a:avLst/>
              </a:prstGeom>
              <a:blipFill>
                <a:blip r:embed="rId31"/>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48717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6EE64-2405-F70A-95E5-BC8F7BE494A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CDBE670-EAA0-B32F-6838-3749A6D3DE19}"/>
              </a:ext>
            </a:extLst>
          </p:cNvPr>
          <p:cNvSpPr>
            <a:spLocks noGrp="1"/>
          </p:cNvSpPr>
          <p:nvPr>
            <p:ph type="title"/>
          </p:nvPr>
        </p:nvSpPr>
        <p:spPr/>
        <p:txBody>
          <a:bodyPr/>
          <a:lstStyle/>
          <a:p>
            <a:r>
              <a:rPr lang="en-US" dirty="0"/>
              <a:t>RNN in </a:t>
            </a:r>
            <a:r>
              <a:rPr lang="en-US" dirty="0" err="1"/>
              <a:t>pytorch</a:t>
            </a:r>
            <a:endParaRPr lang="en-US" dirty="0"/>
          </a:p>
        </p:txBody>
      </p:sp>
      <p:sp>
        <p:nvSpPr>
          <p:cNvPr id="4" name="Text Placeholder 3">
            <a:extLst>
              <a:ext uri="{FF2B5EF4-FFF2-40B4-BE49-F238E27FC236}">
                <a16:creationId xmlns:a16="http://schemas.microsoft.com/office/drawing/2014/main" id="{9C257566-9435-CA49-2DCE-E3EE4E7EAE8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9330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r>
              <a:rPr lang="en-US" dirty="0"/>
              <a:t>Recurrent Neural networks are used in many fields, such as:</a:t>
            </a:r>
          </a:p>
          <a:p>
            <a:pPr lvl="1"/>
            <a:r>
              <a:rPr lang="en-US" dirty="0"/>
              <a:t>Image generation</a:t>
            </a:r>
          </a:p>
          <a:p>
            <a:pPr lvl="1"/>
            <a:r>
              <a:rPr lang="en-US" dirty="0"/>
              <a:t>Sound generation</a:t>
            </a:r>
          </a:p>
          <a:p>
            <a:pPr lvl="1"/>
            <a:r>
              <a:rPr lang="en-US" dirty="0"/>
              <a:t>Text generation</a:t>
            </a:r>
          </a:p>
          <a:p>
            <a:pPr lvl="1"/>
            <a:r>
              <a:rPr lang="en-US" dirty="0"/>
              <a:t>Image Captioning</a:t>
            </a:r>
          </a:p>
          <a:p>
            <a:pPr lvl="1"/>
            <a:r>
              <a:rPr lang="en-US" dirty="0"/>
              <a:t>Neural Machine Translation</a:t>
            </a: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Recurrent Neural Networks</a:t>
            </a:r>
          </a:p>
        </p:txBody>
      </p:sp>
    </p:spTree>
    <p:extLst>
      <p:ext uri="{BB962C8B-B14F-4D97-AF65-F5344CB8AC3E}">
        <p14:creationId xmlns:p14="http://schemas.microsoft.com/office/powerpoint/2010/main" val="20633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in </a:t>
            </a:r>
            <a:r>
              <a:rPr lang="en-US" dirty="0" err="1"/>
              <a:t>pytorch</a:t>
            </a:r>
            <a:endParaRPr lang="en-US" dirty="0"/>
          </a:p>
        </p:txBody>
      </p:sp>
      <p:sp>
        <p:nvSpPr>
          <p:cNvPr id="4" name="Content Placeholder 3"/>
          <p:cNvSpPr>
            <a:spLocks noGrp="1"/>
          </p:cNvSpPr>
          <p:nvPr>
            <p:ph idx="1"/>
          </p:nvPr>
        </p:nvSpPr>
        <p:spPr>
          <a:xfrm>
            <a:off x="1522414" y="1905000"/>
            <a:ext cx="9905998" cy="4267200"/>
          </a:xfrm>
        </p:spPr>
        <p:txBody>
          <a:bodyPr>
            <a:normAutofit/>
          </a:bodyPr>
          <a:lstStyle/>
          <a:p>
            <a:r>
              <a:rPr lang="en-US" sz="2000" dirty="0" err="1"/>
              <a:t>Pytorch</a:t>
            </a:r>
            <a:r>
              <a:rPr lang="en-US" sz="2000" dirty="0"/>
              <a:t> has support for RNN modules: </a:t>
            </a:r>
            <a:r>
              <a:rPr lang="en-US" sz="2000" b="1" i="0" u="none" strike="noStrike" dirty="0" err="1">
                <a:effectLst/>
                <a:latin typeface="Consolas" panose="020B0609020204030204" pitchFamily="49" charset="0"/>
                <a:cs typeface="Consolas" panose="020B0609020204030204" pitchFamily="49" charset="0"/>
              </a:rPr>
              <a:t>torch.nn.RNN</a:t>
            </a:r>
            <a:r>
              <a:rPr lang="en-US" sz="2000" dirty="0"/>
              <a:t> </a:t>
            </a:r>
          </a:p>
          <a:p>
            <a:r>
              <a:rPr lang="en-US" sz="2000" dirty="0"/>
              <a:t>The data can be provided in the following formats:</a:t>
            </a:r>
          </a:p>
          <a:p>
            <a:pPr marL="0" indent="0">
              <a:buNone/>
            </a:pPr>
            <a:r>
              <a:rPr lang="en-US" sz="2000" dirty="0"/>
              <a:t>    </a:t>
            </a:r>
            <a:r>
              <a:rPr lang="en-US" sz="2000" i="1" dirty="0">
                <a:latin typeface="Cambria Math" panose="02040503050406030204" pitchFamily="18" charset="0"/>
                <a:ea typeface="Cambria Math" panose="02040503050406030204" pitchFamily="18" charset="0"/>
              </a:rPr>
              <a:t>(SEQ_NR,  </a:t>
            </a:r>
            <a:r>
              <a:rPr lang="en-US" sz="2000" i="1" dirty="0" err="1">
                <a:latin typeface="Cambria Math" panose="02040503050406030204" pitchFamily="18" charset="0"/>
                <a:ea typeface="Cambria Math" panose="02040503050406030204" pitchFamily="18" charset="0"/>
              </a:rPr>
              <a:t>BatchSize</a:t>
            </a:r>
            <a:r>
              <a:rPr lang="en-US" sz="2000" i="1" dirty="0">
                <a:latin typeface="Cambria Math" panose="02040503050406030204" pitchFamily="18" charset="0"/>
                <a:ea typeface="Cambria Math" panose="02040503050406030204" pitchFamily="18" charset="0"/>
              </a:rPr>
              <a:t>, data shape) </a:t>
            </a:r>
            <a:r>
              <a:rPr lang="en-US" sz="2000" dirty="0"/>
              <a:t>or </a:t>
            </a:r>
            <a:r>
              <a:rPr lang="en-US" sz="2000" i="1" dirty="0">
                <a:latin typeface="Cambria Math" panose="02040503050406030204" pitchFamily="18" charset="0"/>
                <a:ea typeface="Cambria Math" panose="02040503050406030204" pitchFamily="18" charset="0"/>
              </a:rPr>
              <a:t>(</a:t>
            </a:r>
            <a:r>
              <a:rPr lang="en-US" sz="2000" i="1" dirty="0" err="1">
                <a:latin typeface="Cambria Math" panose="02040503050406030204" pitchFamily="18" charset="0"/>
                <a:ea typeface="Cambria Math" panose="02040503050406030204" pitchFamily="18" charset="0"/>
              </a:rPr>
              <a:t>BatchSize</a:t>
            </a:r>
            <a:r>
              <a:rPr lang="en-US" sz="2000" i="1" dirty="0">
                <a:latin typeface="Cambria Math" panose="02040503050406030204" pitchFamily="18" charset="0"/>
                <a:ea typeface="Cambria Math" panose="02040503050406030204" pitchFamily="18" charset="0"/>
              </a:rPr>
              <a:t>,  SEQ_NR, data shape) </a:t>
            </a:r>
          </a:p>
          <a:p>
            <a:pPr marL="0" indent="0">
              <a:buNone/>
            </a:pPr>
            <a:endParaRPr lang="en-US" sz="2000" dirty="0"/>
          </a:p>
          <a:p>
            <a:pPr marL="0" indent="0">
              <a:buNone/>
            </a:pPr>
            <a:r>
              <a:rPr lang="en-US" sz="2000" dirty="0"/>
              <a:t>    All data from the same batch have the same number of sequences. This is because of how the GPU works</a:t>
            </a:r>
          </a:p>
          <a:p>
            <a:pPr marL="0" indent="0">
              <a:buNone/>
            </a:pPr>
            <a:r>
              <a:rPr lang="en-US" sz="2000" dirty="0"/>
              <a:t>   If this is not the case (as for most of sequence data), you can use the method:  </a:t>
            </a:r>
            <a:r>
              <a:rPr lang="en-US" sz="2000" b="1" i="0" u="none" strike="noStrike" dirty="0" err="1">
                <a:effectLst/>
                <a:latin typeface="Consolas" panose="020B0609020204030204" pitchFamily="49" charset="0"/>
                <a:cs typeface="Consolas" panose="020B0609020204030204" pitchFamily="49" charset="0"/>
              </a:rPr>
              <a:t>torch.nn.utils.rnn.pack_sequence</a:t>
            </a:r>
            <a:endParaRPr lang="en-US" sz="1600" b="1" i="0" u="none" strike="noStrike" dirty="0">
              <a:effectLst/>
              <a:latin typeface="Consolas" panose="020B0609020204030204" pitchFamily="49" charset="0"/>
              <a:cs typeface="Consolas" panose="020B0609020204030204" pitchFamily="49" charset="0"/>
            </a:endParaRPr>
          </a:p>
          <a:p>
            <a:pPr marL="0" indent="0">
              <a:buNone/>
            </a:pPr>
            <a:endParaRPr lang="en-US" sz="2000" dirty="0"/>
          </a:p>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37875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5F70D-DE43-1D86-BD90-CFCB7C6A33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D1C4B-3833-C8CB-0DC9-A4203FE74D4A}"/>
              </a:ext>
            </a:extLst>
          </p:cNvPr>
          <p:cNvSpPr>
            <a:spLocks noGrp="1"/>
          </p:cNvSpPr>
          <p:nvPr>
            <p:ph type="title"/>
          </p:nvPr>
        </p:nvSpPr>
        <p:spPr/>
        <p:txBody>
          <a:bodyPr/>
          <a:lstStyle/>
          <a:p>
            <a:r>
              <a:rPr lang="en-US" dirty="0"/>
              <a:t>RNN in </a:t>
            </a:r>
            <a:r>
              <a:rPr lang="en-US" dirty="0" err="1"/>
              <a:t>pytorch</a:t>
            </a:r>
            <a:endParaRPr lang="en-US" dirty="0"/>
          </a:p>
        </p:txBody>
      </p:sp>
      <p:sp>
        <p:nvSpPr>
          <p:cNvPr id="4" name="Content Placeholder 3">
            <a:extLst>
              <a:ext uri="{FF2B5EF4-FFF2-40B4-BE49-F238E27FC236}">
                <a16:creationId xmlns:a16="http://schemas.microsoft.com/office/drawing/2014/main" id="{E1F63C91-4609-3B84-2EBF-E3CAA03BB481}"/>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pic>
        <p:nvPicPr>
          <p:cNvPr id="3" name="Picture 2">
            <a:extLst>
              <a:ext uri="{FF2B5EF4-FFF2-40B4-BE49-F238E27FC236}">
                <a16:creationId xmlns:a16="http://schemas.microsoft.com/office/drawing/2014/main" id="{5EE70AE1-5472-3934-90D7-93F203B7E257}"/>
              </a:ext>
            </a:extLst>
          </p:cNvPr>
          <p:cNvPicPr>
            <a:picLocks noChangeAspect="1"/>
          </p:cNvPicPr>
          <p:nvPr/>
        </p:nvPicPr>
        <p:blipFill>
          <a:blip r:embed="rId3"/>
          <a:stretch>
            <a:fillRect/>
          </a:stretch>
        </p:blipFill>
        <p:spPr>
          <a:xfrm>
            <a:off x="1639011" y="1572995"/>
            <a:ext cx="10155067" cy="627132"/>
          </a:xfrm>
          <a:prstGeom prst="rect">
            <a:avLst/>
          </a:prstGeom>
        </p:spPr>
      </p:pic>
      <p:sp>
        <p:nvSpPr>
          <p:cNvPr id="5" name="TextBox 4">
            <a:extLst>
              <a:ext uri="{FF2B5EF4-FFF2-40B4-BE49-F238E27FC236}">
                <a16:creationId xmlns:a16="http://schemas.microsoft.com/office/drawing/2014/main" id="{A38A276C-AD58-4617-68F3-32D3543A04A2}"/>
              </a:ext>
            </a:extLst>
          </p:cNvPr>
          <p:cNvSpPr txBox="1"/>
          <p:nvPr/>
        </p:nvSpPr>
        <p:spPr>
          <a:xfrm>
            <a:off x="1639011" y="2259449"/>
            <a:ext cx="10155067" cy="1169551"/>
          </a:xfrm>
          <a:prstGeom prst="rect">
            <a:avLst/>
          </a:prstGeom>
          <a:solidFill>
            <a:srgbClr val="F3F4F8"/>
          </a:solidFill>
        </p:spPr>
        <p:txBody>
          <a:bodyPr wrap="square" rtlCol="0">
            <a:spAutoFit/>
          </a:bodyPr>
          <a:lstStyle/>
          <a:p>
            <a:r>
              <a:rPr lang="en-US" sz="1400" dirty="0"/>
              <a:t>Parameters</a:t>
            </a:r>
          </a:p>
          <a:p>
            <a:pPr>
              <a:buFont typeface="Arial" panose="020B0604020202020204" pitchFamily="34" charset="0"/>
              <a:buChar char="•"/>
            </a:pPr>
            <a:r>
              <a:rPr lang="en-US" sz="1400" b="1" dirty="0">
                <a:solidFill>
                  <a:srgbClr val="262626"/>
                </a:solidFill>
                <a:effectLst/>
              </a:rPr>
              <a:t>sequences</a:t>
            </a:r>
            <a:r>
              <a:rPr lang="en-US" sz="1400" b="0" dirty="0">
                <a:solidFill>
                  <a:srgbClr val="262626"/>
                </a:solidFill>
                <a:effectLst/>
              </a:rPr>
              <a:t> (</a:t>
            </a:r>
            <a:r>
              <a:rPr lang="en-US" sz="1400" b="0" i="1" u="none" strike="noStrike" dirty="0">
                <a:solidFill>
                  <a:srgbClr val="EE4C2C"/>
                </a:solidFill>
                <a:effectLst/>
                <a:hlinkClick r:id="rId4" tooltip="(in Python v3.13)"/>
              </a:rPr>
              <a:t>list</a:t>
            </a:r>
            <a:r>
              <a:rPr lang="en-US" sz="1400" b="0" i="1" dirty="0">
                <a:solidFill>
                  <a:srgbClr val="262626"/>
                </a:solidFill>
                <a:effectLst/>
              </a:rPr>
              <a:t>[</a:t>
            </a:r>
            <a:r>
              <a:rPr lang="en-US" sz="1400" b="0" i="1" u="none" strike="noStrike" dirty="0">
                <a:solidFill>
                  <a:srgbClr val="EE4C2C"/>
                </a:solidFill>
                <a:effectLst/>
                <a:hlinkClick r:id="rId5" tooltip="torch.Tensor"/>
              </a:rPr>
              <a:t>Tensor</a:t>
            </a:r>
            <a:r>
              <a:rPr lang="en-US" sz="1400" b="0" i="1" dirty="0">
                <a:solidFill>
                  <a:srgbClr val="262626"/>
                </a:solidFill>
                <a:effectLst/>
              </a:rPr>
              <a:t>]</a:t>
            </a:r>
            <a:r>
              <a:rPr lang="en-US" sz="1400" b="0" dirty="0">
                <a:solidFill>
                  <a:srgbClr val="262626"/>
                </a:solidFill>
                <a:effectLst/>
              </a:rPr>
              <a:t>) – A list of sequences of decreasing length.</a:t>
            </a:r>
          </a:p>
          <a:p>
            <a:pPr>
              <a:buFont typeface="Arial" panose="020B0604020202020204" pitchFamily="34" charset="0"/>
              <a:buChar char="•"/>
            </a:pPr>
            <a:endParaRPr lang="en-US" sz="1400" b="0" dirty="0">
              <a:solidFill>
                <a:srgbClr val="262626"/>
              </a:solidFill>
              <a:effectLst/>
            </a:endParaRPr>
          </a:p>
          <a:p>
            <a:pPr>
              <a:buFont typeface="Arial" panose="020B0604020202020204" pitchFamily="34" charset="0"/>
              <a:buChar char="•"/>
            </a:pPr>
            <a:r>
              <a:rPr lang="en-US" sz="1400" b="1" dirty="0" err="1">
                <a:solidFill>
                  <a:srgbClr val="262626"/>
                </a:solidFill>
                <a:effectLst/>
              </a:rPr>
              <a:t>enforce_sorted</a:t>
            </a:r>
            <a:r>
              <a:rPr lang="en-US" sz="1400" b="0" dirty="0">
                <a:solidFill>
                  <a:srgbClr val="262626"/>
                </a:solidFill>
                <a:effectLst/>
              </a:rPr>
              <a:t> (</a:t>
            </a:r>
            <a:r>
              <a:rPr lang="en-US" sz="1400" b="0" i="1" u="none" strike="noStrike" dirty="0">
                <a:solidFill>
                  <a:srgbClr val="EE4C2C"/>
                </a:solidFill>
                <a:effectLst/>
                <a:hlinkClick r:id="rId6" tooltip="(in Python v3.13)"/>
              </a:rPr>
              <a:t>bool</a:t>
            </a:r>
            <a:r>
              <a:rPr lang="en-US" sz="1400" b="0" i="1" dirty="0">
                <a:solidFill>
                  <a:srgbClr val="262626"/>
                </a:solidFill>
                <a:effectLst/>
              </a:rPr>
              <a:t>, optional</a:t>
            </a:r>
            <a:r>
              <a:rPr lang="en-US" sz="1400" b="0" dirty="0">
                <a:solidFill>
                  <a:srgbClr val="262626"/>
                </a:solidFill>
                <a:effectLst/>
              </a:rPr>
              <a:t>) – if </a:t>
            </a:r>
            <a:r>
              <a:rPr lang="en-US" sz="1400" b="0" dirty="0">
                <a:solidFill>
                  <a:srgbClr val="6C6C6D"/>
                </a:solidFill>
                <a:effectLst/>
                <a:latin typeface="IBMPlexMono"/>
              </a:rPr>
              <a:t>True</a:t>
            </a:r>
            <a:r>
              <a:rPr lang="en-US" sz="1400" b="0" dirty="0">
                <a:solidFill>
                  <a:srgbClr val="262626"/>
                </a:solidFill>
                <a:effectLst/>
              </a:rPr>
              <a:t>, checks that the input contains sequences sorted by length in a decreasing order. If </a:t>
            </a:r>
            <a:r>
              <a:rPr lang="en-US" sz="1400" b="0" dirty="0">
                <a:solidFill>
                  <a:srgbClr val="6C6C6D"/>
                </a:solidFill>
                <a:effectLst/>
                <a:latin typeface="IBMPlexMono"/>
              </a:rPr>
              <a:t>False</a:t>
            </a:r>
            <a:r>
              <a:rPr lang="en-US" sz="1400" b="0" dirty="0">
                <a:solidFill>
                  <a:srgbClr val="262626"/>
                </a:solidFill>
                <a:effectLst/>
              </a:rPr>
              <a:t>, this condition is not checked. Default: </a:t>
            </a:r>
            <a:r>
              <a:rPr lang="en-US" sz="1400" b="0" dirty="0">
                <a:solidFill>
                  <a:srgbClr val="6C6C6D"/>
                </a:solidFill>
                <a:effectLst/>
                <a:latin typeface="IBMPlexMono"/>
              </a:rPr>
              <a:t>True</a:t>
            </a:r>
            <a:r>
              <a:rPr lang="en-US" sz="1400" b="0" dirty="0">
                <a:solidFill>
                  <a:srgbClr val="262626"/>
                </a:solidFill>
                <a:effectLst/>
              </a:rPr>
              <a:t>.</a:t>
            </a:r>
          </a:p>
        </p:txBody>
      </p:sp>
      <p:sp>
        <p:nvSpPr>
          <p:cNvPr id="6" name="TextBox 5">
            <a:extLst>
              <a:ext uri="{FF2B5EF4-FFF2-40B4-BE49-F238E27FC236}">
                <a16:creationId xmlns:a16="http://schemas.microsoft.com/office/drawing/2014/main" id="{28398248-B8CB-4CDE-9770-1B7E1996F3DA}"/>
              </a:ext>
            </a:extLst>
          </p:cNvPr>
          <p:cNvSpPr txBox="1"/>
          <p:nvPr/>
        </p:nvSpPr>
        <p:spPr>
          <a:xfrm>
            <a:off x="1620317" y="3591983"/>
            <a:ext cx="10155067" cy="1607491"/>
          </a:xfrm>
          <a:prstGeom prst="rect">
            <a:avLst/>
          </a:prstGeom>
          <a:solidFill>
            <a:schemeClr val="tx1">
              <a:lumMod val="75000"/>
              <a:lumOff val="25000"/>
            </a:schemeClr>
          </a:solidFill>
        </p:spPr>
        <p:txBody>
          <a:bodyPr wrap="square" rtlCol="0">
            <a:spAutoFit/>
          </a:bodyPr>
          <a:lstStyle/>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torch</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from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torch.nn.utils.rnn</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pack_sequence</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a</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torch</a:t>
            </a:r>
            <a:r>
              <a:rPr lang="en-US" sz="1600" b="0" dirty="0" err="1">
                <a:solidFill>
                  <a:srgbClr val="CCCCCC"/>
                </a:solidFill>
                <a:effectLst/>
                <a:latin typeface="Consolas" panose="020B0609020204030204" pitchFamily="49" charset="0"/>
                <a:cs typeface="Consolas" panose="020B0609020204030204" pitchFamily="49" charset="0"/>
              </a:rPr>
              <a:t>.tensor</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B5CEA8"/>
                </a:solidFill>
                <a:effectLst/>
                <a:latin typeface="Consolas" panose="020B0609020204030204" pitchFamily="49" charset="0"/>
                <a:cs typeface="Consolas" panose="020B0609020204030204" pitchFamily="49" charset="0"/>
              </a:rPr>
              <a:t>1</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3</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b</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torch</a:t>
            </a:r>
            <a:r>
              <a:rPr lang="en-US" sz="1600" b="0" dirty="0" err="1">
                <a:solidFill>
                  <a:srgbClr val="CCCCCC"/>
                </a:solidFill>
                <a:effectLst/>
                <a:latin typeface="Consolas" panose="020B0609020204030204" pitchFamily="49" charset="0"/>
                <a:cs typeface="Consolas" panose="020B0609020204030204" pitchFamily="49" charset="0"/>
              </a:rPr>
              <a:t>.tensor</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B5CEA8"/>
                </a:solidFill>
                <a:effectLst/>
                <a:latin typeface="Consolas" panose="020B0609020204030204" pitchFamily="49" charset="0"/>
                <a:cs typeface="Consolas" panose="020B0609020204030204" pitchFamily="49" charset="0"/>
              </a:rPr>
              <a:t>4</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5</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c</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torch</a:t>
            </a:r>
            <a:r>
              <a:rPr lang="en-US" sz="1600" b="0" dirty="0" err="1">
                <a:solidFill>
                  <a:srgbClr val="CCCCCC"/>
                </a:solidFill>
                <a:effectLst/>
                <a:latin typeface="Consolas" panose="020B0609020204030204" pitchFamily="49" charset="0"/>
                <a:cs typeface="Consolas" panose="020B0609020204030204" pitchFamily="49" charset="0"/>
              </a:rPr>
              <a:t>.tensor</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B5CEA8"/>
                </a:solidFill>
                <a:effectLst/>
                <a:latin typeface="Consolas" panose="020B0609020204030204" pitchFamily="49" charset="0"/>
                <a:cs typeface="Consolas" panose="020B0609020204030204" pitchFamily="49" charset="0"/>
              </a:rPr>
              <a:t>6</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x</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pack_sequence</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9CDCFE"/>
                </a:solidFill>
                <a:effectLst/>
                <a:latin typeface="Consolas" panose="020B0609020204030204" pitchFamily="49" charset="0"/>
                <a:cs typeface="Consolas" panose="020B0609020204030204" pitchFamily="49" charset="0"/>
              </a:rPr>
              <a:t>a</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b</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c</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DCDCAA"/>
                </a:solidFill>
                <a:effectLst/>
                <a:latin typeface="Consolas" panose="020B0609020204030204" pitchFamily="49" charset="0"/>
                <a:cs typeface="Consolas" panose="020B0609020204030204" pitchFamily="49" charset="0"/>
              </a:rPr>
              <a:t>print</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9CDCFE"/>
                </a:solidFill>
                <a:effectLst/>
                <a:latin typeface="Consolas" panose="020B0609020204030204" pitchFamily="49" charset="0"/>
                <a:cs typeface="Consolas" panose="020B0609020204030204" pitchFamily="49" charset="0"/>
              </a:rPr>
              <a:t>x</a:t>
            </a:r>
            <a:r>
              <a:rPr lang="en-US" sz="1600" b="0" dirty="0">
                <a:solidFill>
                  <a:srgbClr val="CCCCCC"/>
                </a:solidFill>
                <a:effectLst/>
                <a:latin typeface="Consolas" panose="020B0609020204030204" pitchFamily="49" charset="0"/>
                <a:cs typeface="Consolas" panose="020B0609020204030204" pitchFamily="49" charset="0"/>
              </a:rPr>
              <a:t>)</a:t>
            </a:r>
          </a:p>
        </p:txBody>
      </p:sp>
      <p:graphicFrame>
        <p:nvGraphicFramePr>
          <p:cNvPr id="7" name="Table 3">
            <a:extLst>
              <a:ext uri="{FF2B5EF4-FFF2-40B4-BE49-F238E27FC236}">
                <a16:creationId xmlns:a16="http://schemas.microsoft.com/office/drawing/2014/main" id="{5DFF104B-1CF8-A1CF-6308-E9D0AF5EB98E}"/>
              </a:ext>
            </a:extLst>
          </p:cNvPr>
          <p:cNvGraphicFramePr>
            <a:graphicFrameLocks noGrp="1"/>
          </p:cNvGraphicFramePr>
          <p:nvPr>
            <p:extLst>
              <p:ext uri="{D42A27DB-BD31-4B8C-83A1-F6EECF244321}">
                <p14:modId xmlns:p14="http://schemas.microsoft.com/office/powerpoint/2010/main" val="608491419"/>
              </p:ext>
            </p:extLst>
          </p:nvPr>
        </p:nvGraphicFramePr>
        <p:xfrm>
          <a:off x="1648309" y="5382731"/>
          <a:ext cx="10145769" cy="1090994"/>
        </p:xfrm>
        <a:graphic>
          <a:graphicData uri="http://schemas.openxmlformats.org/drawingml/2006/table">
            <a:tbl>
              <a:tblPr firstRow="1" bandRow="1">
                <a:tableStyleId>{073A0DAA-6AF3-43AB-8588-CEC1D06C72B9}</a:tableStyleId>
              </a:tblPr>
              <a:tblGrid>
                <a:gridCol w="10145769">
                  <a:extLst>
                    <a:ext uri="{9D8B030D-6E8A-4147-A177-3AD203B41FA5}">
                      <a16:colId xmlns:a16="http://schemas.microsoft.com/office/drawing/2014/main" val="3899577134"/>
                    </a:ext>
                  </a:extLst>
                </a:gridCol>
              </a:tblGrid>
              <a:tr h="323878">
                <a:tc>
                  <a:txBody>
                    <a:bodyPr/>
                    <a:lstStyle/>
                    <a:p>
                      <a:r>
                        <a:rPr lang="en-US" sz="1600" dirty="0">
                          <a:solidFill>
                            <a:schemeClr val="bg1"/>
                          </a:solidFill>
                        </a:rPr>
                        <a:t>Output</a:t>
                      </a:r>
                    </a:p>
                  </a:txBody>
                  <a:tcPr/>
                </a:tc>
                <a:extLst>
                  <a:ext uri="{0D108BD9-81ED-4DB2-BD59-A6C34878D82A}">
                    <a16:rowId xmlns:a16="http://schemas.microsoft.com/office/drawing/2014/main" val="117988312"/>
                  </a:ext>
                </a:extLst>
              </a:tr>
              <a:tr h="755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dirty="0" err="1">
                          <a:solidFill>
                            <a:schemeClr val="dk1"/>
                          </a:solidFill>
                          <a:effectLst/>
                          <a:latin typeface="Consolas" panose="020B0609020204030204" pitchFamily="49" charset="0"/>
                          <a:ea typeface="+mn-ea"/>
                          <a:cs typeface="Consolas" panose="020B0609020204030204" pitchFamily="49" charset="0"/>
                        </a:rPr>
                        <a:t>PackedSequence</a:t>
                      </a:r>
                      <a:r>
                        <a:rPr lang="en-US" sz="1600" kern="1200" dirty="0">
                          <a:solidFill>
                            <a:schemeClr val="dk1"/>
                          </a:solidFill>
                          <a:effectLst/>
                          <a:latin typeface="Consolas" panose="020B0609020204030204" pitchFamily="49" charset="0"/>
                          <a:ea typeface="+mn-ea"/>
                          <a:cs typeface="Consolas" panose="020B0609020204030204" pitchFamily="49" charset="0"/>
                        </a:rPr>
                        <a:t>(data=tensor([1, 4, 6, 2, 5, 3]), </a:t>
                      </a:r>
                      <a:r>
                        <a:rPr lang="en-US" sz="1600" kern="1200" dirty="0" err="1">
                          <a:solidFill>
                            <a:schemeClr val="dk1"/>
                          </a:solidFill>
                          <a:effectLst/>
                          <a:latin typeface="Consolas" panose="020B0609020204030204" pitchFamily="49" charset="0"/>
                          <a:ea typeface="+mn-ea"/>
                          <a:cs typeface="Consolas" panose="020B0609020204030204" pitchFamily="49" charset="0"/>
                        </a:rPr>
                        <a:t>batch_sizes</a:t>
                      </a:r>
                      <a:r>
                        <a:rPr lang="en-US" sz="1600" kern="1200" dirty="0">
                          <a:solidFill>
                            <a:schemeClr val="dk1"/>
                          </a:solidFill>
                          <a:effectLst/>
                          <a:latin typeface="Consolas" panose="020B0609020204030204" pitchFamily="49" charset="0"/>
                          <a:ea typeface="+mn-ea"/>
                          <a:cs typeface="Consolas" panose="020B0609020204030204" pitchFamily="49" charset="0"/>
                        </a:rPr>
                        <a:t>=tensor([3, 2, 1]), </a:t>
                      </a:r>
                      <a:r>
                        <a:rPr lang="en-US" sz="1600" kern="1200" dirty="0" err="1">
                          <a:solidFill>
                            <a:schemeClr val="dk1"/>
                          </a:solidFill>
                          <a:effectLst/>
                          <a:latin typeface="Consolas" panose="020B0609020204030204" pitchFamily="49" charset="0"/>
                          <a:ea typeface="+mn-ea"/>
                          <a:cs typeface="Consolas" panose="020B0609020204030204" pitchFamily="49" charset="0"/>
                        </a:rPr>
                        <a:t>sorted_indices</a:t>
                      </a:r>
                      <a:r>
                        <a:rPr lang="en-US" sz="1600" kern="1200" dirty="0">
                          <a:solidFill>
                            <a:schemeClr val="dk1"/>
                          </a:solidFill>
                          <a:effectLst/>
                          <a:latin typeface="Consolas" panose="020B0609020204030204" pitchFamily="49" charset="0"/>
                          <a:ea typeface="+mn-ea"/>
                          <a:cs typeface="Consolas" panose="020B0609020204030204" pitchFamily="49" charset="0"/>
                        </a:rPr>
                        <a:t>=None, </a:t>
                      </a:r>
                      <a:r>
                        <a:rPr lang="en-US" sz="1600" kern="1200" dirty="0" err="1">
                          <a:solidFill>
                            <a:schemeClr val="dk1"/>
                          </a:solidFill>
                          <a:effectLst/>
                          <a:latin typeface="Consolas" panose="020B0609020204030204" pitchFamily="49" charset="0"/>
                          <a:ea typeface="+mn-ea"/>
                          <a:cs typeface="Consolas" panose="020B0609020204030204" pitchFamily="49" charset="0"/>
                        </a:rPr>
                        <a:t>unsorted_indices</a:t>
                      </a:r>
                      <a:r>
                        <a:rPr lang="en-US" sz="1600" kern="1200" dirty="0">
                          <a:solidFill>
                            <a:schemeClr val="dk1"/>
                          </a:solidFill>
                          <a:effectLst/>
                          <a:latin typeface="Consolas" panose="020B0609020204030204" pitchFamily="49" charset="0"/>
                          <a:ea typeface="+mn-ea"/>
                          <a:cs typeface="Consolas" panose="020B0609020204030204" pitchFamily="49" charset="0"/>
                        </a:rPr>
                        <a:t>=None)</a:t>
                      </a:r>
                    </a:p>
                  </a:txBody>
                  <a:tcPr/>
                </a:tc>
                <a:extLst>
                  <a:ext uri="{0D108BD9-81ED-4DB2-BD59-A6C34878D82A}">
                    <a16:rowId xmlns:a16="http://schemas.microsoft.com/office/drawing/2014/main" val="4231599274"/>
                  </a:ext>
                </a:extLst>
              </a:tr>
            </a:tbl>
          </a:graphicData>
        </a:graphic>
      </p:graphicFrame>
    </p:spTree>
    <p:extLst>
      <p:ext uri="{BB962C8B-B14F-4D97-AF65-F5344CB8AC3E}">
        <p14:creationId xmlns:p14="http://schemas.microsoft.com/office/powerpoint/2010/main" val="164573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37D0-8A07-36C9-CACA-74D7A00807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71092B-93CC-CA77-889B-394DFB74813F}"/>
              </a:ext>
            </a:extLst>
          </p:cNvPr>
          <p:cNvSpPr>
            <a:spLocks noGrp="1"/>
          </p:cNvSpPr>
          <p:nvPr>
            <p:ph type="title"/>
          </p:nvPr>
        </p:nvSpPr>
        <p:spPr/>
        <p:txBody>
          <a:bodyPr/>
          <a:lstStyle/>
          <a:p>
            <a:r>
              <a:rPr lang="en-US" dirty="0"/>
              <a:t>Backpropagation Through Time</a:t>
            </a:r>
          </a:p>
        </p:txBody>
      </p:sp>
      <p:sp>
        <p:nvSpPr>
          <p:cNvPr id="4" name="Content Placeholder 3">
            <a:extLst>
              <a:ext uri="{FF2B5EF4-FFF2-40B4-BE49-F238E27FC236}">
                <a16:creationId xmlns:a16="http://schemas.microsoft.com/office/drawing/2014/main" id="{1B6A9FEA-2FA7-0E5A-26DC-EF95D5423E53}"/>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pic>
        <p:nvPicPr>
          <p:cNvPr id="5" name="Picture 4">
            <a:extLst>
              <a:ext uri="{FF2B5EF4-FFF2-40B4-BE49-F238E27FC236}">
                <a16:creationId xmlns:a16="http://schemas.microsoft.com/office/drawing/2014/main" id="{6B52CEDA-00D9-1E03-6C7A-730244CF4909}"/>
              </a:ext>
            </a:extLst>
          </p:cNvPr>
          <p:cNvPicPr>
            <a:picLocks noChangeAspect="1"/>
          </p:cNvPicPr>
          <p:nvPr/>
        </p:nvPicPr>
        <p:blipFill>
          <a:blip r:embed="rId3"/>
          <a:stretch>
            <a:fillRect/>
          </a:stretch>
        </p:blipFill>
        <p:spPr>
          <a:xfrm>
            <a:off x="1674811" y="1524000"/>
            <a:ext cx="10155067" cy="762000"/>
          </a:xfrm>
          <a:prstGeom prst="rect">
            <a:avLst/>
          </a:prstGeom>
        </p:spPr>
      </p:pic>
      <p:sp>
        <p:nvSpPr>
          <p:cNvPr id="6" name="TextBox 5">
            <a:extLst>
              <a:ext uri="{FF2B5EF4-FFF2-40B4-BE49-F238E27FC236}">
                <a16:creationId xmlns:a16="http://schemas.microsoft.com/office/drawing/2014/main" id="{81DD9E28-B238-1398-243A-22B6EB384540}"/>
              </a:ext>
            </a:extLst>
          </p:cNvPr>
          <p:cNvSpPr txBox="1"/>
          <p:nvPr/>
        </p:nvSpPr>
        <p:spPr>
          <a:xfrm>
            <a:off x="1674811" y="2359229"/>
            <a:ext cx="10155067" cy="4258345"/>
          </a:xfrm>
          <a:prstGeom prst="rect">
            <a:avLst/>
          </a:prstGeom>
          <a:solidFill>
            <a:srgbClr val="F3F4F8"/>
          </a:solidFill>
        </p:spPr>
        <p:txBody>
          <a:bodyPr wrap="square" rtlCol="0">
            <a:spAutoFit/>
          </a:bodyPr>
          <a:lstStyle/>
          <a:p>
            <a:pPr>
              <a:lnSpc>
                <a:spcPct val="150000"/>
              </a:lnSpc>
            </a:pPr>
            <a:r>
              <a:rPr lang="en-US" sz="1400" dirty="0"/>
              <a:t>Parameters</a:t>
            </a:r>
          </a:p>
          <a:p>
            <a:pPr>
              <a:lnSpc>
                <a:spcPct val="150000"/>
              </a:lnSpc>
              <a:buFont typeface="Arial" panose="020B0604020202020204" pitchFamily="34" charset="0"/>
              <a:buChar char="•"/>
            </a:pPr>
            <a:r>
              <a:rPr lang="en-US" sz="1400" b="1" dirty="0" err="1">
                <a:solidFill>
                  <a:srgbClr val="262626"/>
                </a:solidFill>
                <a:effectLst/>
              </a:rPr>
              <a:t>input_size</a:t>
            </a:r>
            <a:r>
              <a:rPr lang="en-US" sz="1400" b="0" dirty="0">
                <a:solidFill>
                  <a:srgbClr val="262626"/>
                </a:solidFill>
                <a:effectLst/>
              </a:rPr>
              <a:t> – The number of expected features in the input </a:t>
            </a:r>
            <a:r>
              <a:rPr lang="en-US" sz="1400" b="0" i="1" dirty="0">
                <a:solidFill>
                  <a:srgbClr val="262626"/>
                </a:solidFill>
                <a:effectLst/>
              </a:rPr>
              <a:t>x</a:t>
            </a:r>
            <a:endParaRPr lang="en-US" sz="1400" b="0" dirty="0">
              <a:solidFill>
                <a:srgbClr val="262626"/>
              </a:solidFill>
              <a:effectLst/>
            </a:endParaRPr>
          </a:p>
          <a:p>
            <a:pPr>
              <a:lnSpc>
                <a:spcPct val="150000"/>
              </a:lnSpc>
              <a:buFont typeface="Arial" panose="020B0604020202020204" pitchFamily="34" charset="0"/>
              <a:buChar char="•"/>
            </a:pPr>
            <a:r>
              <a:rPr lang="en-US" sz="1400" b="1" dirty="0" err="1">
                <a:solidFill>
                  <a:srgbClr val="262626"/>
                </a:solidFill>
                <a:effectLst/>
              </a:rPr>
              <a:t>hidden_size</a:t>
            </a:r>
            <a:r>
              <a:rPr lang="en-US" sz="1400" b="0" dirty="0">
                <a:solidFill>
                  <a:srgbClr val="262626"/>
                </a:solidFill>
                <a:effectLst/>
              </a:rPr>
              <a:t> – The number of features in the hidden state </a:t>
            </a:r>
            <a:r>
              <a:rPr lang="en-US" sz="1400" b="0" i="1" dirty="0">
                <a:solidFill>
                  <a:srgbClr val="262626"/>
                </a:solidFill>
                <a:effectLst/>
              </a:rPr>
              <a:t>h</a:t>
            </a:r>
            <a:endParaRPr lang="en-US" sz="1400" b="0" dirty="0">
              <a:solidFill>
                <a:srgbClr val="262626"/>
              </a:solidFill>
              <a:effectLst/>
            </a:endParaRPr>
          </a:p>
          <a:p>
            <a:pPr>
              <a:lnSpc>
                <a:spcPct val="150000"/>
              </a:lnSpc>
              <a:buFont typeface="Arial" panose="020B0604020202020204" pitchFamily="34" charset="0"/>
              <a:buChar char="•"/>
            </a:pPr>
            <a:r>
              <a:rPr lang="en-US" sz="1400" b="1" dirty="0" err="1">
                <a:solidFill>
                  <a:srgbClr val="262626"/>
                </a:solidFill>
                <a:effectLst/>
              </a:rPr>
              <a:t>num_layers</a:t>
            </a:r>
            <a:r>
              <a:rPr lang="en-US" sz="1400" b="0" dirty="0">
                <a:solidFill>
                  <a:srgbClr val="262626"/>
                </a:solidFill>
                <a:effectLst/>
              </a:rPr>
              <a:t> – Number of recurrent layers. E.g., setting </a:t>
            </a:r>
            <a:r>
              <a:rPr lang="en-US" sz="1400" b="0" dirty="0" err="1">
                <a:solidFill>
                  <a:srgbClr val="6C6C6D"/>
                </a:solidFill>
                <a:effectLst/>
                <a:latin typeface="IBMPlexMono"/>
              </a:rPr>
              <a:t>num_layers</a:t>
            </a:r>
            <a:r>
              <a:rPr lang="en-US" sz="1400" b="0" dirty="0">
                <a:solidFill>
                  <a:srgbClr val="6C6C6D"/>
                </a:solidFill>
                <a:effectLst/>
                <a:latin typeface="IBMPlexMono"/>
              </a:rPr>
              <a:t>=2</a:t>
            </a:r>
            <a:r>
              <a:rPr lang="en-US" sz="1400" b="0" dirty="0">
                <a:solidFill>
                  <a:srgbClr val="262626"/>
                </a:solidFill>
                <a:effectLst/>
              </a:rPr>
              <a:t> would mean stacking two RNNs together to form a </a:t>
            </a:r>
            <a:r>
              <a:rPr lang="en-US" sz="1400" b="0" i="1" dirty="0">
                <a:solidFill>
                  <a:srgbClr val="262626"/>
                </a:solidFill>
                <a:effectLst/>
              </a:rPr>
              <a:t>stacked RNN</a:t>
            </a:r>
            <a:r>
              <a:rPr lang="en-US" sz="1400" b="0" dirty="0">
                <a:solidFill>
                  <a:srgbClr val="262626"/>
                </a:solidFill>
                <a:effectLst/>
              </a:rPr>
              <a:t>, with the second RNN taking in outputs of the first RNN and computing the final results. Default: 1</a:t>
            </a:r>
          </a:p>
          <a:p>
            <a:pPr>
              <a:lnSpc>
                <a:spcPct val="150000"/>
              </a:lnSpc>
              <a:buFont typeface="Arial" panose="020B0604020202020204" pitchFamily="34" charset="0"/>
              <a:buChar char="•"/>
            </a:pPr>
            <a:r>
              <a:rPr lang="en-US" sz="1400" b="1" dirty="0">
                <a:solidFill>
                  <a:srgbClr val="262626"/>
                </a:solidFill>
                <a:effectLst/>
              </a:rPr>
              <a:t>nonlinearity</a:t>
            </a:r>
            <a:r>
              <a:rPr lang="en-US" sz="1400" b="0" dirty="0">
                <a:solidFill>
                  <a:srgbClr val="262626"/>
                </a:solidFill>
                <a:effectLst/>
              </a:rPr>
              <a:t> – The non-linearity to use. Can be either </a:t>
            </a:r>
            <a:r>
              <a:rPr lang="en-US" sz="1400" b="0" dirty="0">
                <a:solidFill>
                  <a:srgbClr val="6C6C6D"/>
                </a:solidFill>
                <a:effectLst/>
                <a:latin typeface="IBMPlexMono"/>
              </a:rPr>
              <a:t>'tanh'</a:t>
            </a:r>
            <a:r>
              <a:rPr lang="en-US" sz="1400" b="0" dirty="0">
                <a:solidFill>
                  <a:srgbClr val="262626"/>
                </a:solidFill>
                <a:effectLst/>
              </a:rPr>
              <a:t> or </a:t>
            </a:r>
            <a:r>
              <a:rPr lang="en-US" sz="1400" b="0" dirty="0">
                <a:solidFill>
                  <a:srgbClr val="6C6C6D"/>
                </a:solidFill>
                <a:effectLst/>
                <a:latin typeface="IBMPlexMono"/>
              </a:rPr>
              <a:t>'</a:t>
            </a:r>
            <a:r>
              <a:rPr lang="en-US" sz="1400" b="0" dirty="0" err="1">
                <a:solidFill>
                  <a:srgbClr val="6C6C6D"/>
                </a:solidFill>
                <a:effectLst/>
                <a:latin typeface="IBMPlexMono"/>
              </a:rPr>
              <a:t>relu</a:t>
            </a:r>
            <a:r>
              <a:rPr lang="en-US" sz="1400" b="0" dirty="0">
                <a:solidFill>
                  <a:srgbClr val="6C6C6D"/>
                </a:solidFill>
                <a:effectLst/>
                <a:latin typeface="IBMPlexMono"/>
              </a:rPr>
              <a:t>'</a:t>
            </a:r>
            <a:r>
              <a:rPr lang="en-US" sz="1400" b="0" dirty="0">
                <a:solidFill>
                  <a:srgbClr val="262626"/>
                </a:solidFill>
                <a:effectLst/>
              </a:rPr>
              <a:t>. Default: </a:t>
            </a:r>
            <a:r>
              <a:rPr lang="en-US" sz="1400" b="0" dirty="0">
                <a:solidFill>
                  <a:srgbClr val="6C6C6D"/>
                </a:solidFill>
                <a:effectLst/>
                <a:latin typeface="IBMPlexMono"/>
              </a:rPr>
              <a:t>'tanh'</a:t>
            </a:r>
            <a:endParaRPr lang="en-US" sz="1400" b="0" dirty="0">
              <a:solidFill>
                <a:srgbClr val="262626"/>
              </a:solidFill>
              <a:effectLst/>
            </a:endParaRPr>
          </a:p>
          <a:p>
            <a:pPr>
              <a:lnSpc>
                <a:spcPct val="150000"/>
              </a:lnSpc>
              <a:buFont typeface="Arial" panose="020B0604020202020204" pitchFamily="34" charset="0"/>
              <a:buChar char="•"/>
            </a:pPr>
            <a:r>
              <a:rPr lang="en-US" sz="1400" b="1" dirty="0">
                <a:solidFill>
                  <a:srgbClr val="262626"/>
                </a:solidFill>
                <a:effectLst/>
              </a:rPr>
              <a:t>bias</a:t>
            </a:r>
            <a:r>
              <a:rPr lang="en-US" sz="1400" b="0" dirty="0">
                <a:solidFill>
                  <a:srgbClr val="262626"/>
                </a:solidFill>
                <a:effectLst/>
              </a:rPr>
              <a:t> – If </a:t>
            </a:r>
            <a:r>
              <a:rPr lang="en-US" sz="1400" b="0" dirty="0">
                <a:solidFill>
                  <a:srgbClr val="6C6C6D"/>
                </a:solidFill>
                <a:effectLst/>
                <a:latin typeface="IBMPlexMono"/>
              </a:rPr>
              <a:t>False</a:t>
            </a:r>
            <a:r>
              <a:rPr lang="en-US" sz="1400" b="0" dirty="0">
                <a:solidFill>
                  <a:srgbClr val="262626"/>
                </a:solidFill>
                <a:effectLst/>
              </a:rPr>
              <a:t>, then the layer does not use bias weights </a:t>
            </a:r>
            <a:r>
              <a:rPr lang="en-US" sz="1400" b="0" i="1" dirty="0" err="1">
                <a:solidFill>
                  <a:srgbClr val="262626"/>
                </a:solidFill>
                <a:effectLst/>
              </a:rPr>
              <a:t>b_ih</a:t>
            </a:r>
            <a:r>
              <a:rPr lang="en-US" sz="1400" b="0" dirty="0">
                <a:solidFill>
                  <a:srgbClr val="262626"/>
                </a:solidFill>
                <a:effectLst/>
              </a:rPr>
              <a:t> and </a:t>
            </a:r>
            <a:r>
              <a:rPr lang="en-US" sz="1400" b="0" i="1" dirty="0" err="1">
                <a:solidFill>
                  <a:srgbClr val="262626"/>
                </a:solidFill>
                <a:effectLst/>
              </a:rPr>
              <a:t>b_hh</a:t>
            </a:r>
            <a:r>
              <a:rPr lang="en-US" sz="1400" b="0" dirty="0">
                <a:solidFill>
                  <a:srgbClr val="262626"/>
                </a:solidFill>
                <a:effectLst/>
              </a:rPr>
              <a:t>. Default: </a:t>
            </a:r>
            <a:r>
              <a:rPr lang="en-US" sz="1400" b="0" dirty="0">
                <a:solidFill>
                  <a:srgbClr val="6C6C6D"/>
                </a:solidFill>
                <a:effectLst/>
                <a:latin typeface="IBMPlexMono"/>
              </a:rPr>
              <a:t>True</a:t>
            </a:r>
            <a:endParaRPr lang="en-US" sz="1400" b="0" dirty="0">
              <a:solidFill>
                <a:srgbClr val="262626"/>
              </a:solidFill>
              <a:effectLst/>
            </a:endParaRPr>
          </a:p>
          <a:p>
            <a:pPr>
              <a:lnSpc>
                <a:spcPct val="150000"/>
              </a:lnSpc>
              <a:buFont typeface="Arial" panose="020B0604020202020204" pitchFamily="34" charset="0"/>
              <a:buChar char="•"/>
            </a:pPr>
            <a:r>
              <a:rPr lang="en-US" sz="1400" b="1" dirty="0" err="1">
                <a:solidFill>
                  <a:srgbClr val="262626"/>
                </a:solidFill>
                <a:effectLst/>
              </a:rPr>
              <a:t>batch_first</a:t>
            </a:r>
            <a:r>
              <a:rPr lang="en-US" sz="1400" b="0" dirty="0">
                <a:solidFill>
                  <a:srgbClr val="262626"/>
                </a:solidFill>
                <a:effectLst/>
              </a:rPr>
              <a:t> – If </a:t>
            </a:r>
            <a:r>
              <a:rPr lang="en-US" sz="1400" b="0" dirty="0">
                <a:solidFill>
                  <a:srgbClr val="6C6C6D"/>
                </a:solidFill>
                <a:effectLst/>
                <a:latin typeface="IBMPlexMono"/>
              </a:rPr>
              <a:t>True</a:t>
            </a:r>
            <a:r>
              <a:rPr lang="en-US" sz="1400" b="0" dirty="0">
                <a:solidFill>
                  <a:srgbClr val="262626"/>
                </a:solidFill>
                <a:effectLst/>
              </a:rPr>
              <a:t>, then the input and output tensors are provided as </a:t>
            </a:r>
            <a:r>
              <a:rPr lang="en-US" sz="1400" b="0" i="1" dirty="0">
                <a:solidFill>
                  <a:srgbClr val="262626"/>
                </a:solidFill>
                <a:effectLst/>
              </a:rPr>
              <a:t>(batch, seq, feature)</a:t>
            </a:r>
            <a:r>
              <a:rPr lang="en-US" sz="1400" b="0" dirty="0">
                <a:solidFill>
                  <a:srgbClr val="262626"/>
                </a:solidFill>
                <a:effectLst/>
              </a:rPr>
              <a:t> instead of </a:t>
            </a:r>
            <a:r>
              <a:rPr lang="en-US" sz="1400" b="0" i="1" dirty="0">
                <a:solidFill>
                  <a:srgbClr val="262626"/>
                </a:solidFill>
                <a:effectLst/>
              </a:rPr>
              <a:t>(seq, batch, feature)</a:t>
            </a:r>
            <a:r>
              <a:rPr lang="en-US" sz="1400" b="0" dirty="0">
                <a:solidFill>
                  <a:srgbClr val="262626"/>
                </a:solidFill>
                <a:effectLst/>
              </a:rPr>
              <a:t>. Note that this does not apply to hidden or cell states. See the Inputs/Outputs sections below for details. Default: </a:t>
            </a:r>
            <a:r>
              <a:rPr lang="en-US" sz="1400" b="0" dirty="0">
                <a:solidFill>
                  <a:srgbClr val="6C6C6D"/>
                </a:solidFill>
                <a:effectLst/>
                <a:latin typeface="IBMPlexMono"/>
              </a:rPr>
              <a:t>False</a:t>
            </a:r>
            <a:endParaRPr lang="en-US" sz="1400" b="0" dirty="0">
              <a:solidFill>
                <a:srgbClr val="262626"/>
              </a:solidFill>
              <a:effectLst/>
            </a:endParaRPr>
          </a:p>
          <a:p>
            <a:pPr>
              <a:lnSpc>
                <a:spcPct val="150000"/>
              </a:lnSpc>
              <a:buFont typeface="Arial" panose="020B0604020202020204" pitchFamily="34" charset="0"/>
              <a:buChar char="•"/>
            </a:pPr>
            <a:r>
              <a:rPr lang="en-US" sz="1400" b="1" dirty="0">
                <a:solidFill>
                  <a:srgbClr val="262626"/>
                </a:solidFill>
                <a:effectLst/>
              </a:rPr>
              <a:t>dropout</a:t>
            </a:r>
            <a:r>
              <a:rPr lang="en-US" sz="1400" b="0" dirty="0">
                <a:solidFill>
                  <a:srgbClr val="262626"/>
                </a:solidFill>
                <a:effectLst/>
              </a:rPr>
              <a:t> – If non-zero, introduces a </a:t>
            </a:r>
            <a:r>
              <a:rPr lang="en-US" sz="1400" b="0" i="1" dirty="0">
                <a:solidFill>
                  <a:srgbClr val="262626"/>
                </a:solidFill>
                <a:effectLst/>
              </a:rPr>
              <a:t>Dropout</a:t>
            </a:r>
            <a:r>
              <a:rPr lang="en-US" sz="1400" b="0" dirty="0">
                <a:solidFill>
                  <a:srgbClr val="262626"/>
                </a:solidFill>
                <a:effectLst/>
              </a:rPr>
              <a:t> layer on the outputs of each RNN layer except the last layer, with dropout probability equal to </a:t>
            </a:r>
            <a:r>
              <a:rPr lang="en-US" sz="1400" b="0" dirty="0">
                <a:solidFill>
                  <a:srgbClr val="6C6C6D"/>
                </a:solidFill>
                <a:effectLst/>
                <a:latin typeface="IBMPlexMono"/>
              </a:rPr>
              <a:t>dropout</a:t>
            </a:r>
            <a:r>
              <a:rPr lang="en-US" sz="1400" b="0" dirty="0">
                <a:solidFill>
                  <a:srgbClr val="262626"/>
                </a:solidFill>
                <a:effectLst/>
              </a:rPr>
              <a:t>. Default: 0</a:t>
            </a:r>
          </a:p>
          <a:p>
            <a:pPr>
              <a:lnSpc>
                <a:spcPct val="150000"/>
              </a:lnSpc>
              <a:buFont typeface="Arial" panose="020B0604020202020204" pitchFamily="34" charset="0"/>
              <a:buChar char="•"/>
            </a:pPr>
            <a:r>
              <a:rPr lang="en-US" sz="1400" b="1" dirty="0">
                <a:solidFill>
                  <a:srgbClr val="262626"/>
                </a:solidFill>
                <a:effectLst/>
              </a:rPr>
              <a:t>bidirectional</a:t>
            </a:r>
            <a:r>
              <a:rPr lang="en-US" sz="1400" b="0" dirty="0">
                <a:solidFill>
                  <a:srgbClr val="262626"/>
                </a:solidFill>
                <a:effectLst/>
              </a:rPr>
              <a:t> – If </a:t>
            </a:r>
            <a:r>
              <a:rPr lang="en-US" sz="1400" b="0" dirty="0">
                <a:solidFill>
                  <a:srgbClr val="6C6C6D"/>
                </a:solidFill>
                <a:effectLst/>
                <a:latin typeface="IBMPlexMono"/>
              </a:rPr>
              <a:t>True</a:t>
            </a:r>
            <a:r>
              <a:rPr lang="en-US" sz="1400" b="0" dirty="0">
                <a:solidFill>
                  <a:srgbClr val="262626"/>
                </a:solidFill>
                <a:effectLst/>
              </a:rPr>
              <a:t>, becomes a bidirectional RNN. Default: </a:t>
            </a:r>
            <a:r>
              <a:rPr lang="en-US" sz="1400" b="0" dirty="0">
                <a:solidFill>
                  <a:srgbClr val="6C6C6D"/>
                </a:solidFill>
                <a:effectLst/>
                <a:latin typeface="IBMPlexMono"/>
              </a:rPr>
              <a:t>False</a:t>
            </a:r>
            <a:endParaRPr lang="en-US" sz="1400" b="0" dirty="0">
              <a:solidFill>
                <a:srgbClr val="262626"/>
              </a:solidFill>
              <a:effectLst/>
            </a:endParaRPr>
          </a:p>
        </p:txBody>
      </p:sp>
    </p:spTree>
    <p:extLst>
      <p:ext uri="{BB962C8B-B14F-4D97-AF65-F5344CB8AC3E}">
        <p14:creationId xmlns:p14="http://schemas.microsoft.com/office/powerpoint/2010/main" val="422022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F0963-CAAD-0132-AD16-E465A3C141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CD8560-76B2-9BAE-533C-75569CDF6243}"/>
              </a:ext>
            </a:extLst>
          </p:cNvPr>
          <p:cNvSpPr>
            <a:spLocks noGrp="1"/>
          </p:cNvSpPr>
          <p:nvPr>
            <p:ph type="title"/>
          </p:nvPr>
        </p:nvSpPr>
        <p:spPr/>
        <p:txBody>
          <a:bodyPr/>
          <a:lstStyle/>
          <a:p>
            <a:r>
              <a:rPr lang="en-US" dirty="0"/>
              <a:t>RNN in </a:t>
            </a:r>
            <a:r>
              <a:rPr lang="en-US" dirty="0" err="1"/>
              <a:t>pytorch</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7CC600-96BB-D88E-6918-B026A195E7E8}"/>
                  </a:ext>
                </a:extLst>
              </p:cNvPr>
              <p:cNvSpPr>
                <a:spLocks noGrp="1"/>
              </p:cNvSpPr>
              <p:nvPr>
                <p:ph idx="1"/>
              </p:nvPr>
            </p:nvSpPr>
            <p:spPr>
              <a:xfrm>
                <a:off x="1522414" y="1905000"/>
                <a:ext cx="9905998" cy="4267200"/>
              </a:xfrm>
            </p:spPr>
            <p:txBody>
              <a:bodyPr>
                <a:normAutofit lnSpcReduction="10000"/>
              </a:bodyPr>
              <a:lstStyle/>
              <a:p>
                <a:pPr marL="0" indent="0">
                  <a:buNone/>
                </a:pPr>
                <a:r>
                  <a:rPr lang="en-US" sz="2000" dirty="0"/>
                  <a:t>The Input for this tensor is a tuple (</a:t>
                </a:r>
                <a14:m>
                  <m:oMath xmlns:m="http://schemas.openxmlformats.org/officeDocument/2006/math">
                    <m:r>
                      <a:rPr lang="en-US" sz="2000" b="0" i="1" smtClean="0">
                        <a:latin typeface="Cambria Math" panose="02040503050406030204" pitchFamily="18" charset="0"/>
                      </a:rPr>
                      <m:t>𝑖𝑛𝑝𝑢𝑡</m:t>
                    </m:r>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m:t>
                    </m:r>
                  </m:oMath>
                </a14:m>
                <a:r>
                  <a:rPr lang="en-US" sz="2000" dirty="0"/>
                  <a:t>:</a:t>
                </a:r>
              </a:p>
              <a:p>
                <a:pPr>
                  <a:buFont typeface="Arial" panose="020B0604020202020204" pitchFamily="34" charset="0"/>
                  <a:buChar char="•"/>
                </a:pPr>
                <a:r>
                  <a:rPr lang="en-US" sz="1600" b="1" i="0" u="none" strike="noStrike" dirty="0">
                    <a:effectLst/>
                    <a:latin typeface="Century Gothic" panose="020B0502020202020204" pitchFamily="34" charset="0"/>
                  </a:rPr>
                  <a:t>input</a:t>
                </a: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b="0" i="1" u="none" strike="noStrike" smtClean="0">
                            <a:effectLst/>
                            <a:latin typeface="Cambria Math" panose="02040503050406030204" pitchFamily="18" charset="0"/>
                          </a:rPr>
                        </m:ctrlPr>
                      </m:dPr>
                      <m:e>
                        <m:r>
                          <a:rPr lang="en-US" sz="1600" b="0" i="1" u="none" strike="noStrike" smtClean="0">
                            <a:effectLst/>
                            <a:latin typeface="Cambria Math" panose="02040503050406030204" pitchFamily="18" charset="0"/>
                          </a:rPr>
                          <m:t>𝐿</m:t>
                        </m:r>
                        <m:r>
                          <a:rPr lang="en-US" sz="1600" b="0" i="1" u="none" strike="noStrike" smtClean="0">
                            <a:effectLst/>
                            <a:latin typeface="Cambria Math" panose="02040503050406030204" pitchFamily="18" charset="0"/>
                          </a:rPr>
                          <m:t>, </m:t>
                        </m:r>
                        <m:sSub>
                          <m:sSubPr>
                            <m:ctrlPr>
                              <a:rPr lang="en-US" sz="1600" b="0" i="1" u="none" strike="noStrike" smtClean="0">
                                <a:effectLst/>
                                <a:latin typeface="Cambria Math" panose="02040503050406030204" pitchFamily="18" charset="0"/>
                              </a:rPr>
                            </m:ctrlPr>
                          </m:sSubPr>
                          <m:e>
                            <m:r>
                              <a:rPr lang="en-US" sz="1600" b="0" i="1" u="none" strike="noStrike" smtClean="0">
                                <a:effectLst/>
                                <a:latin typeface="Cambria Math" panose="02040503050406030204" pitchFamily="18" charset="0"/>
                              </a:rPr>
                              <m:t>𝐻</m:t>
                            </m:r>
                          </m:e>
                          <m:sub>
                            <m:r>
                              <a:rPr lang="en-US" sz="1600" b="0" i="1" u="none" strike="noStrike" smtClean="0">
                                <a:effectLst/>
                                <a:latin typeface="Cambria Math" panose="02040503050406030204" pitchFamily="18" charset="0"/>
                              </a:rPr>
                              <m:t>𝑖𝑛</m:t>
                            </m:r>
                          </m:sub>
                        </m:sSub>
                      </m:e>
                    </m:d>
                  </m:oMath>
                </a14:m>
                <a:r>
                  <a:rPr lang="en-US" sz="1600" b="0" i="0" u="none" strike="noStrike" dirty="0">
                    <a:effectLst/>
                    <a:latin typeface="Century Gothic" panose="020B0502020202020204" pitchFamily="34" charset="0"/>
                  </a:rPr>
                  <a:t>for unbatched input, </a:t>
                </a:r>
                <a:br>
                  <a:rPr lang="en-US" sz="1600" b="0" i="0" u="none" strike="noStrike" dirty="0">
                    <a:effectLst/>
                    <a:latin typeface="Century Gothic" panose="020B0502020202020204" pitchFamily="34" charset="0"/>
                  </a:rPr>
                </a:b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𝐿</m:t>
                        </m:r>
                        <m:r>
                          <a:rPr lang="en-US" sz="1600" i="1">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e>
                    </m:d>
                  </m:oMath>
                </a14:m>
                <a:r>
                  <a:rPr lang="en-US" sz="1600" b="0" i="0" u="none" strike="noStrike" dirty="0">
                    <a:effectLst/>
                    <a:latin typeface="Century Gothic" panose="020B0502020202020204" pitchFamily="34" charset="0"/>
                  </a:rPr>
                  <a:t> when </a:t>
                </a:r>
                <a:r>
                  <a:rPr lang="en-US" sz="1600" b="0" i="0" u="none" strike="noStrike" dirty="0" err="1">
                    <a:effectLst/>
                    <a:latin typeface="Century Gothic" panose="020B0502020202020204" pitchFamily="34" charset="0"/>
                  </a:rPr>
                  <a:t>batch_first</a:t>
                </a:r>
                <a:r>
                  <a:rPr lang="en-US" sz="1600" dirty="0">
                    <a:latin typeface="Century Gothic" panose="020B0502020202020204" pitchFamily="34" charset="0"/>
                  </a:rPr>
                  <a:t>=False or</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e>
                    </m:d>
                  </m:oMath>
                </a14:m>
                <a:r>
                  <a:rPr lang="en-US" sz="1600" dirty="0">
                    <a:latin typeface="Century Gothic" panose="020B0502020202020204" pitchFamily="34" charset="0"/>
                  </a:rPr>
                  <a:t> when </a:t>
                </a:r>
                <a:r>
                  <a:rPr lang="en-US" sz="1600" dirty="0" err="1">
                    <a:latin typeface="Century Gothic" panose="020B0502020202020204" pitchFamily="34" charset="0"/>
                  </a:rPr>
                  <a:t>batch_first</a:t>
                </a:r>
                <a:r>
                  <a:rPr lang="en-US" sz="1600" dirty="0">
                    <a:latin typeface="Century Gothic" panose="020B0502020202020204" pitchFamily="34" charset="0"/>
                  </a:rPr>
                  <a:t>=True </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𝒉</m:t>
                        </m:r>
                      </m:e>
                      <m:sub>
                        <m:r>
                          <a:rPr lang="en-US" sz="1600" b="1" i="1" smtClean="0">
                            <a:latin typeface="Cambria Math" panose="02040503050406030204" pitchFamily="18" charset="0"/>
                          </a:rPr>
                          <m:t>𝟎</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a:t>
                </a:r>
              </a:p>
              <a:p>
                <a:pPr marL="0" indent="0">
                  <a:buNone/>
                </a:pPr>
                <a:r>
                  <a:rPr lang="en-US" sz="1600" b="0" dirty="0">
                    <a:latin typeface="Century Gothic" panose="020B0502020202020204" pitchFamily="34" charset="0"/>
                  </a:rPr>
                  <a:t> where:</a:t>
                </a:r>
              </a:p>
              <a:p>
                <a:pPr lvl="2">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𝐿</m:t>
                    </m:r>
                  </m:oMath>
                </a14:m>
                <a:r>
                  <a:rPr lang="en-US" sz="1600" dirty="0">
                    <a:latin typeface="Century Gothic" panose="020B0502020202020204" pitchFamily="34" charset="0"/>
                  </a:rPr>
                  <a:t> is the length of the sequence</a:t>
                </a:r>
              </a:p>
              <a:p>
                <a:pPr lvl="2">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𝑁</m:t>
                    </m:r>
                  </m:oMath>
                </a14:m>
                <a:r>
                  <a:rPr lang="en-US" sz="1600" b="0" dirty="0">
                    <a:latin typeface="Century Gothic" panose="020B0502020202020204" pitchFamily="34" charset="0"/>
                  </a:rPr>
                  <a:t> is the size of </a:t>
                </a:r>
                <a:r>
                  <a:rPr lang="en-US" sz="1600" dirty="0">
                    <a:latin typeface="Century Gothic" panose="020B0502020202020204" pitchFamily="34" charset="0"/>
                  </a:rPr>
                  <a:t>the minibatch</a:t>
                </a:r>
                <a:r>
                  <a:rPr lang="en-US" sz="1600" b="0" dirty="0">
                    <a:latin typeface="Century Gothic" panose="020B0502020202020204" pitchFamily="34" charset="0"/>
                  </a:rPr>
                  <a:t>    </a:t>
                </a:r>
              </a:p>
              <a:p>
                <a:pPr lvl="2">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oMath>
                </a14:m>
                <a:r>
                  <a:rPr lang="en-US" sz="1600" b="1" i="1" dirty="0">
                    <a:latin typeface="Century Gothic" panose="020B0502020202020204" pitchFamily="34" charset="0"/>
                  </a:rPr>
                  <a:t> </a:t>
                </a:r>
                <a:r>
                  <a:rPr lang="en-US" sz="1600" i="1" dirty="0">
                    <a:latin typeface="Century Gothic" panose="020B0502020202020204" pitchFamily="34" charset="0"/>
                  </a:rPr>
                  <a:t>is the hidden input size</a:t>
                </a:r>
              </a:p>
              <a:p>
                <a:pPr lvl="2">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i="1" dirty="0">
                    <a:latin typeface="Century Gothic" panose="020B0502020202020204" pitchFamily="34" charset="0"/>
                  </a:rPr>
                  <a:t> is the hidden output size</a:t>
                </a:r>
              </a:p>
              <a:p>
                <a:pPr marL="0" indent="0">
                  <a:buNone/>
                </a:pPr>
                <a:r>
                  <a:rPr lang="en-US" sz="1800" dirty="0"/>
                  <a:t>It is the responsibility of the programmer to allocate memory for the hidden state and to initialize it with zeros</a:t>
                </a:r>
              </a:p>
              <a:p>
                <a:pPr marL="0" indent="0">
                  <a:buNone/>
                </a:pPr>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697CC600-96BB-D88E-6918-B026A195E7E8}"/>
                  </a:ext>
                </a:extLst>
              </p:cNvPr>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768" t="-2374" r="-768"/>
                </a:stretch>
              </a:blipFill>
            </p:spPr>
            <p:txBody>
              <a:bodyPr/>
              <a:lstStyle/>
              <a:p>
                <a:r>
                  <a:rPr lang="en-US">
                    <a:noFill/>
                  </a:rPr>
                  <a:t> </a:t>
                </a:r>
              </a:p>
            </p:txBody>
          </p:sp>
        </mc:Fallback>
      </mc:AlternateContent>
    </p:spTree>
    <p:extLst>
      <p:ext uri="{BB962C8B-B14F-4D97-AF65-F5344CB8AC3E}">
        <p14:creationId xmlns:p14="http://schemas.microsoft.com/office/powerpoint/2010/main" val="105020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48AF-C1E0-BA2B-0A1C-E3AB07575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C5439-CD9F-5FAC-E0F1-FE518751AF52}"/>
              </a:ext>
            </a:extLst>
          </p:cNvPr>
          <p:cNvSpPr>
            <a:spLocks noGrp="1"/>
          </p:cNvSpPr>
          <p:nvPr>
            <p:ph type="title"/>
          </p:nvPr>
        </p:nvSpPr>
        <p:spPr/>
        <p:txBody>
          <a:bodyPr/>
          <a:lstStyle/>
          <a:p>
            <a:r>
              <a:rPr lang="en-US" dirty="0"/>
              <a:t>RNN in </a:t>
            </a:r>
            <a:r>
              <a:rPr lang="en-US" dirty="0" err="1"/>
              <a:t>pytorch</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86FDD4-FAEF-5D2B-EADF-C6D1B5CAE7F4}"/>
                  </a:ext>
                </a:extLst>
              </p:cNvPr>
              <p:cNvSpPr>
                <a:spLocks noGrp="1"/>
              </p:cNvSpPr>
              <p:nvPr>
                <p:ph idx="1"/>
              </p:nvPr>
            </p:nvSpPr>
            <p:spPr>
              <a:xfrm>
                <a:off x="1522414" y="1752600"/>
                <a:ext cx="9905998" cy="4267200"/>
              </a:xfrm>
            </p:spPr>
            <p:txBody>
              <a:bodyPr>
                <a:noAutofit/>
              </a:bodyPr>
              <a:lstStyle/>
              <a:p>
                <a:pPr marL="0" indent="0">
                  <a:buNone/>
                </a:pPr>
                <a:r>
                  <a:rPr lang="en-US" sz="2000" dirty="0"/>
                  <a:t>The Output for this tensor is a tuple (</a:t>
                </a:r>
                <a14:m>
                  <m:oMath xmlns:m="http://schemas.openxmlformats.org/officeDocument/2006/math">
                    <m:r>
                      <a:rPr lang="en-US" sz="2000" b="0" i="1" smtClean="0">
                        <a:latin typeface="Cambria Math" panose="02040503050406030204" pitchFamily="18" charset="0"/>
                      </a:rPr>
                      <m:t>𝑜𝑢𝑡𝑝𝑢𝑡</m:t>
                    </m:r>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𝑛</m:t>
                        </m:r>
                      </m:sub>
                    </m:sSub>
                    <m:r>
                      <a:rPr lang="en-US" sz="2000" b="0" i="0" smtClean="0">
                        <a:latin typeface="Cambria Math" panose="02040503050406030204" pitchFamily="18" charset="0"/>
                      </a:rPr>
                      <m:t>)</m:t>
                    </m:r>
                  </m:oMath>
                </a14:m>
                <a:r>
                  <a:rPr lang="en-US" sz="2000" dirty="0"/>
                  <a:t>:</a:t>
                </a:r>
              </a:p>
              <a:p>
                <a:pPr>
                  <a:buFont typeface="Arial" panose="020B0604020202020204" pitchFamily="34" charset="0"/>
                  <a:buChar char="•"/>
                </a:pPr>
                <a:r>
                  <a:rPr lang="en-US" sz="1600" b="1" i="0" u="none" strike="noStrike" dirty="0">
                    <a:effectLst/>
                    <a:latin typeface="Century Gothic" panose="020B0502020202020204" pitchFamily="34" charset="0"/>
                  </a:rPr>
                  <a:t>output</a:t>
                </a: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b="0" i="1" u="none" strike="noStrike" smtClean="0">
                            <a:effectLst/>
                            <a:latin typeface="Cambria Math" panose="02040503050406030204" pitchFamily="18" charset="0"/>
                          </a:rPr>
                        </m:ctrlPr>
                      </m:dPr>
                      <m:e>
                        <m:r>
                          <a:rPr lang="en-US" sz="1600" b="0" i="1" u="none" strike="noStrike" smtClean="0">
                            <a:effectLst/>
                            <a:latin typeface="Cambria Math" panose="02040503050406030204" pitchFamily="18" charset="0"/>
                          </a:rPr>
                          <m:t>𝐿</m:t>
                        </m:r>
                        <m:r>
                          <a:rPr lang="en-US" sz="1600" b="0" i="1" u="none" strike="noStrike" smtClean="0">
                            <a:effectLst/>
                            <a:latin typeface="Cambria Math" panose="02040503050406030204" pitchFamily="18" charset="0"/>
                          </a:rPr>
                          <m:t>, </m:t>
                        </m:r>
                        <m:sSub>
                          <m:sSubPr>
                            <m:ctrlPr>
                              <a:rPr lang="en-US" sz="1600" b="0" i="1" u="none" strike="noStrike" smtClean="0">
                                <a:effectLst/>
                                <a:latin typeface="Cambria Math" panose="02040503050406030204" pitchFamily="18" charset="0"/>
                              </a:rPr>
                            </m:ctrlPr>
                          </m:sSubPr>
                          <m:e>
                            <m:r>
                              <a:rPr lang="en-US" sz="1600" b="0" i="1" u="none" strike="noStrike" smtClean="0">
                                <a:effectLst/>
                                <a:latin typeface="Cambria Math" panose="02040503050406030204" pitchFamily="18" charset="0"/>
                              </a:rPr>
                              <m:t>1, </m:t>
                            </m:r>
                            <m:r>
                              <a:rPr lang="en-US" sz="1600" b="0" i="1" u="none" strike="noStrike" smtClean="0">
                                <a:effectLst/>
                                <a:latin typeface="Cambria Math" panose="02040503050406030204" pitchFamily="18" charset="0"/>
                              </a:rPr>
                              <m:t>𝐻</m:t>
                            </m:r>
                          </m:e>
                          <m:sub>
                            <m:r>
                              <a:rPr lang="en-US" sz="1600" b="0" i="1" u="none" strike="noStrike" smtClean="0">
                                <a:effectLst/>
                                <a:latin typeface="Cambria Math" panose="02040503050406030204" pitchFamily="18" charset="0"/>
                              </a:rPr>
                              <m:t>𝑜𝑢𝑡</m:t>
                            </m:r>
                          </m:sub>
                        </m:sSub>
                      </m:e>
                    </m:d>
                  </m:oMath>
                </a14:m>
                <a:r>
                  <a:rPr lang="en-US" sz="1600" b="0" i="0" u="none" strike="noStrike" dirty="0">
                    <a:effectLst/>
                    <a:latin typeface="Century Gothic" panose="020B0502020202020204" pitchFamily="34" charset="0"/>
                  </a:rPr>
                  <a:t>for unbatched input, </a:t>
                </a:r>
                <a:br>
                  <a:rPr lang="en-US" sz="1600" b="0" i="0" u="none" strike="noStrike" dirty="0">
                    <a:effectLst/>
                    <a:latin typeface="Century Gothic" panose="020B0502020202020204" pitchFamily="34" charset="0"/>
                  </a:rPr>
                </a:b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𝐿</m:t>
                        </m:r>
                        <m:r>
                          <a:rPr lang="en-US" sz="1600" i="1">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b="0" i="0" u="none" strike="noStrike" dirty="0">
                    <a:effectLst/>
                    <a:latin typeface="Century Gothic" panose="020B0502020202020204" pitchFamily="34" charset="0"/>
                  </a:rPr>
                  <a:t> when </a:t>
                </a:r>
                <a:r>
                  <a:rPr lang="en-US" sz="1600" b="0" i="0" u="none" strike="noStrike" dirty="0" err="1">
                    <a:effectLst/>
                    <a:latin typeface="Century Gothic" panose="020B0502020202020204" pitchFamily="34" charset="0"/>
                  </a:rPr>
                  <a:t>batch_first</a:t>
                </a:r>
                <a:r>
                  <a:rPr lang="en-US" sz="1600" dirty="0">
                    <a:latin typeface="Century Gothic" panose="020B0502020202020204" pitchFamily="34" charset="0"/>
                  </a:rPr>
                  <a:t>=False or</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dirty="0">
                    <a:latin typeface="Century Gothic" panose="020B0502020202020204" pitchFamily="34" charset="0"/>
                  </a:rPr>
                  <a:t> when </a:t>
                </a:r>
                <a:r>
                  <a:rPr lang="en-US" sz="1600" dirty="0" err="1">
                    <a:latin typeface="Century Gothic" panose="020B0502020202020204" pitchFamily="34" charset="0"/>
                  </a:rPr>
                  <a:t>batch_first</a:t>
                </a:r>
                <a:r>
                  <a:rPr lang="en-US" sz="1600" dirty="0">
                    <a:latin typeface="Century Gothic" panose="020B0502020202020204" pitchFamily="34" charset="0"/>
                  </a:rPr>
                  <a:t>=True containing the output from the last layer of the </a:t>
                </a:r>
                <a:br>
                  <a:rPr lang="en-US" sz="1600" dirty="0">
                    <a:latin typeface="Century Gothic" panose="020B0502020202020204" pitchFamily="34" charset="0"/>
                  </a:rPr>
                </a:br>
                <a:r>
                  <a:rPr lang="en-US" sz="1600" dirty="0">
                    <a:latin typeface="Century Gothic" panose="020B0502020202020204" pitchFamily="34" charset="0"/>
                  </a:rPr>
                  <a:t>     RNN at each timestep</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𝒉</m:t>
                        </m:r>
                      </m:e>
                      <m:sub>
                        <m:r>
                          <a:rPr lang="en-US" sz="1600" b="1" i="1" smtClean="0">
                            <a:latin typeface="Cambria Math" panose="02040503050406030204" pitchFamily="18" charset="0"/>
                          </a:rPr>
                          <m:t>𝒏</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 containing the final hidden state for  </a:t>
                </a:r>
                <a:br>
                  <a:rPr lang="en-US" sz="1600" dirty="0">
                    <a:latin typeface="Century Gothic" panose="020B0502020202020204" pitchFamily="34" charset="0"/>
                  </a:rPr>
                </a:br>
                <a:r>
                  <a:rPr lang="en-US" sz="1600" dirty="0">
                    <a:latin typeface="Century Gothic" panose="020B0502020202020204" pitchFamily="34" charset="0"/>
                  </a:rPr>
                  <a:t>      each element in the batch</a:t>
                </a:r>
              </a:p>
              <a:p>
                <a:pPr marL="0" indent="0">
                  <a:buNone/>
                </a:pPr>
                <a:r>
                  <a:rPr lang="en-US" sz="1600" b="0" dirty="0">
                    <a:latin typeface="Century Gothic" panose="020B0502020202020204" pitchFamily="34" charset="0"/>
                  </a:rPr>
                  <a:t> where:</a:t>
                </a:r>
              </a:p>
              <a:p>
                <a:pPr lvl="2">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𝐿</m:t>
                    </m:r>
                  </m:oMath>
                </a14:m>
                <a:r>
                  <a:rPr lang="en-US" sz="1600" dirty="0">
                    <a:latin typeface="Century Gothic" panose="020B0502020202020204" pitchFamily="34" charset="0"/>
                  </a:rPr>
                  <a:t> is the length of the sequence</a:t>
                </a:r>
              </a:p>
              <a:p>
                <a:pPr lvl="2">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𝑁</m:t>
                    </m:r>
                  </m:oMath>
                </a14:m>
                <a:r>
                  <a:rPr lang="en-US" sz="1600" b="0" dirty="0">
                    <a:latin typeface="Century Gothic" panose="020B0502020202020204" pitchFamily="34" charset="0"/>
                  </a:rPr>
                  <a:t> is the size of </a:t>
                </a:r>
                <a:r>
                  <a:rPr lang="en-US" sz="1600" dirty="0">
                    <a:latin typeface="Century Gothic" panose="020B0502020202020204" pitchFamily="34" charset="0"/>
                  </a:rPr>
                  <a:t>the minibatch</a:t>
                </a:r>
                <a:r>
                  <a:rPr lang="en-US" sz="1600" b="0" dirty="0">
                    <a:latin typeface="Century Gothic" panose="020B0502020202020204" pitchFamily="34" charset="0"/>
                  </a:rPr>
                  <a:t>    </a:t>
                </a:r>
              </a:p>
              <a:p>
                <a:pPr lvl="2">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i="1" dirty="0">
                    <a:latin typeface="Century Gothic" panose="020B0502020202020204" pitchFamily="34" charset="0"/>
                  </a:rPr>
                  <a:t> is the hidden output size</a:t>
                </a:r>
              </a:p>
              <a:p>
                <a:pPr marL="0" indent="0">
                  <a:buNone/>
                </a:pPr>
                <a:r>
                  <a:rPr lang="en-US" sz="2000" dirty="0"/>
                  <a:t>The programmer decides how to use the output at each time step. For example, use only the final output or use the outputs at each timestep</a:t>
                </a:r>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C786FDD4-FAEF-5D2B-EADF-C6D1B5CAE7F4}"/>
                  </a:ext>
                </a:extLst>
              </p:cNvPr>
              <p:cNvSpPr>
                <a:spLocks noGrp="1" noRot="1" noChangeAspect="1" noMove="1" noResize="1" noEditPoints="1" noAdjustHandles="1" noChangeArrowheads="1" noChangeShapeType="1" noTextEdit="1"/>
              </p:cNvSpPr>
              <p:nvPr>
                <p:ph idx="1"/>
              </p:nvPr>
            </p:nvSpPr>
            <p:spPr>
              <a:xfrm>
                <a:off x="1522414" y="1752600"/>
                <a:ext cx="9905998" cy="4267200"/>
              </a:xfrm>
              <a:blipFill>
                <a:blip r:embed="rId3"/>
                <a:stretch>
                  <a:fillRect l="-768" t="-1780" b="-12166"/>
                </a:stretch>
              </a:blipFill>
            </p:spPr>
            <p:txBody>
              <a:bodyPr/>
              <a:lstStyle/>
              <a:p>
                <a:r>
                  <a:rPr lang="en-US">
                    <a:noFill/>
                  </a:rPr>
                  <a:t> </a:t>
                </a:r>
              </a:p>
            </p:txBody>
          </p:sp>
        </mc:Fallback>
      </mc:AlternateContent>
    </p:spTree>
    <p:extLst>
      <p:ext uri="{BB962C8B-B14F-4D97-AF65-F5344CB8AC3E}">
        <p14:creationId xmlns:p14="http://schemas.microsoft.com/office/powerpoint/2010/main" val="111642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17B9D-C149-CCB5-6CBB-E1F8AC23C3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3AADB-6241-3B10-1AF8-F523AB913896}"/>
              </a:ext>
            </a:extLst>
          </p:cNvPr>
          <p:cNvSpPr>
            <a:spLocks noGrp="1"/>
          </p:cNvSpPr>
          <p:nvPr>
            <p:ph type="title"/>
          </p:nvPr>
        </p:nvSpPr>
        <p:spPr/>
        <p:txBody>
          <a:bodyPr/>
          <a:lstStyle/>
          <a:p>
            <a:r>
              <a:rPr lang="en-US" dirty="0"/>
              <a:t>RNN in </a:t>
            </a:r>
            <a:r>
              <a:rPr lang="en-US" dirty="0" err="1"/>
              <a:t>pytorch</a:t>
            </a:r>
            <a:endParaRPr lang="en-US" dirty="0"/>
          </a:p>
        </p:txBody>
      </p:sp>
      <p:sp>
        <p:nvSpPr>
          <p:cNvPr id="4" name="Content Placeholder 3">
            <a:extLst>
              <a:ext uri="{FF2B5EF4-FFF2-40B4-BE49-F238E27FC236}">
                <a16:creationId xmlns:a16="http://schemas.microsoft.com/office/drawing/2014/main" id="{1284FE44-F01E-DE18-E6D3-DF4695A068BF}"/>
              </a:ext>
            </a:extLst>
          </p:cNvPr>
          <p:cNvSpPr>
            <a:spLocks noGrp="1"/>
          </p:cNvSpPr>
          <p:nvPr>
            <p:ph idx="1"/>
          </p:nvPr>
        </p:nvSpPr>
        <p:spPr>
          <a:xfrm>
            <a:off x="1522414" y="1905000"/>
            <a:ext cx="9905998" cy="4267200"/>
          </a:xfrm>
        </p:spPr>
        <p:txBody>
          <a:bodyPr>
            <a:normAutofit/>
          </a:bodyPr>
          <a:lstStyle/>
          <a:p>
            <a:pPr marL="0" indent="0">
              <a:buNone/>
            </a:pPr>
            <a:r>
              <a:rPr lang="en-US" sz="2000" dirty="0"/>
              <a:t>Train a RNN on MNIST digits:</a:t>
            </a:r>
          </a:p>
          <a:p>
            <a:pPr marL="0" indent="0">
              <a:buNone/>
            </a:pPr>
            <a:r>
              <a:rPr lang="en-US" sz="2000" dirty="0"/>
              <a:t>Normally, </a:t>
            </a:r>
            <a:r>
              <a:rPr lang="en-US" sz="2000" dirty="0" err="1"/>
              <a:t>mnist</a:t>
            </a:r>
            <a:r>
              <a:rPr lang="en-US" sz="2000" dirty="0"/>
              <a:t> digits are not necessarily sequence data, but they can be transformed into one:</a:t>
            </a:r>
          </a:p>
          <a:p>
            <a:pPr marL="0" indent="0">
              <a:buNone/>
            </a:pPr>
            <a:endParaRPr lang="en-US" sz="2000" dirty="0"/>
          </a:p>
          <a:p>
            <a:pPr marL="0" indent="0">
              <a:buNone/>
            </a:pPr>
            <a:endParaRPr lang="en-US" sz="1800" dirty="0"/>
          </a:p>
          <a:p>
            <a:pPr marL="0" indent="0">
              <a:buNone/>
            </a:pPr>
            <a:endParaRPr lang="en-US" sz="2000" dirty="0"/>
          </a:p>
          <a:p>
            <a:pPr marL="0" indent="0">
              <a:buNone/>
            </a:pPr>
            <a:endParaRPr lang="en-US" sz="2000" dirty="0"/>
          </a:p>
        </p:txBody>
      </p:sp>
      <p:pic>
        <p:nvPicPr>
          <p:cNvPr id="3074" name="Picture 2">
            <a:extLst>
              <a:ext uri="{FF2B5EF4-FFF2-40B4-BE49-F238E27FC236}">
                <a16:creationId xmlns:a16="http://schemas.microsoft.com/office/drawing/2014/main" id="{4EE3B85A-C2D8-7C48-F505-A665481E2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 r="51875" b="7056"/>
          <a:stretch/>
        </p:blipFill>
        <p:spPr bwMode="auto">
          <a:xfrm>
            <a:off x="1446212" y="3200400"/>
            <a:ext cx="2667001" cy="27349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86E643-C8BB-6CB6-F369-8976C8571165}"/>
              </a:ext>
            </a:extLst>
          </p:cNvPr>
          <p:cNvSpPr/>
          <p:nvPr/>
        </p:nvSpPr>
        <p:spPr>
          <a:xfrm>
            <a:off x="1522412" y="3922013"/>
            <a:ext cx="2514600" cy="94628"/>
          </a:xfrm>
          <a:prstGeom prst="rect">
            <a:avLst/>
          </a:prstGeom>
          <a:noFill/>
          <a:ln>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BE61733-C3EC-0C88-6C12-B594A2ED78B3}"/>
              </a:ext>
            </a:extLst>
          </p:cNvPr>
          <p:cNvSpPr/>
          <p:nvPr/>
        </p:nvSpPr>
        <p:spPr>
          <a:xfrm>
            <a:off x="1522412" y="4020172"/>
            <a:ext cx="2514600" cy="94628"/>
          </a:xfrm>
          <a:prstGeom prst="rect">
            <a:avLst/>
          </a:prstGeom>
          <a:noFill/>
          <a:ln>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C28174-60BB-C217-6F1E-DD6DEB69F1DA}"/>
              </a:ext>
            </a:extLst>
          </p:cNvPr>
          <p:cNvSpPr/>
          <p:nvPr/>
        </p:nvSpPr>
        <p:spPr>
          <a:xfrm>
            <a:off x="1522412" y="4114800"/>
            <a:ext cx="2514600" cy="94628"/>
          </a:xfrm>
          <a:prstGeom prst="rect">
            <a:avLst/>
          </a:prstGeom>
          <a:noFill/>
          <a:ln>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a:extLst>
              <a:ext uri="{FF2B5EF4-FFF2-40B4-BE49-F238E27FC236}">
                <a16:creationId xmlns:a16="http://schemas.microsoft.com/office/drawing/2014/main" id="{3613EFBC-6B61-30E2-5257-18DFB78BF4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 t="24781" r="53232" b="72003"/>
          <a:stretch/>
        </p:blipFill>
        <p:spPr bwMode="auto">
          <a:xfrm>
            <a:off x="4341813" y="3962400"/>
            <a:ext cx="2514602" cy="9462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6D066469-0B9F-6502-6469-5D1B1A83C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 t="28485" r="53232" b="68925"/>
          <a:stretch/>
        </p:blipFill>
        <p:spPr bwMode="auto">
          <a:xfrm>
            <a:off x="4646612" y="4119486"/>
            <a:ext cx="2514603" cy="76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D463CA99-A074-E5BA-C9A0-0ED2E15789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0" t="30892" r="53232" b="66518"/>
          <a:stretch/>
        </p:blipFill>
        <p:spPr bwMode="auto">
          <a:xfrm>
            <a:off x="4951412" y="4246485"/>
            <a:ext cx="2514603" cy="76200"/>
          </a:xfrm>
          <a:prstGeom prst="rect">
            <a:avLst/>
          </a:prstGeom>
          <a:noFill/>
          <a:extLst>
            <a:ext uri="{909E8E84-426E-40DD-AFC4-6F175D3DCCD1}">
              <a14:hiddenFill xmlns:a14="http://schemas.microsoft.com/office/drawing/2010/main">
                <a:solidFill>
                  <a:srgbClr val="FFFFFF"/>
                </a:solidFill>
              </a14:hiddenFill>
            </a:ext>
          </a:extLst>
        </p:spPr>
      </p:pic>
      <p:sp>
        <p:nvSpPr>
          <p:cNvPr id="12" name="Curved Down Arrow 11">
            <a:extLst>
              <a:ext uri="{FF2B5EF4-FFF2-40B4-BE49-F238E27FC236}">
                <a16:creationId xmlns:a16="http://schemas.microsoft.com/office/drawing/2014/main" id="{E84686D6-56E5-7BDD-A949-6278970CA1A1}"/>
              </a:ext>
            </a:extLst>
          </p:cNvPr>
          <p:cNvSpPr/>
          <p:nvPr/>
        </p:nvSpPr>
        <p:spPr>
          <a:xfrm>
            <a:off x="3008312" y="3196869"/>
            <a:ext cx="2667001" cy="681122"/>
          </a:xfrm>
          <a:prstGeom prst="curvedDownArrow">
            <a:avLst>
              <a:gd name="adj1" fmla="val 8852"/>
              <a:gd name="adj2" fmla="val 50000"/>
              <a:gd name="adj3" fmla="val 18978"/>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5B152E7C-CEA1-C6BE-8EF8-63D02653E217}"/>
              </a:ext>
            </a:extLst>
          </p:cNvPr>
          <p:cNvSpPr txBox="1"/>
          <p:nvPr/>
        </p:nvSpPr>
        <p:spPr>
          <a:xfrm>
            <a:off x="4256529" y="4793033"/>
            <a:ext cx="6100996" cy="923330"/>
          </a:xfrm>
          <a:prstGeom prst="rect">
            <a:avLst/>
          </a:prstGeom>
          <a:noFill/>
        </p:spPr>
        <p:txBody>
          <a:bodyPr wrap="square">
            <a:spAutoFit/>
          </a:bodyPr>
          <a:lstStyle/>
          <a:p>
            <a:r>
              <a:rPr lang="en-US" sz="1800" dirty="0">
                <a:solidFill>
                  <a:schemeClr val="bg1"/>
                </a:solidFill>
              </a:rPr>
              <a:t>We can view a digit as a sequence of length 28, while each element from the sequence has the length 28</a:t>
            </a:r>
            <a:endParaRPr lang="en-US" dirty="0">
              <a:solidFill>
                <a:schemeClr val="bg1"/>
              </a:solidFill>
            </a:endParaRPr>
          </a:p>
        </p:txBody>
      </p:sp>
    </p:spTree>
    <p:extLst>
      <p:ext uri="{BB962C8B-B14F-4D97-AF65-F5344CB8AC3E}">
        <p14:creationId xmlns:p14="http://schemas.microsoft.com/office/powerpoint/2010/main" val="79763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A19C5D-37AF-C52B-FBFE-4CC6594DA897}"/>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69083A3E-CD3D-42AF-CC37-98BB6AE6A708}"/>
              </a:ext>
            </a:extLst>
          </p:cNvPr>
          <p:cNvSpPr/>
          <p:nvPr/>
        </p:nvSpPr>
        <p:spPr>
          <a:xfrm>
            <a:off x="1522414" y="2351088"/>
            <a:ext cx="9144000" cy="2705100"/>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725"/>
              </a:lnSpc>
            </a:pPr>
            <a:r>
              <a:rPr lang="en-US" sz="1600" b="0" dirty="0">
                <a:solidFill>
                  <a:srgbClr val="6A9955"/>
                </a:solidFill>
                <a:effectLst/>
                <a:latin typeface="Consolas" panose="020B0609020204030204" pitchFamily="49" charset="0"/>
                <a:cs typeface="Consolas" panose="020B0609020204030204" pitchFamily="49" charset="0"/>
              </a:rPr>
              <a:t># Imports</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torch</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torch.nn.functional</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as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F</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activation functions</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torchvision.datasets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as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datasets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MNIST</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torchvision.transforms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as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transforms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convert into tensor</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from</a:t>
            </a:r>
            <a:r>
              <a:rPr lang="en-US" sz="1600" b="0" dirty="0">
                <a:solidFill>
                  <a:srgbClr val="CCCCCC"/>
                </a:solidFill>
                <a:effectLst/>
                <a:latin typeface="Consolas" panose="020B0609020204030204" pitchFamily="49" charset="0"/>
                <a:cs typeface="Consolas" panose="020B0609020204030204" pitchFamily="49" charset="0"/>
              </a:rPr>
              <a:t> torch </a:t>
            </a: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optim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optimizers like Adam</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from</a:t>
            </a:r>
            <a:r>
              <a:rPr lang="en-US" sz="1600" b="0" dirty="0">
                <a:solidFill>
                  <a:srgbClr val="CCCCCC"/>
                </a:solidFill>
                <a:effectLst/>
                <a:latin typeface="Consolas" panose="020B0609020204030204" pitchFamily="49" charset="0"/>
                <a:cs typeface="Consolas" panose="020B0609020204030204" pitchFamily="49" charset="0"/>
              </a:rPr>
              <a:t> torch </a:t>
            </a: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nn</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RNN</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from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torch.utils.data</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DataLoader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batching</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C586C0"/>
                </a:solidFill>
                <a:effectLst/>
                <a:latin typeface="Consolas" panose="020B0609020204030204" pitchFamily="49" charset="0"/>
                <a:cs typeface="Consolas" panose="020B0609020204030204" pitchFamily="49" charset="0"/>
              </a:rPr>
              <a:t>from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tqdm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import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tqdm</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6A9955"/>
                </a:solidFill>
                <a:effectLst/>
                <a:latin typeface="Consolas" panose="020B0609020204030204" pitchFamily="49" charset="0"/>
                <a:cs typeface="Consolas" panose="020B0609020204030204" pitchFamily="49" charset="0"/>
              </a:rPr>
              <a:t># For a </a:t>
            </a:r>
            <a:r>
              <a:rPr lang="en-US" sz="1600" b="0" dirty="0" err="1">
                <a:solidFill>
                  <a:srgbClr val="6A9955"/>
                </a:solidFill>
                <a:effectLst/>
                <a:latin typeface="Consolas" panose="020B0609020204030204" pitchFamily="49" charset="0"/>
                <a:cs typeface="Consolas" panose="020B0609020204030204" pitchFamily="49" charset="0"/>
              </a:rPr>
              <a:t>rogress</a:t>
            </a:r>
            <a:r>
              <a:rPr lang="en-US" sz="1600" b="0" dirty="0">
                <a:solidFill>
                  <a:srgbClr val="6A9955"/>
                </a:solidFill>
                <a:effectLst/>
                <a:latin typeface="Consolas" panose="020B0609020204030204" pitchFamily="49" charset="0"/>
                <a:cs typeface="Consolas" panose="020B0609020204030204" pitchFamily="49" charset="0"/>
              </a:rPr>
              <a:t> bar!</a:t>
            </a:r>
          </a:p>
          <a:p>
            <a:pPr>
              <a:lnSpc>
                <a:spcPts val="1725"/>
              </a:lnSpc>
            </a:pPr>
            <a:endParaRPr lang="en-US" sz="1600" dirty="0">
              <a:solidFill>
                <a:srgbClr val="6A9955"/>
              </a:solidFill>
              <a:latin typeface="Consolas" panose="020B0609020204030204" pitchFamily="49" charset="0"/>
              <a:cs typeface="Consolas" panose="020B0609020204030204" pitchFamily="49" charset="0"/>
            </a:endParaRP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device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E9178"/>
                </a:solidFill>
                <a:effectLst/>
                <a:latin typeface="Consolas" panose="020B0609020204030204" pitchFamily="49" charset="0"/>
                <a:cs typeface="Consolas" panose="020B0609020204030204" pitchFamily="49" charset="0"/>
              </a:rPr>
              <a:t>"</a:t>
            </a:r>
            <a:r>
              <a:rPr lang="en-US" sz="1600" b="0" dirty="0" err="1">
                <a:solidFill>
                  <a:srgbClr val="CE9178"/>
                </a:solidFill>
                <a:effectLst/>
                <a:latin typeface="Consolas" panose="020B0609020204030204" pitchFamily="49" charset="0"/>
                <a:cs typeface="Consolas" panose="020B0609020204030204" pitchFamily="49" charset="0"/>
              </a:rPr>
              <a:t>cuda</a:t>
            </a:r>
            <a:r>
              <a:rPr lang="en-US" sz="1600" b="0" dirty="0">
                <a:solidFill>
                  <a:srgbClr val="CE9178"/>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if</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torch</a:t>
            </a:r>
            <a:r>
              <a:rPr lang="en-US" sz="1600" b="0" dirty="0" err="1">
                <a:solidFill>
                  <a:srgbClr val="CCCCCC"/>
                </a:solidFill>
                <a:effectLst/>
                <a:latin typeface="Consolas" panose="020B0609020204030204" pitchFamily="49" charset="0"/>
                <a:cs typeface="Consolas" panose="020B0609020204030204" pitchFamily="49" charset="0"/>
              </a:rPr>
              <a:t>.cuda.is_available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586C0"/>
                </a:solidFill>
                <a:effectLst/>
                <a:latin typeface="Consolas" panose="020B0609020204030204" pitchFamily="49" charset="0"/>
                <a:cs typeface="Consolas" panose="020B0609020204030204" pitchFamily="49" charset="0"/>
              </a:rPr>
              <a:t>else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CE9178"/>
                </a:solidFill>
                <a:effectLst/>
                <a:latin typeface="Consolas" panose="020B0609020204030204" pitchFamily="49" charset="0"/>
                <a:cs typeface="Consolas" panose="020B0609020204030204" pitchFamily="49" charset="0"/>
              </a:rPr>
              <a:t>"</a:t>
            </a:r>
            <a:r>
              <a:rPr lang="en-US" sz="1600" b="0" dirty="0" err="1">
                <a:solidFill>
                  <a:srgbClr val="CE9178"/>
                </a:solidFill>
                <a:effectLst/>
                <a:latin typeface="Consolas" panose="020B0609020204030204" pitchFamily="49" charset="0"/>
                <a:cs typeface="Consolas" panose="020B0609020204030204" pitchFamily="49" charset="0"/>
              </a:rPr>
              <a:t>cpu</a:t>
            </a:r>
            <a:r>
              <a:rPr lang="en-US" sz="1600" b="0" dirty="0">
                <a:solidFill>
                  <a:srgbClr val="CE9178"/>
                </a:solidFill>
                <a:effectLst/>
                <a:latin typeface="Consolas" panose="020B0609020204030204" pitchFamily="49" charset="0"/>
                <a:cs typeface="Consolas" panose="020B0609020204030204" pitchFamily="49" charset="0"/>
              </a:rPr>
              <a:t>"</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endParaRPr lang="en-US" sz="1600" b="0" dirty="0">
              <a:solidFill>
                <a:srgbClr val="CCCCCC"/>
              </a:solidFill>
              <a:effectLst/>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A0526868-4E6F-F741-3C09-92D3A6E57F9C}"/>
              </a:ext>
            </a:extLst>
          </p:cNvPr>
          <p:cNvSpPr txBox="1"/>
          <p:nvPr/>
        </p:nvSpPr>
        <p:spPr>
          <a:xfrm>
            <a:off x="1504587" y="1828800"/>
            <a:ext cx="6100996" cy="369332"/>
          </a:xfrm>
          <a:prstGeom prst="rect">
            <a:avLst/>
          </a:prstGeom>
          <a:noFill/>
        </p:spPr>
        <p:txBody>
          <a:bodyPr wrap="square">
            <a:spAutoFit/>
          </a:bodyPr>
          <a:lstStyle/>
          <a:p>
            <a:r>
              <a:rPr lang="en-US" sz="1800" dirty="0">
                <a:solidFill>
                  <a:schemeClr val="bg1"/>
                </a:solidFill>
              </a:rPr>
              <a:t>Define the necessary imports</a:t>
            </a:r>
            <a:endParaRPr lang="en-US" dirty="0">
              <a:solidFill>
                <a:schemeClr val="bg1"/>
              </a:solidFill>
            </a:endParaRPr>
          </a:p>
        </p:txBody>
      </p:sp>
    </p:spTree>
    <p:extLst>
      <p:ext uri="{BB962C8B-B14F-4D97-AF65-F5344CB8AC3E}">
        <p14:creationId xmlns:p14="http://schemas.microsoft.com/office/powerpoint/2010/main" val="9050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53DB7-411B-AF59-DFAE-58BC75C204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44C9353-76A9-1554-79CA-5B554130C3A0}"/>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047597B4-A0EA-DB78-28B4-DF809031AA5E}"/>
              </a:ext>
            </a:extLst>
          </p:cNvPr>
          <p:cNvSpPr/>
          <p:nvPr/>
        </p:nvSpPr>
        <p:spPr>
          <a:xfrm>
            <a:off x="1522414" y="2351088"/>
            <a:ext cx="9144000" cy="230878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725"/>
              </a:lnSpc>
            </a:pPr>
            <a:r>
              <a:rPr lang="en-US" sz="1600" b="0" dirty="0">
                <a:solidFill>
                  <a:srgbClr val="6A9955"/>
                </a:solidFill>
                <a:effectLst/>
                <a:latin typeface="Consolas" panose="020B0609020204030204" pitchFamily="49" charset="0"/>
                <a:cs typeface="Consolas" panose="020B0609020204030204" pitchFamily="49" charset="0"/>
              </a:rPr>
              <a:t># Hyperparameters</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input_size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28</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hidden_size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256</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num_layers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num_classes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10</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sequence_length</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28</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learning_rate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0.001</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batch_size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B5CEA8"/>
                </a:solidFill>
                <a:effectLst/>
                <a:latin typeface="Consolas" panose="020B0609020204030204" pitchFamily="49" charset="0"/>
                <a:cs typeface="Consolas" panose="020B0609020204030204" pitchFamily="49" charset="0"/>
              </a:rPr>
              <a:t>64</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num_epochs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dirty="0">
                <a:solidFill>
                  <a:srgbClr val="B5CEA8"/>
                </a:solidFill>
                <a:latin typeface="Consolas" panose="020B0609020204030204" pitchFamily="49" charset="0"/>
                <a:cs typeface="Consolas" panose="020B0609020204030204" pitchFamily="49" charset="0"/>
              </a:rPr>
              <a:t>10</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endParaRPr lang="en-US" sz="1600" b="0" dirty="0">
              <a:solidFill>
                <a:srgbClr val="CCCCCC"/>
              </a:solidFill>
              <a:effectLst/>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F3DC1C3E-E07F-E746-D289-13A1EF45B4EA}"/>
              </a:ext>
            </a:extLst>
          </p:cNvPr>
          <p:cNvSpPr txBox="1"/>
          <p:nvPr/>
        </p:nvSpPr>
        <p:spPr>
          <a:xfrm>
            <a:off x="1522414" y="5029200"/>
            <a:ext cx="9143998" cy="369332"/>
          </a:xfrm>
          <a:prstGeom prst="rect">
            <a:avLst/>
          </a:prstGeom>
          <a:noFill/>
        </p:spPr>
        <p:txBody>
          <a:bodyPr wrap="square">
            <a:spAutoFit/>
          </a:bodyPr>
          <a:lstStyle/>
          <a:p>
            <a:r>
              <a:rPr lang="en-US" sz="1800" dirty="0">
                <a:solidFill>
                  <a:schemeClr val="bg1"/>
                </a:solidFill>
              </a:rPr>
              <a:t>Our RNN will have two layers, each  with a hidden vector of 256 elements</a:t>
            </a:r>
            <a:endParaRPr lang="en-US" dirty="0">
              <a:solidFill>
                <a:schemeClr val="bg1"/>
              </a:solidFill>
            </a:endParaRPr>
          </a:p>
        </p:txBody>
      </p:sp>
      <p:sp>
        <p:nvSpPr>
          <p:cNvPr id="2" name="TextBox 1">
            <a:extLst>
              <a:ext uri="{FF2B5EF4-FFF2-40B4-BE49-F238E27FC236}">
                <a16:creationId xmlns:a16="http://schemas.microsoft.com/office/drawing/2014/main" id="{BB481BC7-CA8C-5F95-BCFA-FC461E87D7D6}"/>
              </a:ext>
            </a:extLst>
          </p:cNvPr>
          <p:cNvSpPr txBox="1"/>
          <p:nvPr/>
        </p:nvSpPr>
        <p:spPr>
          <a:xfrm>
            <a:off x="1656987" y="1981200"/>
            <a:ext cx="6100996" cy="369332"/>
          </a:xfrm>
          <a:prstGeom prst="rect">
            <a:avLst/>
          </a:prstGeom>
          <a:noFill/>
        </p:spPr>
        <p:txBody>
          <a:bodyPr wrap="square">
            <a:spAutoFit/>
          </a:bodyPr>
          <a:lstStyle/>
          <a:p>
            <a:r>
              <a:rPr lang="en-US" sz="1800" dirty="0">
                <a:solidFill>
                  <a:schemeClr val="bg1"/>
                </a:solidFill>
              </a:rPr>
              <a:t>Set the hyperparameters</a:t>
            </a:r>
            <a:endParaRPr lang="en-US" dirty="0">
              <a:solidFill>
                <a:schemeClr val="bg1"/>
              </a:solidFill>
            </a:endParaRPr>
          </a:p>
        </p:txBody>
      </p:sp>
    </p:spTree>
    <p:extLst>
      <p:ext uri="{BB962C8B-B14F-4D97-AF65-F5344CB8AC3E}">
        <p14:creationId xmlns:p14="http://schemas.microsoft.com/office/powerpoint/2010/main" val="1876873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3C5FB-2D5E-A40E-6D80-B7E116A28A1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742C903-9DFB-3BF3-159F-D765824F729B}"/>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3A191FEF-F02C-4FAF-6D27-369A9C8D9D03}"/>
              </a:ext>
            </a:extLst>
          </p:cNvPr>
          <p:cNvSpPr/>
          <p:nvPr/>
        </p:nvSpPr>
        <p:spPr>
          <a:xfrm>
            <a:off x="1522414" y="1676400"/>
            <a:ext cx="9753598" cy="215638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input_size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super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nn.RNN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input_size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batch_first</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True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fc</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nn.Linear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sequence_length</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p:txBody>
      </p:sp>
      <p:sp>
        <p:nvSpPr>
          <p:cNvPr id="4" name="Rectangle 3">
            <a:extLst>
              <a:ext uri="{FF2B5EF4-FFF2-40B4-BE49-F238E27FC236}">
                <a16:creationId xmlns:a16="http://schemas.microsoft.com/office/drawing/2014/main" id="{BE038520-4870-091B-0BEE-1324E93ECD64}"/>
              </a:ext>
            </a:extLst>
          </p:cNvPr>
          <p:cNvSpPr/>
          <p:nvPr/>
        </p:nvSpPr>
        <p:spPr>
          <a:xfrm>
            <a:off x="1522414" y="4196292"/>
            <a:ext cx="9753598" cy="2156381"/>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Arial" panose="020B0604020202020204" pitchFamily="34" charset="0"/>
                <a:cs typeface="Arial" panose="020B0604020202020204" pitchFamily="34" charset="0"/>
              </a:rPr>
              <a:t>Store the configuration.</a:t>
            </a:r>
          </a:p>
          <a:p>
            <a:r>
              <a:rPr lang="en-US" sz="1600" dirty="0">
                <a:solidFill>
                  <a:schemeClr val="tx2"/>
                </a:solidFill>
                <a:latin typeface="Arial" panose="020B0604020202020204" pitchFamily="34" charset="0"/>
                <a:cs typeface="Arial" panose="020B0604020202020204" pitchFamily="34" charset="0"/>
              </a:rPr>
              <a:t>Define the RNN layers: </a:t>
            </a:r>
          </a:p>
          <a:p>
            <a:pPr marL="285750" indent="-285750">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the input size: the size of each element in the sequence 28</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hidden_size</a:t>
            </a:r>
            <a:r>
              <a:rPr lang="en-US" sz="1600" dirty="0">
                <a:solidFill>
                  <a:schemeClr val="tx2"/>
                </a:solidFill>
                <a:latin typeface="Arial" panose="020B0604020202020204" pitchFamily="34" charset="0"/>
                <a:cs typeface="Arial" panose="020B0604020202020204" pitchFamily="34" charset="0"/>
              </a:rPr>
              <a:t> : the number of neurons in each hidden layer:256</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num_layers</a:t>
            </a:r>
            <a:r>
              <a:rPr lang="en-US" sz="1600" dirty="0">
                <a:solidFill>
                  <a:schemeClr val="tx2"/>
                </a:solidFill>
                <a:latin typeface="Arial" panose="020B0604020202020204" pitchFamily="34" charset="0"/>
                <a:cs typeface="Arial" panose="020B0604020202020204" pitchFamily="34" charset="0"/>
              </a:rPr>
              <a:t>: the number of hidden layer: 2</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batch_first</a:t>
            </a:r>
            <a:r>
              <a:rPr lang="en-US" sz="1600" dirty="0">
                <a:solidFill>
                  <a:schemeClr val="tx2"/>
                </a:solidFill>
                <a:latin typeface="Arial" panose="020B0604020202020204" pitchFamily="34" charset="0"/>
                <a:cs typeface="Arial" panose="020B0604020202020204" pitchFamily="34" charset="0"/>
              </a:rPr>
              <a:t> : the data will be in the following format (N, S, 28 )  = ( 64, 28, 28)</a:t>
            </a:r>
          </a:p>
          <a:p>
            <a:pPr marL="285750" indent="-285750">
              <a:buFont typeface="Arial" panose="020B0604020202020204" pitchFamily="34" charset="0"/>
              <a:buChar char="•"/>
            </a:pPr>
            <a:endParaRPr lang="en-US" sz="1600"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Add a hidden layer that connects the output at each time step to the an output layer . (many to one)</a:t>
            </a:r>
          </a:p>
        </p:txBody>
      </p:sp>
    </p:spTree>
    <p:extLst>
      <p:ext uri="{BB962C8B-B14F-4D97-AF65-F5344CB8AC3E}">
        <p14:creationId xmlns:p14="http://schemas.microsoft.com/office/powerpoint/2010/main" val="550926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23765-0633-E154-3775-E0A86B8A275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5280531-5834-0D80-AE91-AAD92065EE99}"/>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5B5D246F-AE20-E5BD-F6B2-ED031DB06B7F}"/>
              </a:ext>
            </a:extLst>
          </p:cNvPr>
          <p:cNvSpPr/>
          <p:nvPr/>
        </p:nvSpPr>
        <p:spPr>
          <a:xfrm>
            <a:off x="1522413" y="1657844"/>
            <a:ext cx="10066055" cy="354231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h0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torch</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.zeros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).to(</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 Forward propagate LSTM</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_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self.rnn</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(x, h0)</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out.reshape</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out.shape</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[0], -1)</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 Decode the hidden state of the last time step</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self.fc</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return 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3" name="Callout: Up Arrow 7">
            <a:extLst>
              <a:ext uri="{FF2B5EF4-FFF2-40B4-BE49-F238E27FC236}">
                <a16:creationId xmlns:a16="http://schemas.microsoft.com/office/drawing/2014/main" id="{4E22E342-73B0-B0E1-2579-228C7BE8DE1B}"/>
              </a:ext>
            </a:extLst>
          </p:cNvPr>
          <p:cNvSpPr/>
          <p:nvPr/>
        </p:nvSpPr>
        <p:spPr>
          <a:xfrm>
            <a:off x="1532069" y="2952874"/>
            <a:ext cx="10056400" cy="3542312"/>
          </a:xfrm>
          <a:prstGeom prst="upArrowCallout">
            <a:avLst>
              <a:gd name="adj1" fmla="val 2567"/>
              <a:gd name="adj2" fmla="val 5469"/>
              <a:gd name="adj3" fmla="val 12246"/>
              <a:gd name="adj4" fmla="val 33560"/>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Initialize the hidden vector of each layer.</a:t>
            </a:r>
          </a:p>
          <a:p>
            <a:r>
              <a:rPr lang="en-US" sz="1600" dirty="0">
                <a:solidFill>
                  <a:schemeClr val="tx1"/>
                </a:solidFill>
                <a:latin typeface="Arial" panose="020B0604020202020204" pitchFamily="34" charset="0"/>
                <a:cs typeface="Arial" panose="020B0604020202020204" pitchFamily="34" charset="0"/>
              </a:rPr>
              <a:t>There must be one hidden vector per layer, per input in the minibatch. The size of each vector we’ve defined in the configuration </a:t>
            </a:r>
          </a:p>
        </p:txBody>
      </p:sp>
    </p:spTree>
    <p:extLst>
      <p:ext uri="{BB962C8B-B14F-4D97-AF65-F5344CB8AC3E}">
        <p14:creationId xmlns:p14="http://schemas.microsoft.com/office/powerpoint/2010/main" val="305917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pPr lvl="1"/>
            <a:r>
              <a:rPr lang="en-US" dirty="0"/>
              <a:t>Image Captioning</a:t>
            </a: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Recurrent Neural Networks</a:t>
            </a:r>
          </a:p>
        </p:txBody>
      </p:sp>
      <p:pic>
        <p:nvPicPr>
          <p:cNvPr id="27650" name="Picture 2" descr="Imagini pentru image captio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4" y="2400059"/>
            <a:ext cx="6619875" cy="3857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07938" y="6571768"/>
            <a:ext cx="8898590" cy="286232"/>
          </a:xfrm>
          <a:prstGeom prst="rect">
            <a:avLst/>
          </a:prstGeom>
          <a:noFill/>
        </p:spPr>
        <p:txBody>
          <a:bodyPr wrap="none" rtlCol="0">
            <a:spAutoFit/>
          </a:bodyPr>
          <a:lstStyle/>
          <a:p>
            <a:pPr>
              <a:lnSpc>
                <a:spcPct val="90000"/>
              </a:lnSpc>
            </a:pPr>
            <a:r>
              <a:rPr lang="en-US" sz="1400" dirty="0">
                <a:solidFill>
                  <a:schemeClr val="bg1"/>
                </a:solidFill>
              </a:rPr>
              <a:t>Image from http://cv-tricks.com/artificial-intelligence/show-attend-tell-image-captioning-explained/</a:t>
            </a:r>
            <a:endParaRPr lang="ro-RO" sz="1400" dirty="0">
              <a:solidFill>
                <a:schemeClr val="bg1"/>
              </a:solidFill>
            </a:endParaRPr>
          </a:p>
        </p:txBody>
      </p:sp>
    </p:spTree>
    <p:extLst>
      <p:ext uri="{BB962C8B-B14F-4D97-AF65-F5344CB8AC3E}">
        <p14:creationId xmlns:p14="http://schemas.microsoft.com/office/powerpoint/2010/main" val="328356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778F5-ADD1-A025-FFB7-A1EE808C391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9CD619B-67FB-8C05-319C-8F5461644729}"/>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1AE2D370-A602-3BFD-35EA-E7A4C05539AB}"/>
              </a:ext>
            </a:extLst>
          </p:cNvPr>
          <p:cNvSpPr/>
          <p:nvPr/>
        </p:nvSpPr>
        <p:spPr>
          <a:xfrm>
            <a:off x="1522414" y="1657844"/>
            <a:ext cx="10056400" cy="354231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h0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torch.zeros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self.num_layers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self.hidden_size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).to(device</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Forward propagate LSTM</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h0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.reshape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Decode the hidden state of the last time step</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self.fc</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return out</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p>
        </p:txBody>
      </p:sp>
      <mc:AlternateContent xmlns:mc="http://schemas.openxmlformats.org/markup-compatibility/2006" xmlns:a14="http://schemas.microsoft.com/office/drawing/2010/main">
        <mc:Choice Requires="a14">
          <p:sp>
            <p:nvSpPr>
              <p:cNvPr id="6" name="Callout: Up Arrow 7">
                <a:extLst>
                  <a:ext uri="{FF2B5EF4-FFF2-40B4-BE49-F238E27FC236}">
                    <a16:creationId xmlns:a16="http://schemas.microsoft.com/office/drawing/2014/main" id="{1E7957B0-9126-8649-51F7-99B18BA943C2}"/>
                  </a:ext>
                </a:extLst>
              </p:cNvPr>
              <p:cNvSpPr/>
              <p:nvPr/>
            </p:nvSpPr>
            <p:spPr>
              <a:xfrm>
                <a:off x="1522414" y="3886200"/>
                <a:ext cx="10056400" cy="2819400"/>
              </a:xfrm>
              <a:prstGeom prst="upArrowCallout">
                <a:avLst>
                  <a:gd name="adj1" fmla="val 2567"/>
                  <a:gd name="adj2" fmla="val 5469"/>
                  <a:gd name="adj3" fmla="val 12246"/>
                  <a:gd name="adj4" fmla="val 60263"/>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Send the input and the hidden state through the RNN module. Ignore the hidden state and store the output. We have an output vector at each timestep. </a:t>
                </a:r>
                <a:br>
                  <a:rPr lang="en-US" sz="1600" dirty="0">
                    <a:solidFill>
                      <a:schemeClr val="tx1"/>
                    </a:solidFill>
                    <a:latin typeface="Arial" panose="020B0604020202020204" pitchFamily="34" charset="0"/>
                    <a:cs typeface="Arial" panose="020B0604020202020204" pitchFamily="34" charset="0"/>
                  </a:rPr>
                </a:b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Since we want to use them all, we store everything as two dimensions : (</a:t>
                </a:r>
                <a:r>
                  <a:rPr lang="en-US" sz="1600" dirty="0" err="1">
                    <a:solidFill>
                      <a:schemeClr val="tx1"/>
                    </a:solidFill>
                    <a:latin typeface="Arial" panose="020B0604020202020204" pitchFamily="34" charset="0"/>
                    <a:cs typeface="Arial" panose="020B0604020202020204" pitchFamily="34" charset="0"/>
                  </a:rPr>
                  <a:t>batchsize</a:t>
                </a:r>
                <a:r>
                  <a:rPr lang="en-US" sz="1600" dirty="0">
                    <a:solidFill>
                      <a:schemeClr val="tx1"/>
                    </a:solidFill>
                    <a:latin typeface="Arial" panose="020B0604020202020204" pitchFamily="34" charset="0"/>
                    <a:cs typeface="Arial" panose="020B0604020202020204" pitchFamily="34" charset="0"/>
                  </a:rPr>
                  <a:t>, outputs), where outputs is </a:t>
                </a:r>
                <a:r>
                  <a:rPr lang="en-US" sz="1600" dirty="0" err="1">
                    <a:solidFill>
                      <a:schemeClr val="tx1"/>
                    </a:solidFill>
                    <a:latin typeface="Arial" panose="020B0604020202020204" pitchFamily="34" charset="0"/>
                    <a:cs typeface="Arial" panose="020B0604020202020204" pitchFamily="34" charset="0"/>
                  </a:rPr>
                  <a:t>ervery</a:t>
                </a:r>
                <a:r>
                  <a:rPr lang="en-US" sz="1600" dirty="0">
                    <a:solidFill>
                      <a:schemeClr val="tx1"/>
                    </a:solidFill>
                    <a:latin typeface="Arial" panose="020B0604020202020204" pitchFamily="34" charset="0"/>
                    <a:cs typeface="Arial" panose="020B0604020202020204" pitchFamily="34" charset="0"/>
                  </a:rPr>
                  <a:t> output at each time step . Remember that out is in the following shape: </a:t>
                </a:r>
                <a14:m>
                  <m:oMath xmlns:m="http://schemas.openxmlformats.org/officeDocument/2006/math">
                    <m:d>
                      <m:dPr>
                        <m:ctrlPr>
                          <a:rPr lang="en-US" sz="1600" i="1" smtClean="0">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dirty="0">
                    <a:latin typeface="Century Gothic" panose="020B0502020202020204" pitchFamily="34" charset="0"/>
                  </a:rPr>
                  <a:t> </a:t>
                </a:r>
                <a:endParaRPr lang="en-US" sz="1600" dirty="0">
                  <a:solidFill>
                    <a:schemeClr val="tx1"/>
                  </a:solidFill>
                  <a:latin typeface="Arial" panose="020B0604020202020204" pitchFamily="34" charset="0"/>
                  <a:cs typeface="Arial" panose="020B0604020202020204" pitchFamily="34" charset="0"/>
                </a:endParaRPr>
              </a:p>
              <a:p>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6" name="Callout: Up Arrow 7">
                <a:extLst>
                  <a:ext uri="{FF2B5EF4-FFF2-40B4-BE49-F238E27FC236}">
                    <a16:creationId xmlns:a16="http://schemas.microsoft.com/office/drawing/2014/main" id="{1E7957B0-9126-8649-51F7-99B18BA943C2}"/>
                  </a:ext>
                </a:extLst>
              </p:cNvPr>
              <p:cNvSpPr>
                <a:spLocks noRot="1" noChangeAspect="1" noMove="1" noResize="1" noEditPoints="1" noAdjustHandles="1" noChangeArrowheads="1" noChangeShapeType="1" noTextEdit="1"/>
              </p:cNvSpPr>
              <p:nvPr/>
            </p:nvSpPr>
            <p:spPr>
              <a:xfrm>
                <a:off x="1522414" y="3886200"/>
                <a:ext cx="10056400" cy="2819400"/>
              </a:xfrm>
              <a:prstGeom prst="upArrowCallout">
                <a:avLst>
                  <a:gd name="adj1" fmla="val 2567"/>
                  <a:gd name="adj2" fmla="val 5469"/>
                  <a:gd name="adj3" fmla="val 12246"/>
                  <a:gd name="adj4" fmla="val 60263"/>
                </a:avLst>
              </a:prstGeom>
              <a:blipFill>
                <a:blip r:embed="rId2"/>
                <a:stretch>
                  <a:fillRect l="-252" r="-378"/>
                </a:stretch>
              </a:blipFill>
            </p:spPr>
            <p:txBody>
              <a:bodyPr/>
              <a:lstStyle/>
              <a:p>
                <a:r>
                  <a:rPr lang="en-US">
                    <a:noFill/>
                  </a:rPr>
                  <a:t> </a:t>
                </a:r>
              </a:p>
            </p:txBody>
          </p:sp>
        </mc:Fallback>
      </mc:AlternateContent>
    </p:spTree>
    <p:extLst>
      <p:ext uri="{BB962C8B-B14F-4D97-AF65-F5344CB8AC3E}">
        <p14:creationId xmlns:p14="http://schemas.microsoft.com/office/powerpoint/2010/main" val="357308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36719-58C7-21FF-E261-699AB25674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748EB2-CD52-0343-C2A1-7F3164BEB6B3}"/>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D6C4B106-E38E-762E-0460-A84C34A5CABF}"/>
              </a:ext>
            </a:extLst>
          </p:cNvPr>
          <p:cNvSpPr/>
          <p:nvPr/>
        </p:nvSpPr>
        <p:spPr>
          <a:xfrm>
            <a:off x="1522414" y="1657844"/>
            <a:ext cx="10056400" cy="3542312"/>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h0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torch.zeros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self.num_layers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self.hidden_size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).to(device)</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 Forward propagate LSTM</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out, _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self.rnn</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 h0)</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out.reshape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out.shape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-1)</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Decode the hidden state of the last time step</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fc</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return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6" name="Callout: Up Arrow 7">
            <a:extLst>
              <a:ext uri="{FF2B5EF4-FFF2-40B4-BE49-F238E27FC236}">
                <a16:creationId xmlns:a16="http://schemas.microsoft.com/office/drawing/2014/main" id="{FC2445BA-D28D-ED4E-EA1C-A5C87D23DAC1}"/>
              </a:ext>
            </a:extLst>
          </p:cNvPr>
          <p:cNvSpPr/>
          <p:nvPr/>
        </p:nvSpPr>
        <p:spPr>
          <a:xfrm>
            <a:off x="1522414" y="4876800"/>
            <a:ext cx="10056400" cy="1828800"/>
          </a:xfrm>
          <a:prstGeom prst="upArrowCallout">
            <a:avLst>
              <a:gd name="adj1" fmla="val 2567"/>
              <a:gd name="adj2" fmla="val 5469"/>
              <a:gd name="adj3" fmla="val 12246"/>
              <a:gd name="adj4" fmla="val 72492"/>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Connect all the outputs to a fully connected layer. The output of the fully connected layers is the classification of the input</a:t>
            </a:r>
          </a:p>
          <a:p>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765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BA629-6A93-3FD1-7874-265ABB86F4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B321758-09B0-82A4-5CEB-08E27A9970AE}"/>
              </a:ext>
            </a:extLst>
          </p:cNvPr>
          <p:cNvSpPr>
            <a:spLocks noGrp="1"/>
          </p:cNvSpPr>
          <p:nvPr>
            <p:ph type="title"/>
          </p:nvPr>
        </p:nvSpPr>
        <p:spPr/>
        <p:txBody>
          <a:bodyPr/>
          <a:lstStyle/>
          <a:p>
            <a:r>
              <a:rPr lang="en-US" dirty="0"/>
              <a:t>RNN in </a:t>
            </a:r>
            <a:r>
              <a:rPr lang="en-US" dirty="0" err="1"/>
              <a:t>pytorch</a:t>
            </a:r>
            <a:endParaRPr lang="en-US" dirty="0"/>
          </a:p>
        </p:txBody>
      </p:sp>
      <p:sp>
        <p:nvSpPr>
          <p:cNvPr id="6" name="Content Placeholder 5">
            <a:extLst>
              <a:ext uri="{FF2B5EF4-FFF2-40B4-BE49-F238E27FC236}">
                <a16:creationId xmlns:a16="http://schemas.microsoft.com/office/drawing/2014/main" id="{4530B914-F0CE-9582-2CBB-D4C85A424474}"/>
              </a:ext>
            </a:extLst>
          </p:cNvPr>
          <p:cNvSpPr>
            <a:spLocks noGrp="1"/>
          </p:cNvSpPr>
          <p:nvPr>
            <p:ph idx="1"/>
          </p:nvPr>
        </p:nvSpPr>
        <p:spPr>
          <a:xfrm>
            <a:off x="1645611" y="1401762"/>
            <a:ext cx="9782801" cy="5181600"/>
          </a:xfrm>
        </p:spPr>
        <p:txBody>
          <a:bodyPr>
            <a:normAutofit/>
          </a:bodyPr>
          <a:lstStyle/>
          <a:p>
            <a:pPr marL="514350" indent="-514350">
              <a:buAutoNum type="arabicPeriod"/>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797032D-821F-82A4-1DDC-AA9495A59151}"/>
              </a:ext>
            </a:extLst>
          </p:cNvPr>
          <p:cNvSpPr/>
          <p:nvPr/>
        </p:nvSpPr>
        <p:spPr>
          <a:xfrm>
            <a:off x="1645611" y="2438400"/>
            <a:ext cx="9144000" cy="2566769"/>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kern="100" dirty="0">
              <a:effectLst/>
              <a:latin typeface="Consolas" panose="020B0609020204030204" pitchFamily="49" charset="0"/>
              <a:ea typeface="Times New Roman" panose="02020603050405020304" pitchFamily="18" charset="0"/>
              <a:cs typeface="Consolas" panose="020B0609020204030204" pitchFamily="49" charset="0"/>
            </a:endParaRPr>
          </a:p>
          <a:p>
            <a:pPr>
              <a:lnSpc>
                <a:spcPts val="1725"/>
              </a:lnSpc>
            </a:pPr>
            <a:r>
              <a:rPr lang="en-US" sz="1600" b="0" dirty="0">
                <a:solidFill>
                  <a:srgbClr val="6A9955"/>
                </a:solidFill>
                <a:effectLst/>
                <a:latin typeface="Consolas" panose="020B0609020204030204" pitchFamily="49" charset="0"/>
                <a:cs typeface="Consolas" panose="020B0609020204030204" pitchFamily="49" charset="0"/>
              </a:rPr>
              <a:t># Load Data</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train_dataset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datasets</a:t>
            </a:r>
            <a:r>
              <a:rPr lang="en-US" sz="1600" b="0" dirty="0" err="1">
                <a:solidFill>
                  <a:srgbClr val="CCCCCC"/>
                </a:solidFill>
                <a:effectLst/>
                <a:latin typeface="Consolas" panose="020B0609020204030204" pitchFamily="49" charset="0"/>
                <a:cs typeface="Consolas" panose="020B0609020204030204" pitchFamily="49" charset="0"/>
              </a:rPr>
              <a:t>.MNIST</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root</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E9178"/>
                </a:solidFill>
                <a:effectLst/>
                <a:latin typeface="Consolas" panose="020B0609020204030204" pitchFamily="49" charset="0"/>
                <a:cs typeface="Consolas" panose="020B0609020204030204" pitchFamily="49" charset="0"/>
              </a:rPr>
              <a:t>"dataset/"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train</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True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transform</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4EC9B0"/>
                </a:solidFill>
                <a:effectLst/>
                <a:latin typeface="Consolas" panose="020B0609020204030204" pitchFamily="49" charset="0"/>
                <a:cs typeface="Consolas" panose="020B0609020204030204" pitchFamily="49" charset="0"/>
              </a:rPr>
              <a:t>transforms</a:t>
            </a:r>
            <a:r>
              <a:rPr lang="en-US" sz="1600" b="0" dirty="0" err="1">
                <a:solidFill>
                  <a:srgbClr val="CCCCCC"/>
                </a:solidFill>
                <a:effectLst/>
                <a:latin typeface="Consolas" panose="020B0609020204030204" pitchFamily="49" charset="0"/>
                <a:cs typeface="Consolas" panose="020B0609020204030204" pitchFamily="49" charset="0"/>
              </a:rPr>
              <a:t>.ToTensor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download</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True</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test_dataset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datasets</a:t>
            </a:r>
            <a:r>
              <a:rPr lang="en-US" sz="1600" b="0" dirty="0" err="1">
                <a:solidFill>
                  <a:srgbClr val="CCCCCC"/>
                </a:solidFill>
                <a:effectLst/>
                <a:latin typeface="Consolas" panose="020B0609020204030204" pitchFamily="49" charset="0"/>
                <a:cs typeface="Consolas" panose="020B0609020204030204" pitchFamily="49" charset="0"/>
              </a:rPr>
              <a:t>.MNIST</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root</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E9178"/>
                </a:solidFill>
                <a:effectLst/>
                <a:latin typeface="Consolas" panose="020B0609020204030204" pitchFamily="49" charset="0"/>
                <a:cs typeface="Consolas" panose="020B0609020204030204" pitchFamily="49" charset="0"/>
              </a:rPr>
              <a:t>"dataset/"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train</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False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transform</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4EC9B0"/>
                </a:solidFill>
                <a:effectLst/>
                <a:latin typeface="Consolas" panose="020B0609020204030204" pitchFamily="49" charset="0"/>
                <a:cs typeface="Consolas" panose="020B0609020204030204" pitchFamily="49" charset="0"/>
              </a:rPr>
              <a:t>transforms</a:t>
            </a:r>
            <a:r>
              <a:rPr lang="en-US" sz="1600" b="0" dirty="0" err="1">
                <a:solidFill>
                  <a:srgbClr val="CCCCCC"/>
                </a:solidFill>
                <a:effectLst/>
                <a:latin typeface="Consolas" panose="020B0609020204030204" pitchFamily="49" charset="0"/>
                <a:cs typeface="Consolas" panose="020B0609020204030204" pitchFamily="49" charset="0"/>
              </a:rPr>
              <a:t>.ToTensor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download</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True</a:t>
            </a:r>
            <a:r>
              <a:rPr lang="en-US" sz="1600" b="0" dirty="0">
                <a:solidFill>
                  <a:srgbClr val="CCCCCC"/>
                </a:solidFill>
                <a:effectLst/>
                <a:latin typeface="Consolas" panose="020B0609020204030204" pitchFamily="49" charset="0"/>
                <a:cs typeface="Consolas" panose="020B0609020204030204" pitchFamily="49" charset="0"/>
              </a:rPr>
              <a:t>)</a:t>
            </a:r>
            <a:br>
              <a:rPr lang="en-US" sz="1600" b="0" dirty="0">
                <a:solidFill>
                  <a:srgbClr val="CCCCCC"/>
                </a:solidFill>
                <a:effectLst/>
                <a:latin typeface="Consolas" panose="020B0609020204030204" pitchFamily="49" charset="0"/>
                <a:cs typeface="Consolas" panose="020B0609020204030204" pitchFamily="49" charset="0"/>
              </a:rPr>
            </a:b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train_loader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DataLoader</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9CDCFE"/>
                </a:solidFill>
                <a:effectLst/>
                <a:latin typeface="Consolas" panose="020B0609020204030204" pitchFamily="49" charset="0"/>
                <a:cs typeface="Consolas" panose="020B0609020204030204" pitchFamily="49" charset="0"/>
              </a:rPr>
              <a:t>dataset</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train_dataset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batch_size</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batch_size</a:t>
            </a:r>
            <a:r>
              <a:rPr lang="en-US" sz="1600" b="0" dirty="0" err="1">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shuffle</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True</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err="1">
                <a:solidFill>
                  <a:srgbClr val="9CDCFE"/>
                </a:solidFill>
                <a:effectLst/>
                <a:latin typeface="Consolas" panose="020B0609020204030204" pitchFamily="49" charset="0"/>
                <a:cs typeface="Consolas" panose="020B0609020204030204" pitchFamily="49" charset="0"/>
              </a:rPr>
              <a:t>test_loader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DataLoader</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9CDCFE"/>
                </a:solidFill>
                <a:effectLst/>
                <a:latin typeface="Consolas" panose="020B0609020204030204" pitchFamily="49" charset="0"/>
                <a:cs typeface="Consolas" panose="020B0609020204030204" pitchFamily="49" charset="0"/>
              </a:rPr>
              <a:t>dataset</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test_dataset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batch_size</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batch_size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shuffle</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569CD6"/>
                </a:solidFill>
                <a:effectLst/>
                <a:latin typeface="Consolas" panose="020B0609020204030204" pitchFamily="49" charset="0"/>
                <a:cs typeface="Consolas" panose="020B0609020204030204" pitchFamily="49" charset="0"/>
              </a:rPr>
              <a:t>True</a:t>
            </a:r>
            <a:r>
              <a:rPr lang="en-US" sz="1600" b="0" dirty="0">
                <a:solidFill>
                  <a:srgbClr val="CCCCCC"/>
                </a:solidFill>
                <a:effectLst/>
                <a:latin typeface="Consolas" panose="020B0609020204030204" pitchFamily="49" charset="0"/>
                <a:cs typeface="Consolas" panose="020B0609020204030204" pitchFamily="49" charset="0"/>
              </a:rPr>
              <a:t>)</a:t>
            </a:r>
          </a:p>
          <a:p>
            <a:pPr marL="0" marR="0"/>
            <a:r>
              <a:rPr lang="en-US"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kern="100" dirty="0">
              <a:effectLst/>
              <a:latin typeface="Consolas" panose="020B0609020204030204" pitchFamily="49" charset="0"/>
              <a:ea typeface="Times New Roman" panose="02020603050405020304" pitchFamily="18" charset="0"/>
              <a:cs typeface="Consolas" panose="020B0609020204030204" pitchFamily="49" charset="0"/>
            </a:endParaRPr>
          </a:p>
          <a:p>
            <a:pPr marL="0" marR="0"/>
            <a:r>
              <a:rPr lang="en-US" kern="100" dirty="0">
                <a:effectLst/>
                <a:latin typeface="Consolas" panose="020B0609020204030204" pitchFamily="49" charset="0"/>
                <a:ea typeface="Times New Roman" panose="02020603050405020304" pitchFamily="18" charset="0"/>
                <a:cs typeface="Consolas" panose="020B0609020204030204" pitchFamily="49" charset="0"/>
              </a:rPr>
              <a:t> </a:t>
            </a:r>
          </a:p>
        </p:txBody>
      </p:sp>
      <p:sp>
        <p:nvSpPr>
          <p:cNvPr id="3" name="Rectangle 2">
            <a:extLst>
              <a:ext uri="{FF2B5EF4-FFF2-40B4-BE49-F238E27FC236}">
                <a16:creationId xmlns:a16="http://schemas.microsoft.com/office/drawing/2014/main" id="{706C55FE-E703-F726-5984-B0F64F8FA540}"/>
              </a:ext>
            </a:extLst>
          </p:cNvPr>
          <p:cNvSpPr/>
          <p:nvPr/>
        </p:nvSpPr>
        <p:spPr>
          <a:xfrm>
            <a:off x="1645611" y="5303839"/>
            <a:ext cx="9024840" cy="1143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latin typeface="Arial" panose="020B0604020202020204" pitchFamily="34" charset="0"/>
                <a:cs typeface="Arial" panose="020B0604020202020204" pitchFamily="34" charset="0"/>
              </a:rPr>
              <a:t>Download the </a:t>
            </a:r>
            <a:r>
              <a:rPr lang="en-US" dirty="0" err="1">
                <a:solidFill>
                  <a:schemeClr val="tx2"/>
                </a:solidFill>
                <a:latin typeface="Arial" panose="020B0604020202020204" pitchFamily="34" charset="0"/>
                <a:cs typeface="Arial" panose="020B0604020202020204" pitchFamily="34" charset="0"/>
              </a:rPr>
              <a:t>mnist</a:t>
            </a:r>
            <a:r>
              <a:rPr lang="en-US" dirty="0">
                <a:solidFill>
                  <a:schemeClr val="tx2"/>
                </a:solidFill>
                <a:latin typeface="Arial" panose="020B0604020202020204" pitchFamily="34" charset="0"/>
                <a:cs typeface="Arial" panose="020B0604020202020204" pitchFamily="34" charset="0"/>
              </a:rPr>
              <a:t> training and testing dataset. </a:t>
            </a:r>
          </a:p>
          <a:p>
            <a:r>
              <a:rPr lang="en-US" dirty="0" err="1">
                <a:solidFill>
                  <a:schemeClr val="tx2"/>
                </a:solidFill>
                <a:latin typeface="Arial" panose="020B0604020202020204" pitchFamily="34" charset="0"/>
                <a:cs typeface="Arial" panose="020B0604020202020204" pitchFamily="34" charset="0"/>
              </a:rPr>
              <a:t>Transforms.ToTensor</a:t>
            </a:r>
            <a:r>
              <a:rPr lang="en-US" dirty="0">
                <a:solidFill>
                  <a:schemeClr val="tx2"/>
                </a:solidFill>
                <a:latin typeface="Arial" panose="020B0604020202020204" pitchFamily="34" charset="0"/>
                <a:cs typeface="Arial" panose="020B0604020202020204" pitchFamily="34" charset="0"/>
              </a:rPr>
              <a:t> just converts the input to tensor.</a:t>
            </a:r>
            <a:br>
              <a:rPr lang="en-US" dirty="0">
                <a:solidFill>
                  <a:schemeClr val="tx2"/>
                </a:solidFill>
                <a:latin typeface="Arial" panose="020B0604020202020204" pitchFamily="34" charset="0"/>
                <a:cs typeface="Arial" panose="020B0604020202020204" pitchFamily="34" charset="0"/>
              </a:rPr>
            </a:br>
            <a:br>
              <a:rPr lang="en-US" dirty="0">
                <a:solidFill>
                  <a:schemeClr val="tx2"/>
                </a:solidFill>
                <a:latin typeface="Arial" panose="020B0604020202020204" pitchFamily="34" charset="0"/>
                <a:cs typeface="Arial" panose="020B0604020202020204" pitchFamily="34" charset="0"/>
              </a:rPr>
            </a:br>
            <a:r>
              <a:rPr lang="en-US" dirty="0">
                <a:solidFill>
                  <a:schemeClr val="tx2"/>
                </a:solidFill>
                <a:latin typeface="Arial" panose="020B0604020202020204" pitchFamily="34" charset="0"/>
                <a:cs typeface="Arial" panose="020B0604020202020204" pitchFamily="34" charset="0"/>
              </a:rPr>
              <a:t>Initialize two </a:t>
            </a:r>
            <a:r>
              <a:rPr lang="en-US" dirty="0" err="1">
                <a:solidFill>
                  <a:schemeClr val="tx2"/>
                </a:solidFill>
                <a:latin typeface="Arial" panose="020B0604020202020204" pitchFamily="34" charset="0"/>
                <a:cs typeface="Arial" panose="020B0604020202020204" pitchFamily="34" charset="0"/>
              </a:rPr>
              <a:t>DataLoaders</a:t>
            </a:r>
            <a:r>
              <a:rPr lang="en-US" dirty="0">
                <a:solidFill>
                  <a:schemeClr val="tx2"/>
                </a:solidFill>
                <a:latin typeface="Arial" panose="020B0604020202020204" pitchFamily="34" charset="0"/>
                <a:cs typeface="Arial" panose="020B0604020202020204" pitchFamily="34" charset="0"/>
              </a:rPr>
              <a:t>, one for training and one for testing, using a </a:t>
            </a:r>
            <a:r>
              <a:rPr lang="en-US" dirty="0" err="1">
                <a:solidFill>
                  <a:schemeClr val="tx2"/>
                </a:solidFill>
                <a:latin typeface="Arial" panose="020B0604020202020204" pitchFamily="34" charset="0"/>
                <a:cs typeface="Arial" panose="020B0604020202020204" pitchFamily="34" charset="0"/>
              </a:rPr>
              <a:t>batch_size</a:t>
            </a:r>
            <a:r>
              <a:rPr lang="en-US" dirty="0">
                <a:solidFill>
                  <a:schemeClr val="tx2"/>
                </a:solidFill>
                <a:latin typeface="Arial" panose="020B0604020202020204" pitchFamily="34" charset="0"/>
                <a:cs typeface="Arial" panose="020B0604020202020204" pitchFamily="34" charset="0"/>
              </a:rPr>
              <a:t> of 64</a:t>
            </a:r>
          </a:p>
        </p:txBody>
      </p:sp>
      <p:sp>
        <p:nvSpPr>
          <p:cNvPr id="2" name="Content Placeholder 5">
            <a:extLst>
              <a:ext uri="{FF2B5EF4-FFF2-40B4-BE49-F238E27FC236}">
                <a16:creationId xmlns:a16="http://schemas.microsoft.com/office/drawing/2014/main" id="{F310EFC0-29C1-2C87-031F-73AA801BDF80}"/>
              </a:ext>
            </a:extLst>
          </p:cNvPr>
          <p:cNvSpPr txBox="1">
            <a:spLocks/>
          </p:cNvSpPr>
          <p:nvPr/>
        </p:nvSpPr>
        <p:spPr>
          <a:xfrm>
            <a:off x="1614043" y="1702633"/>
            <a:ext cx="9782801" cy="51816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0" indent="0">
              <a:buFont typeface="Wingdings 3" panose="05040102010807070707" pitchFamily="18" charset="2"/>
              <a:buNone/>
            </a:pPr>
            <a:r>
              <a:rPr lang="en-US" dirty="0">
                <a:latin typeface="Arial" panose="020B0604020202020204" pitchFamily="34" charset="0"/>
                <a:cs typeface="Arial" panose="020B0604020202020204" pitchFamily="34" charset="0"/>
              </a:rPr>
              <a:t>Download </a:t>
            </a:r>
            <a:r>
              <a:rPr lang="en-US" dirty="0" err="1">
                <a:latin typeface="Arial" panose="020B0604020202020204" pitchFamily="34" charset="0"/>
                <a:cs typeface="Arial" panose="020B0604020202020204" pitchFamily="34" charset="0"/>
              </a:rPr>
              <a:t>mnist</a:t>
            </a:r>
            <a:r>
              <a:rPr lang="en-US" dirty="0">
                <a:latin typeface="Arial" panose="020B0604020202020204" pitchFamily="34" charset="0"/>
                <a:cs typeface="Arial" panose="020B0604020202020204" pitchFamily="34" charset="0"/>
              </a:rPr>
              <a:t> data</a:t>
            </a:r>
          </a:p>
          <a:p>
            <a:pPr marL="514350" indent="-514350">
              <a:buFont typeface="Wingdings 3" panose="05040102010807070707" pitchFamily="18" charset="2"/>
              <a:buAutoNum type="arabicPeriod"/>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3343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9572B-F07C-35A9-D12D-19F442BCCA0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3FA7AA-10E6-B4C9-A74A-A900272E14B4}"/>
              </a:ext>
            </a:extLst>
          </p:cNvPr>
          <p:cNvSpPr>
            <a:spLocks noGrp="1"/>
          </p:cNvSpPr>
          <p:nvPr>
            <p:ph type="title"/>
          </p:nvPr>
        </p:nvSpPr>
        <p:spPr/>
        <p:txBody>
          <a:bodyPr/>
          <a:lstStyle/>
          <a:p>
            <a:r>
              <a:rPr lang="en-US" dirty="0"/>
              <a:t>RNN in </a:t>
            </a:r>
            <a:r>
              <a:rPr lang="en-US" dirty="0" err="1"/>
              <a:t>pytorch</a:t>
            </a:r>
            <a:endParaRPr lang="en-US" dirty="0"/>
          </a:p>
        </p:txBody>
      </p:sp>
      <p:sp>
        <p:nvSpPr>
          <p:cNvPr id="6" name="Content Placeholder 5">
            <a:extLst>
              <a:ext uri="{FF2B5EF4-FFF2-40B4-BE49-F238E27FC236}">
                <a16:creationId xmlns:a16="http://schemas.microsoft.com/office/drawing/2014/main" id="{958A93F4-23DA-A951-F088-9055545D5A28}"/>
              </a:ext>
            </a:extLst>
          </p:cNvPr>
          <p:cNvSpPr>
            <a:spLocks noGrp="1"/>
          </p:cNvSpPr>
          <p:nvPr>
            <p:ph idx="1"/>
          </p:nvPr>
        </p:nvSpPr>
        <p:spPr>
          <a:xfrm>
            <a:off x="1645611" y="1897063"/>
            <a:ext cx="9782801" cy="5181600"/>
          </a:xfrm>
        </p:spPr>
        <p:txBody>
          <a:bodyPr>
            <a:normAutofit/>
          </a:bodyPr>
          <a:lstStyle/>
          <a:p>
            <a:pPr marL="0" indent="0">
              <a:buNone/>
            </a:pPr>
            <a:r>
              <a:rPr lang="en-US" dirty="0">
                <a:latin typeface="Arial" panose="020B0604020202020204" pitchFamily="34" charset="0"/>
                <a:cs typeface="Arial" panose="020B0604020202020204" pitchFamily="34" charset="0"/>
              </a:rPr>
              <a:t>Initialize the model</a:t>
            </a: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251A97C0-971D-38D0-BAB2-F190F31616B2}"/>
              </a:ext>
            </a:extLst>
          </p:cNvPr>
          <p:cNvSpPr/>
          <p:nvPr/>
        </p:nvSpPr>
        <p:spPr>
          <a:xfrm>
            <a:off x="1751012" y="2514600"/>
            <a:ext cx="9144000" cy="1624233"/>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1725"/>
              </a:lnSpc>
            </a:pPr>
            <a:r>
              <a:rPr lang="en-US" sz="1600" b="0" dirty="0">
                <a:solidFill>
                  <a:srgbClr val="6A9955"/>
                </a:solidFill>
                <a:effectLst/>
                <a:latin typeface="Consolas" panose="020B0609020204030204" pitchFamily="49" charset="0"/>
                <a:cs typeface="Consolas" panose="020B0609020204030204" pitchFamily="49" charset="0"/>
              </a:rPr>
              <a:t># Initialize network</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model</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4EC9B0"/>
                </a:solidFill>
                <a:effectLst/>
                <a:latin typeface="Consolas" panose="020B0609020204030204" pitchFamily="49" charset="0"/>
                <a:cs typeface="Consolas" panose="020B0609020204030204" pitchFamily="49" charset="0"/>
              </a:rPr>
              <a:t>RNN</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input_size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hidden_size</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num_layers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num_classes</a:t>
            </a:r>
            <a:r>
              <a:rPr lang="en-US" sz="1600" b="0" dirty="0">
                <a:solidFill>
                  <a:srgbClr val="CCCCCC"/>
                </a:solidFill>
                <a:effectLst/>
                <a:latin typeface="Consolas" panose="020B0609020204030204" pitchFamily="49" charset="0"/>
                <a:cs typeface="Consolas" panose="020B0609020204030204" pitchFamily="49" charset="0"/>
              </a:rPr>
              <a:t>).to(</a:t>
            </a:r>
            <a:r>
              <a:rPr lang="en-US" sz="1600" b="0" dirty="0">
                <a:solidFill>
                  <a:srgbClr val="9CDCFE"/>
                </a:solidFill>
                <a:effectLst/>
                <a:latin typeface="Consolas" panose="020B0609020204030204" pitchFamily="49" charset="0"/>
                <a:cs typeface="Consolas" panose="020B0609020204030204" pitchFamily="49" charset="0"/>
              </a:rPr>
              <a:t>device</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br>
              <a:rPr lang="en-US" sz="1600" b="0" dirty="0">
                <a:solidFill>
                  <a:srgbClr val="CCCCCC"/>
                </a:solidFill>
                <a:effectLst/>
                <a:latin typeface="Consolas" panose="020B0609020204030204" pitchFamily="49" charset="0"/>
                <a:cs typeface="Consolas" panose="020B0609020204030204" pitchFamily="49" charset="0"/>
              </a:rPr>
            </a:br>
            <a:r>
              <a:rPr lang="en-US" sz="1600" b="0" dirty="0">
                <a:solidFill>
                  <a:srgbClr val="6A9955"/>
                </a:solidFill>
                <a:effectLst/>
                <a:latin typeface="Consolas" panose="020B0609020204030204" pitchFamily="49" charset="0"/>
                <a:cs typeface="Consolas" panose="020B0609020204030204" pitchFamily="49" charset="0"/>
              </a:rPr>
              <a:t># Loss and optimizer</a:t>
            </a:r>
            <a:endParaRPr lang="en-US" sz="1600" b="0" dirty="0">
              <a:solidFill>
                <a:srgbClr val="CCCCCC"/>
              </a:solidFill>
              <a:effectLst/>
              <a:latin typeface="Consolas" panose="020B0609020204030204" pitchFamily="49" charset="0"/>
              <a:cs typeface="Consolas" panose="020B0609020204030204" pitchFamily="49" charset="0"/>
            </a:endParaRP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criterion</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nn.CrossEntropyLoss</a:t>
            </a:r>
            <a:r>
              <a:rPr lang="en-US" sz="1600" b="0" dirty="0">
                <a:solidFill>
                  <a:srgbClr val="CCCCCC"/>
                </a:solidFill>
                <a:effectLst/>
                <a:latin typeface="Consolas" panose="020B0609020204030204" pitchFamily="49" charset="0"/>
                <a:cs typeface="Consolas" panose="020B0609020204030204" pitchFamily="49" charset="0"/>
              </a:rPr>
              <a:t>()</a:t>
            </a:r>
          </a:p>
          <a:p>
            <a:pPr>
              <a:lnSpc>
                <a:spcPts val="1725"/>
              </a:lnSpc>
            </a:pPr>
            <a:r>
              <a:rPr lang="en-US" sz="1600" b="0" dirty="0">
                <a:solidFill>
                  <a:srgbClr val="9CDCFE"/>
                </a:solidFill>
                <a:effectLst/>
                <a:latin typeface="Consolas" panose="020B0609020204030204" pitchFamily="49" charset="0"/>
                <a:cs typeface="Consolas" panose="020B0609020204030204" pitchFamily="49" charset="0"/>
              </a:rPr>
              <a:t>optimizer</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CCCCCC"/>
                </a:solidFill>
                <a:effectLst/>
                <a:latin typeface="Consolas" panose="020B0609020204030204" pitchFamily="49" charset="0"/>
                <a:cs typeface="Consolas" panose="020B0609020204030204" pitchFamily="49" charset="0"/>
              </a:rPr>
              <a:t>optim.Adam</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model</a:t>
            </a:r>
            <a:r>
              <a:rPr lang="en-US" sz="1600" b="0" dirty="0" err="1">
                <a:solidFill>
                  <a:srgbClr val="CCCCCC"/>
                </a:solidFill>
                <a:effectLst/>
                <a:latin typeface="Consolas" panose="020B0609020204030204" pitchFamily="49" charset="0"/>
                <a:cs typeface="Consolas" panose="020B0609020204030204" pitchFamily="49" charset="0"/>
              </a:rPr>
              <a:t>.parameters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lr</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learning_rate</a:t>
            </a:r>
            <a:r>
              <a:rPr lang="en-US" sz="1600" b="0" dirty="0">
                <a:solidFill>
                  <a:srgbClr val="CCCCCC"/>
                </a:solidFill>
                <a:effectLst/>
                <a:latin typeface="Consolas" panose="020B0609020204030204" pitchFamily="49" charset="0"/>
                <a:cs typeface="Consolas" panose="020B0609020204030204" pitchFamily="49" charset="0"/>
              </a:rPr>
              <a:t>)</a:t>
            </a:r>
          </a:p>
        </p:txBody>
      </p:sp>
      <p:sp>
        <p:nvSpPr>
          <p:cNvPr id="3" name="Rectangle 2">
            <a:extLst>
              <a:ext uri="{FF2B5EF4-FFF2-40B4-BE49-F238E27FC236}">
                <a16:creationId xmlns:a16="http://schemas.microsoft.com/office/drawing/2014/main" id="{814EEAC3-84F8-C259-8D15-BC57271132AE}"/>
              </a:ext>
            </a:extLst>
          </p:cNvPr>
          <p:cNvSpPr/>
          <p:nvPr/>
        </p:nvSpPr>
        <p:spPr>
          <a:xfrm>
            <a:off x="1751012" y="4487863"/>
            <a:ext cx="9024840" cy="1143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latin typeface="Arial" panose="020B0604020202020204" pitchFamily="34" charset="0"/>
                <a:cs typeface="Arial" panose="020B0604020202020204" pitchFamily="34" charset="0"/>
              </a:rPr>
              <a:t>Initialize the network and transfer the model to the detected device(i.e. </a:t>
            </a:r>
            <a:r>
              <a:rPr lang="en-US" dirty="0" err="1">
                <a:solidFill>
                  <a:schemeClr val="tx2"/>
                </a:solidFill>
                <a:latin typeface="Arial" panose="020B0604020202020204" pitchFamily="34" charset="0"/>
                <a:cs typeface="Arial" panose="020B0604020202020204" pitchFamily="34" charset="0"/>
              </a:rPr>
              <a:t>gpu</a:t>
            </a:r>
            <a:r>
              <a:rPr lang="en-US" dirty="0">
                <a:solidFill>
                  <a:schemeClr val="tx2"/>
                </a:solidFill>
                <a:latin typeface="Arial" panose="020B0604020202020204" pitchFamily="34" charset="0"/>
                <a:cs typeface="Arial" panose="020B0604020202020204" pitchFamily="34" charset="0"/>
              </a:rPr>
              <a:t>)</a:t>
            </a:r>
          </a:p>
          <a:p>
            <a:endParaRPr lang="en-US" dirty="0">
              <a:solidFill>
                <a:schemeClr val="tx2"/>
              </a:solidFill>
              <a:latin typeface="Arial" panose="020B0604020202020204" pitchFamily="34" charset="0"/>
              <a:cs typeface="Arial" panose="020B0604020202020204" pitchFamily="34" charset="0"/>
            </a:endParaRPr>
          </a:p>
          <a:p>
            <a:r>
              <a:rPr lang="en-US" dirty="0">
                <a:solidFill>
                  <a:schemeClr val="tx2"/>
                </a:solidFill>
                <a:latin typeface="Arial" panose="020B0604020202020204" pitchFamily="34" charset="0"/>
                <a:cs typeface="Arial" panose="020B0604020202020204" pitchFamily="34" charset="0"/>
              </a:rPr>
              <a:t>Initialize a cross function: </a:t>
            </a:r>
            <a:r>
              <a:rPr lang="en-US" dirty="0" err="1">
                <a:solidFill>
                  <a:schemeClr val="tx2"/>
                </a:solidFill>
                <a:latin typeface="Arial" panose="020B0604020202020204" pitchFamily="34" charset="0"/>
                <a:cs typeface="Arial" panose="020B0604020202020204" pitchFamily="34" charset="0"/>
              </a:rPr>
              <a:t>CrossEntropy</a:t>
            </a:r>
            <a:br>
              <a:rPr lang="en-US" dirty="0">
                <a:solidFill>
                  <a:schemeClr val="tx2"/>
                </a:solidFill>
                <a:latin typeface="Arial" panose="020B0604020202020204" pitchFamily="34" charset="0"/>
                <a:cs typeface="Arial" panose="020B0604020202020204" pitchFamily="34" charset="0"/>
              </a:rPr>
            </a:br>
            <a:r>
              <a:rPr lang="en-US" dirty="0" err="1">
                <a:solidFill>
                  <a:schemeClr val="tx2"/>
                </a:solidFill>
                <a:latin typeface="Arial" panose="020B0604020202020204" pitchFamily="34" charset="0"/>
                <a:cs typeface="Arial" panose="020B0604020202020204" pitchFamily="34" charset="0"/>
              </a:rPr>
              <a:t>Intialize</a:t>
            </a:r>
            <a:r>
              <a:rPr lang="en-US" dirty="0">
                <a:solidFill>
                  <a:schemeClr val="tx2"/>
                </a:solidFill>
                <a:latin typeface="Arial" panose="020B0604020202020204" pitchFamily="34" charset="0"/>
                <a:cs typeface="Arial" panose="020B0604020202020204" pitchFamily="34" charset="0"/>
              </a:rPr>
              <a:t> an optimizer with the model parameters : Adam. </a:t>
            </a:r>
          </a:p>
        </p:txBody>
      </p:sp>
    </p:spTree>
    <p:extLst>
      <p:ext uri="{BB962C8B-B14F-4D97-AF65-F5344CB8AC3E}">
        <p14:creationId xmlns:p14="http://schemas.microsoft.com/office/powerpoint/2010/main" val="1720610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4EA0A-A476-A4EC-1C7E-2AE5209685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0A8347D-F7C5-3D65-1871-3BBA9BC229C5}"/>
              </a:ext>
            </a:extLst>
          </p:cNvPr>
          <p:cNvSpPr>
            <a:spLocks noGrp="1"/>
          </p:cNvSpPr>
          <p:nvPr>
            <p:ph type="title"/>
          </p:nvPr>
        </p:nvSpPr>
        <p:spPr/>
        <p:txBody>
          <a:bodyPr/>
          <a:lstStyle/>
          <a:p>
            <a:r>
              <a:rPr lang="en-US" dirty="0"/>
              <a:t>RNN in </a:t>
            </a:r>
            <a:r>
              <a:rPr lang="en-US" dirty="0" err="1"/>
              <a:t>pytorch</a:t>
            </a:r>
            <a:endParaRPr lang="en-US" dirty="0"/>
          </a:p>
        </p:txBody>
      </p:sp>
      <p:sp>
        <p:nvSpPr>
          <p:cNvPr id="8" name="Rectangle 7">
            <a:extLst>
              <a:ext uri="{FF2B5EF4-FFF2-40B4-BE49-F238E27FC236}">
                <a16:creationId xmlns:a16="http://schemas.microsoft.com/office/drawing/2014/main" id="{9058DE6D-910C-C7F6-7A20-8E64E3728123}"/>
              </a:ext>
            </a:extLst>
          </p:cNvPr>
          <p:cNvSpPr/>
          <p:nvPr/>
        </p:nvSpPr>
        <p:spPr>
          <a:xfrm>
            <a:off x="1751012" y="2113402"/>
            <a:ext cx="9144000" cy="4287398"/>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for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epoch</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in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range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num_epochs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for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batch_idx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data</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targets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in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enumerate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tqdm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train_loader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Get data to </a:t>
            </a:r>
            <a:r>
              <a:rPr lang="en-US" sz="1600" kern="0" dirty="0" err="1">
                <a:solidFill>
                  <a:srgbClr val="598A43"/>
                </a:solidFill>
                <a:effectLst/>
                <a:latin typeface="Consolas" panose="020B0609020204030204" pitchFamily="49" charset="0"/>
                <a:ea typeface="Aptos" panose="020B0004020202020204" pitchFamily="34" charset="0"/>
                <a:cs typeface="Consolas" panose="020B0609020204030204" pitchFamily="49" charset="0"/>
              </a:rPr>
              <a:t>cuda</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if possible</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data</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data</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.to</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).squeeze(</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targets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targets</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.to</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forward</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scores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model</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data</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loss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criterion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scores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targets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backward</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optimizer</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.zero_grad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loss</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.backward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gradient descent update step/</a:t>
            </a:r>
            <a:r>
              <a:rPr lang="en-US" sz="1600" kern="0" dirty="0" err="1">
                <a:solidFill>
                  <a:srgbClr val="598A43"/>
                </a:solidFill>
                <a:effectLst/>
                <a:latin typeface="Consolas" panose="020B0609020204030204" pitchFamily="49" charset="0"/>
                <a:ea typeface="Aptos" panose="020B0004020202020204" pitchFamily="34" charset="0"/>
                <a:cs typeface="Consolas" panose="020B0609020204030204" pitchFamily="49" charset="0"/>
              </a:rPr>
              <a:t>adam</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step</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optimizer</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.step</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7" name="Left Arrow Callout 6">
            <a:extLst>
              <a:ext uri="{FF2B5EF4-FFF2-40B4-BE49-F238E27FC236}">
                <a16:creationId xmlns:a16="http://schemas.microsoft.com/office/drawing/2014/main" id="{160C6D8E-3021-74B3-7698-998F536D792E}"/>
              </a:ext>
            </a:extLst>
          </p:cNvPr>
          <p:cNvSpPr/>
          <p:nvPr/>
        </p:nvSpPr>
        <p:spPr>
          <a:xfrm>
            <a:off x="7389812" y="2819400"/>
            <a:ext cx="4572000" cy="1676400"/>
          </a:xfrm>
          <a:prstGeom prst="leftArrowCallout">
            <a:avLst>
              <a:gd name="adj1" fmla="val 25000"/>
              <a:gd name="adj2" fmla="val 25000"/>
              <a:gd name="adj3" fmla="val 25000"/>
              <a:gd name="adj4" fmla="val 86022"/>
            </a:avLst>
          </a:prstGeom>
          <a:solidFill>
            <a:schemeClr val="bg1">
              <a:lumMod val="6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solidFill>
                <a:latin typeface="Arial" panose="020B0604020202020204" pitchFamily="34" charset="0"/>
                <a:cs typeface="Arial" panose="020B0604020202020204" pitchFamily="34" charset="0"/>
              </a:rPr>
              <a:t>The shape of a tensor from MNIST is: (</a:t>
            </a:r>
            <a:r>
              <a:rPr lang="en-US" dirty="0" err="1">
                <a:solidFill>
                  <a:schemeClr val="tx2"/>
                </a:solidFill>
                <a:latin typeface="Arial" panose="020B0604020202020204" pitchFamily="34" charset="0"/>
                <a:cs typeface="Arial" panose="020B0604020202020204" pitchFamily="34" charset="0"/>
              </a:rPr>
              <a:t>batchsize</a:t>
            </a:r>
            <a:r>
              <a:rPr lang="en-US" dirty="0">
                <a:solidFill>
                  <a:schemeClr val="tx2"/>
                </a:solidFill>
                <a:latin typeface="Arial" panose="020B0604020202020204" pitchFamily="34" charset="0"/>
                <a:cs typeface="Arial" panose="020B0604020202020204" pitchFamily="34" charset="0"/>
              </a:rPr>
              <a:t>, 1, 28, 28). </a:t>
            </a:r>
            <a:br>
              <a:rPr lang="en-US" dirty="0">
                <a:solidFill>
                  <a:schemeClr val="tx2"/>
                </a:solidFill>
                <a:latin typeface="Arial" panose="020B0604020202020204" pitchFamily="34" charset="0"/>
                <a:cs typeface="Arial" panose="020B0604020202020204" pitchFamily="34" charset="0"/>
              </a:rPr>
            </a:br>
            <a:br>
              <a:rPr lang="en-US" dirty="0">
                <a:solidFill>
                  <a:schemeClr val="tx2"/>
                </a:solidFill>
                <a:latin typeface="Arial" panose="020B0604020202020204" pitchFamily="34" charset="0"/>
                <a:cs typeface="Arial" panose="020B0604020202020204" pitchFamily="34" charset="0"/>
              </a:rPr>
            </a:br>
            <a:r>
              <a:rPr lang="en-US" dirty="0">
                <a:solidFill>
                  <a:schemeClr val="tx2"/>
                </a:solidFill>
                <a:latin typeface="Arial" panose="020B0604020202020204" pitchFamily="34" charset="0"/>
                <a:cs typeface="Arial" panose="020B0604020202020204" pitchFamily="34" charset="0"/>
              </a:rPr>
              <a:t>By calling squeeze (2) we remove the redundant 1.</a:t>
            </a:r>
            <a:endParaRPr lang="en-US" dirty="0"/>
          </a:p>
        </p:txBody>
      </p:sp>
    </p:spTree>
    <p:extLst>
      <p:ext uri="{BB962C8B-B14F-4D97-AF65-F5344CB8AC3E}">
        <p14:creationId xmlns:p14="http://schemas.microsoft.com/office/powerpoint/2010/main" val="22492493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22B67-31F5-6883-9007-A9F5204B9B7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E0CEA1E-6B1F-E568-53DA-91903CA1E976}"/>
              </a:ext>
            </a:extLst>
          </p:cNvPr>
          <p:cNvSpPr>
            <a:spLocks noGrp="1"/>
          </p:cNvSpPr>
          <p:nvPr>
            <p:ph type="title"/>
          </p:nvPr>
        </p:nvSpPr>
        <p:spPr/>
        <p:txBody>
          <a:bodyPr/>
          <a:lstStyle/>
          <a:p>
            <a:r>
              <a:rPr lang="en-US" dirty="0"/>
              <a:t>RNN in </a:t>
            </a:r>
            <a:r>
              <a:rPr lang="en-US" dirty="0" err="1"/>
              <a:t>pytorch</a:t>
            </a:r>
            <a:endParaRPr lang="en-US" dirty="0"/>
          </a:p>
        </p:txBody>
      </p:sp>
      <p:sp>
        <p:nvSpPr>
          <p:cNvPr id="6" name="Content Placeholder 5">
            <a:extLst>
              <a:ext uri="{FF2B5EF4-FFF2-40B4-BE49-F238E27FC236}">
                <a16:creationId xmlns:a16="http://schemas.microsoft.com/office/drawing/2014/main" id="{FF4D7051-6A1C-517E-2ED3-5F1ADFDE51AC}"/>
              </a:ext>
            </a:extLst>
          </p:cNvPr>
          <p:cNvSpPr>
            <a:spLocks noGrp="1"/>
          </p:cNvSpPr>
          <p:nvPr>
            <p:ph idx="1"/>
          </p:nvPr>
        </p:nvSpPr>
        <p:spPr>
          <a:xfrm>
            <a:off x="1638425" y="2018339"/>
            <a:ext cx="9782801" cy="5181600"/>
          </a:xfrm>
        </p:spPr>
        <p:txBody>
          <a:bodyPr>
            <a:normAutofit/>
          </a:bodyPr>
          <a:lstStyle/>
          <a:p>
            <a:pPr marL="0" indent="0">
              <a:buNone/>
            </a:pPr>
            <a:r>
              <a:rPr lang="en-US" dirty="0">
                <a:latin typeface="Arial" panose="020B0604020202020204" pitchFamily="34" charset="0"/>
                <a:cs typeface="Arial" panose="020B0604020202020204" pitchFamily="34" charset="0"/>
              </a:rPr>
              <a:t>Results from training using a RNN:</a:t>
            </a: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93E8524-90DE-C400-48B6-732721D69865}"/>
              </a:ext>
            </a:extLst>
          </p:cNvPr>
          <p:cNvSpPr/>
          <p:nvPr/>
        </p:nvSpPr>
        <p:spPr>
          <a:xfrm>
            <a:off x="1638425" y="2667000"/>
            <a:ext cx="10210800" cy="3429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cs typeface="Consolas" panose="020B0609020204030204" pitchFamily="49" charset="0"/>
              </a:rPr>
              <a:t>100%|█████████████████████████████████████████████████| 938/938 [00:09&lt;00:00, 103.25it/s]</a:t>
            </a:r>
          </a:p>
          <a:p>
            <a:r>
              <a:rPr lang="en-US" sz="1600" dirty="0">
                <a:solidFill>
                  <a:schemeClr val="tx1"/>
                </a:solidFill>
                <a:latin typeface="Consolas" panose="020B0609020204030204" pitchFamily="49" charset="0"/>
                <a:cs typeface="Consolas" panose="020B0609020204030204" pitchFamily="49" charset="0"/>
              </a:rPr>
              <a:t>100%|█████████████████████████████████████████████████| 938/938 [00:08&lt;00:00, 105.08it/s]</a:t>
            </a:r>
          </a:p>
          <a:p>
            <a:r>
              <a:rPr lang="en-US" sz="1600" dirty="0">
                <a:solidFill>
                  <a:schemeClr val="tx1"/>
                </a:solidFill>
                <a:latin typeface="Consolas" panose="020B0609020204030204" pitchFamily="49" charset="0"/>
                <a:cs typeface="Consolas" panose="020B0609020204030204" pitchFamily="49" charset="0"/>
              </a:rPr>
              <a:t>100%|█████████████████████████████████████████████████| 938/938 [00:09&lt;00:00, 103.99it/s]</a:t>
            </a:r>
          </a:p>
          <a:p>
            <a:r>
              <a:rPr lang="en-US" sz="1600" dirty="0">
                <a:solidFill>
                  <a:schemeClr val="tx1"/>
                </a:solidFill>
                <a:latin typeface="Consolas" panose="020B0609020204030204" pitchFamily="49" charset="0"/>
                <a:cs typeface="Consolas" panose="020B0609020204030204" pitchFamily="49" charset="0"/>
              </a:rPr>
              <a:t>100%|█████████████████████████████████████████████████| 938/938 [00:08&lt;00:00, 104.78it/s]</a:t>
            </a:r>
          </a:p>
          <a:p>
            <a:r>
              <a:rPr lang="en-US" sz="1600" dirty="0">
                <a:solidFill>
                  <a:schemeClr val="tx1"/>
                </a:solidFill>
                <a:latin typeface="Consolas" panose="020B0609020204030204" pitchFamily="49" charset="0"/>
                <a:cs typeface="Consolas" panose="020B0609020204030204" pitchFamily="49" charset="0"/>
              </a:rPr>
              <a:t>100%|█████████████████████████████████████████████████| 938/938 [00:08&lt;00:00, 104.75it/s]</a:t>
            </a:r>
          </a:p>
          <a:p>
            <a:r>
              <a:rPr lang="en-US" sz="1600" dirty="0">
                <a:solidFill>
                  <a:schemeClr val="tx1"/>
                </a:solidFill>
                <a:latin typeface="Consolas" panose="020B0609020204030204" pitchFamily="49" charset="0"/>
                <a:cs typeface="Consolas" panose="020B0609020204030204" pitchFamily="49" charset="0"/>
              </a:rPr>
              <a:t>100%|█████████████████████████████████████████████████| 938/938 [00:08&lt;00:00, 105.23it/s]</a:t>
            </a:r>
          </a:p>
          <a:p>
            <a:r>
              <a:rPr lang="en-US" sz="1600" dirty="0">
                <a:solidFill>
                  <a:schemeClr val="tx1"/>
                </a:solidFill>
                <a:latin typeface="Consolas" panose="020B0609020204030204" pitchFamily="49" charset="0"/>
                <a:cs typeface="Consolas" panose="020B0609020204030204" pitchFamily="49" charset="0"/>
              </a:rPr>
              <a:t>100%|█████████████████████████████████████████████████| 938/938 [00:08&lt;00:00, 104.77it/s]</a:t>
            </a:r>
          </a:p>
          <a:p>
            <a:r>
              <a:rPr lang="en-US" sz="1600" dirty="0">
                <a:solidFill>
                  <a:schemeClr val="tx1"/>
                </a:solidFill>
                <a:latin typeface="Consolas" panose="020B0609020204030204" pitchFamily="49" charset="0"/>
                <a:cs typeface="Consolas" panose="020B0609020204030204" pitchFamily="49" charset="0"/>
              </a:rPr>
              <a:t>100%|█████████████████████████████████████████████████| 938/938 [00:09&lt;00:00, 103.04it/s]</a:t>
            </a:r>
          </a:p>
          <a:p>
            <a:r>
              <a:rPr lang="en-US" sz="1600" dirty="0">
                <a:solidFill>
                  <a:schemeClr val="tx1"/>
                </a:solidFill>
                <a:latin typeface="Consolas" panose="020B0609020204030204" pitchFamily="49" charset="0"/>
                <a:cs typeface="Consolas" panose="020B0609020204030204" pitchFamily="49" charset="0"/>
              </a:rPr>
              <a:t>100%|█████████████████████████████████████████████████| 938/938 [00:08&lt;00:00, 105.49it/s]</a:t>
            </a:r>
          </a:p>
          <a:p>
            <a:r>
              <a:rPr lang="en-US" sz="1600" dirty="0">
                <a:solidFill>
                  <a:schemeClr val="tx1"/>
                </a:solidFill>
                <a:latin typeface="Consolas" panose="020B0609020204030204" pitchFamily="49" charset="0"/>
                <a:cs typeface="Consolas" panose="020B0609020204030204" pitchFamily="49" charset="0"/>
              </a:rPr>
              <a:t>100%|█████████████████████████████████████████████████| 938/938 [00:08&lt;00:00, 104.97it/s]</a:t>
            </a:r>
          </a:p>
          <a:p>
            <a:r>
              <a:rPr lang="en-US" sz="1600" dirty="0">
                <a:solidFill>
                  <a:schemeClr val="tx1"/>
                </a:solidFill>
                <a:latin typeface="Consolas" panose="020B0609020204030204" pitchFamily="49" charset="0"/>
                <a:cs typeface="Consolas" panose="020B0609020204030204" pitchFamily="49" charset="0"/>
              </a:rPr>
              <a:t>Accuracy on training set: 98.411667</a:t>
            </a:r>
          </a:p>
          <a:p>
            <a:r>
              <a:rPr lang="en-US" sz="1600" dirty="0">
                <a:solidFill>
                  <a:schemeClr val="tx1"/>
                </a:solidFill>
                <a:latin typeface="Consolas" panose="020B0609020204030204" pitchFamily="49" charset="0"/>
                <a:cs typeface="Consolas" panose="020B0609020204030204" pitchFamily="49" charset="0"/>
              </a:rPr>
              <a:t>Accuracy on test set: 97.83</a:t>
            </a:r>
          </a:p>
          <a:p>
            <a:endParaRPr lang="en-US" sz="16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023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Through Time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An unfolded Recurrent Neural Network could be seen as a very deep neural network where the activation  of each neuron is based on </a:t>
                </a:r>
                <a:r>
                  <a:rPr lang="en-US" sz="2000" dirty="0" err="1"/>
                  <a:t>tanh</a:t>
                </a:r>
                <a:endParaRPr lang="en-US" sz="2000" dirty="0"/>
              </a:p>
              <a:p>
                <a:r>
                  <a:rPr lang="en-US" sz="2000" dirty="0"/>
                  <a:t>Since, when computing the gradient w.r.t. the weight, we need to compute </a:t>
                </a:r>
              </a:p>
              <a:p>
                <a:pPr marL="0" indent="0">
                  <a:buNone/>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r>
                                <a:rPr lang="en-US" sz="1600" i="1">
                                  <a:latin typeface="Cambria Math" panose="02040503050406030204" pitchFamily="18" charset="0"/>
                                </a:rPr>
                                <m:t>−1</m:t>
                              </m:r>
                            </m:sub>
                          </m:sSub>
                        </m:den>
                      </m:f>
                      <m:f>
                        <m:fPr>
                          <m:ctrlPr>
                            <a:rPr lang="en-US" sz="1600" i="1">
                              <a:latin typeface="Cambria Math" panose="02040503050406030204" pitchFamily="18" charset="0"/>
                            </a:rPr>
                          </m:ctrlPr>
                        </m:fPr>
                        <m:num>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r>
                                <a:rPr lang="en-US" sz="1600" i="1">
                                  <a:latin typeface="Cambria Math" panose="02040503050406030204" pitchFamily="18" charset="0"/>
                                </a:rPr>
                                <m:t>−1</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r>
                                <a:rPr lang="en-US" sz="1600" i="1">
                                  <a:latin typeface="Cambria Math" panose="02040503050406030204" pitchFamily="18" charset="0"/>
                                </a:rPr>
                                <m:t>−2</m:t>
                              </m:r>
                            </m:sub>
                          </m:sSub>
                        </m:den>
                      </m:f>
                      <m:f>
                        <m:fPr>
                          <m:ctrlPr>
                            <a:rPr lang="en-US" sz="1600" i="1">
                              <a:latin typeface="Cambria Math" panose="02040503050406030204" pitchFamily="18" charset="0"/>
                            </a:rPr>
                          </m:ctrlPr>
                        </m:fPr>
                        <m:num>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r>
                                <a:rPr lang="en-US" sz="1600" i="1">
                                  <a:latin typeface="Cambria Math" panose="02040503050406030204" pitchFamily="18" charset="0"/>
                                </a:rPr>
                                <m:t>−1</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𝑘</m:t>
                              </m:r>
                              <m:r>
                                <a:rPr lang="en-US" sz="1600" i="1">
                                  <a:latin typeface="Cambria Math" panose="02040503050406030204" pitchFamily="18" charset="0"/>
                                </a:rPr>
                                <m:t>−2</m:t>
                              </m:r>
                            </m:sub>
                          </m:sSub>
                        </m:den>
                      </m:f>
                      <m:r>
                        <a:rPr lang="en-US" sz="1600" i="1">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2</m:t>
                              </m:r>
                            </m:sub>
                          </m:sSub>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1</m:t>
                              </m:r>
                            </m:sub>
                          </m:sSub>
                        </m:den>
                      </m:f>
                    </m:oMath>
                  </m:oMathPara>
                </a14:m>
                <a:endParaRPr lang="en-US" sz="1600" dirty="0"/>
              </a:p>
              <a:p>
                <a:pPr marL="0" indent="0">
                  <a:buNone/>
                </a:pPr>
                <a:r>
                  <a:rPr lang="en-US" sz="1600" dirty="0"/>
                  <a:t>And </a:t>
                </a:r>
                <a14:m>
                  <m:oMath xmlns:m="http://schemas.openxmlformats.org/officeDocument/2006/math">
                    <m:sSubSup>
                      <m:sSubSupPr>
                        <m:ctrlPr>
                          <a:rPr lang="en-US" sz="1600" i="1">
                            <a:latin typeface="Cambria Math" panose="02040503050406030204" pitchFamily="18" charset="0"/>
                          </a:rPr>
                        </m:ctrlPr>
                      </m:sSubSupPr>
                      <m:e>
                        <m:r>
                          <a:rPr lang="en-US" sz="1600" i="1">
                            <a:latin typeface="Cambria Math" panose="02040503050406030204" pitchFamily="18" charset="0"/>
                          </a:rPr>
                          <m:t>h</m:t>
                        </m:r>
                      </m:e>
                      <m:sub>
                        <m:r>
                          <a:rPr lang="en-US" sz="1600" i="1">
                            <a:latin typeface="Cambria Math" panose="02040503050406030204" pitchFamily="18" charset="0"/>
                          </a:rPr>
                          <m:t>𝑡</m:t>
                        </m:r>
                      </m:sub>
                      <m:sup/>
                    </m:sSubSup>
                    <m:r>
                      <a:rPr lang="en-US" sz="1600" i="1">
                        <a:latin typeface="Cambria Math" panose="02040503050406030204" pitchFamily="18" charset="0"/>
                      </a:rPr>
                      <m:t>=</m:t>
                    </m:r>
                    <m:func>
                      <m:funcPr>
                        <m:ctrlPr>
                          <a:rPr lang="en-US" sz="1600" i="1">
                            <a:latin typeface="Cambria Math" panose="02040503050406030204" pitchFamily="18" charset="0"/>
                          </a:rPr>
                        </m:ctrlPr>
                      </m:funcPr>
                      <m:fName>
                        <m:r>
                          <a:rPr lang="en-US" sz="1600" i="1">
                            <a:latin typeface="Cambria Math" panose="02040503050406030204" pitchFamily="18" charset="0"/>
                          </a:rPr>
                          <m:t>𝑡𝑎𝑛h</m:t>
                        </m:r>
                      </m:fName>
                      <m:e>
                        <m:d>
                          <m:dPr>
                            <m:ctrlPr>
                              <a:rPr lang="en-US" sz="1600" i="1">
                                <a:latin typeface="Cambria Math" panose="02040503050406030204" pitchFamily="18" charset="0"/>
                              </a:rPr>
                            </m:ctrlPr>
                          </m:dPr>
                          <m:e>
                            <m:sSubSup>
                              <m:sSubSupPr>
                                <m:ctrlPr>
                                  <a:rPr lang="en-US" sz="1600" i="1">
                                    <a:latin typeface="Cambria Math" panose="02040503050406030204" pitchFamily="18" charset="0"/>
                                  </a:rPr>
                                </m:ctrlPr>
                              </m:sSubSupPr>
                              <m:e>
                                <m:r>
                                  <a:rPr lang="en-US" sz="1600" i="1">
                                    <a:latin typeface="Cambria Math" panose="02040503050406030204" pitchFamily="18" charset="0"/>
                                  </a:rPr>
                                  <m:t>𝑊</m:t>
                                </m:r>
                              </m:e>
                              <m:sub>
                                <m:r>
                                  <a:rPr lang="en-US" sz="1600" i="1">
                                    <a:latin typeface="Cambria Math" panose="02040503050406030204" pitchFamily="18" charset="0"/>
                                  </a:rPr>
                                  <m:t>hh𝑡</m:t>
                                </m:r>
                              </m:sub>
                              <m:sup/>
                            </m:sSubSup>
                            <m:sSubSup>
                              <m:sSubSupPr>
                                <m:ctrlPr>
                                  <a:rPr lang="en-US" sz="1600" i="1">
                                    <a:latin typeface="Cambria Math" panose="02040503050406030204" pitchFamily="18" charset="0"/>
                                  </a:rPr>
                                </m:ctrlPr>
                              </m:sSubSupPr>
                              <m:e>
                                <m:r>
                                  <a:rPr lang="en-US" sz="1600" i="1">
                                    <a:latin typeface="Cambria Math" panose="02040503050406030204" pitchFamily="18" charset="0"/>
                                  </a:rPr>
                                  <m:t>h</m:t>
                                </m:r>
                              </m:e>
                              <m:sub>
                                <m:r>
                                  <a:rPr lang="en-US" sz="1600" i="1">
                                    <a:latin typeface="Cambria Math" panose="02040503050406030204" pitchFamily="18" charset="0"/>
                                  </a:rPr>
                                  <m:t>𝑡</m:t>
                                </m:r>
                                <m:r>
                                  <a:rPr lang="en-US" sz="1600" i="1">
                                    <a:latin typeface="Cambria Math" panose="02040503050406030204" pitchFamily="18" charset="0"/>
                                  </a:rPr>
                                  <m:t>−1 </m:t>
                                </m:r>
                              </m:sub>
                              <m:sup/>
                            </m:sSub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𝑊</m:t>
                                </m:r>
                              </m:e>
                              <m:sub>
                                <m:r>
                                  <a:rPr lang="en-US" sz="1600" i="1">
                                    <a:latin typeface="Cambria Math" panose="02040503050406030204" pitchFamily="18" charset="0"/>
                                  </a:rPr>
                                  <m:t>𝑥h</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𝑡</m:t>
                                </m:r>
                              </m:sub>
                            </m:sSub>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𝑏</m:t>
                                </m:r>
                              </m:e>
                              <m:sub>
                                <m:r>
                                  <a:rPr lang="en-US" sz="1600" i="1">
                                    <a:latin typeface="Cambria Math" panose="02040503050406030204" pitchFamily="18" charset="0"/>
                                  </a:rPr>
                                  <m:t>h</m:t>
                                </m:r>
                              </m:sub>
                              <m:sup>
                                <m:r>
                                  <a:rPr lang="en-US" sz="1600" i="1">
                                    <a:latin typeface="Cambria Math" panose="02040503050406030204" pitchFamily="18" charset="0"/>
                                  </a:rPr>
                                  <m:t>𝑙</m:t>
                                </m:r>
                              </m:sup>
                            </m:sSubSup>
                          </m:e>
                        </m:d>
                      </m:e>
                    </m:func>
                  </m:oMath>
                </a14:m>
                <a:r>
                  <a:rPr lang="en-US" sz="1600" dirty="0"/>
                  <a:t> that means we are multiplying (for each </a:t>
                </a:r>
                <a:r>
                  <a:rPr lang="en-US" sz="1600" dirty="0" err="1"/>
                  <a:t>timestep</a:t>
                </a:r>
                <a:r>
                  <a:rPr lang="en-US" sz="1600" dirty="0"/>
                  <a:t>) the gradient of </a:t>
                </a:r>
                <a:r>
                  <a:rPr lang="en-US" sz="1600" dirty="0" err="1"/>
                  <a:t>tanh</a:t>
                </a:r>
                <a:r>
                  <a:rPr lang="en-US" sz="1600" dirty="0"/>
                  <a:t> function</a:t>
                </a:r>
              </a:p>
              <a:p>
                <a:pPr marL="0" indent="0">
                  <a:buNone/>
                </a:pPr>
                <a:r>
                  <a:rPr lang="en-US" sz="1600" dirty="0"/>
                  <a:t>	</a:t>
                </a:r>
              </a:p>
              <a:p>
                <a:r>
                  <a:rPr lang="en-US" sz="2000" dirty="0">
                    <a:latin typeface="Cambria Math" panose="02040503050406030204" pitchFamily="18" charset="0"/>
                  </a:rPr>
                  <a:t>That means the gradient vanishes</a:t>
                </a: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384" t="-1780" r="-512"/>
                </a:stretch>
              </a:blipFill>
            </p:spPr>
            <p:txBody>
              <a:bodyPr/>
              <a:lstStyle/>
              <a:p>
                <a:r>
                  <a:rPr lang="en-US">
                    <a:noFill/>
                  </a:rPr>
                  <a:t> </a:t>
                </a:r>
              </a:p>
            </p:txBody>
          </p:sp>
        </mc:Fallback>
      </mc:AlternateContent>
      <p:pic>
        <p:nvPicPr>
          <p:cNvPr id="6" name="Picture 4" descr="https://qph.ec.quoracdn.net/main-qimg-d8d5da90313aca956faff142dece172e?convert_to_webp=tr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612" y="4417059"/>
            <a:ext cx="2556356" cy="193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34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7F67C-96A1-DBC8-5E23-E8E10E49E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148C9-A93F-500B-0419-A3F5ABFE3EBB}"/>
              </a:ext>
            </a:extLst>
          </p:cNvPr>
          <p:cNvSpPr>
            <a:spLocks noGrp="1"/>
          </p:cNvSpPr>
          <p:nvPr>
            <p:ph type="title"/>
          </p:nvPr>
        </p:nvSpPr>
        <p:spPr/>
        <p:txBody>
          <a:bodyPr/>
          <a:lstStyle/>
          <a:p>
            <a:r>
              <a:rPr lang="en-US" dirty="0"/>
              <a:t>Backpropagation Through Time</a:t>
            </a:r>
          </a:p>
        </p:txBody>
      </p:sp>
      <p:sp>
        <p:nvSpPr>
          <p:cNvPr id="4" name="Content Placeholder 3">
            <a:extLst>
              <a:ext uri="{FF2B5EF4-FFF2-40B4-BE49-F238E27FC236}">
                <a16:creationId xmlns:a16="http://schemas.microsoft.com/office/drawing/2014/main" id="{73E59731-E361-077F-D5B9-8F60AC171659}"/>
              </a:ext>
            </a:extLst>
          </p:cNvPr>
          <p:cNvSpPr>
            <a:spLocks noGrp="1"/>
          </p:cNvSpPr>
          <p:nvPr>
            <p:ph idx="1"/>
          </p:nvPr>
        </p:nvSpPr>
        <p:spPr>
          <a:xfrm>
            <a:off x="1522414" y="1905000"/>
            <a:ext cx="9905998" cy="4267200"/>
          </a:xfrm>
        </p:spPr>
        <p:txBody>
          <a:bodyPr>
            <a:normAutofit/>
          </a:bodyPr>
          <a:lstStyle/>
          <a:p>
            <a:r>
              <a:rPr lang="en-US" sz="2000" dirty="0"/>
              <a:t>Why no use </a:t>
            </a:r>
            <a:r>
              <a:rPr lang="en-US" sz="2000" dirty="0" err="1"/>
              <a:t>relu</a:t>
            </a:r>
            <a:r>
              <a:rPr lang="en-US" sz="2000" dirty="0"/>
              <a:t> instead of </a:t>
            </a:r>
            <a:r>
              <a:rPr lang="en-US" sz="2000" dirty="0" err="1"/>
              <a:t>tanh</a:t>
            </a:r>
            <a:r>
              <a:rPr lang="en-US" sz="2000" dirty="0"/>
              <a:t> ?</a:t>
            </a:r>
          </a:p>
          <a:p>
            <a:r>
              <a:rPr lang="en-US" sz="2000" dirty="0"/>
              <a:t>People have tried and didn’t work well. The reasons lies in the architecture of RNN. Hidden states are multiplicative</a:t>
            </a:r>
          </a:p>
          <a:p>
            <a:r>
              <a:rPr lang="en-US" sz="2000" dirty="0"/>
              <a:t>On very long sequences, weights could also lead to vanishing/ exploding the gradient. Controlling this is difficult since we’re using only 1set of weights for all the sequences (unfolded layers).</a:t>
            </a:r>
          </a:p>
          <a:p>
            <a:r>
              <a:rPr lang="en-US" sz="2000" dirty="0"/>
              <a:t>When using </a:t>
            </a:r>
            <a:r>
              <a:rPr lang="en-US" sz="2000" dirty="0" err="1"/>
              <a:t>relu</a:t>
            </a:r>
            <a:r>
              <a:rPr lang="en-US" sz="2000" dirty="0"/>
              <a:t> the problem is that </a:t>
            </a:r>
            <a:r>
              <a:rPr lang="en-US" sz="2000" dirty="0" err="1"/>
              <a:t>relu</a:t>
            </a:r>
            <a:r>
              <a:rPr lang="en-US" sz="2000" dirty="0"/>
              <a:t> is not bounded (</a:t>
            </a:r>
            <a:r>
              <a:rPr lang="en-US" sz="2000" dirty="0" err="1"/>
              <a:t>i.e</a:t>
            </a:r>
            <a:r>
              <a:rPr lang="en-US" sz="2000" dirty="0"/>
              <a:t> sigmoid or </a:t>
            </a:r>
            <a:r>
              <a:rPr lang="en-US" sz="2000" dirty="0" err="1"/>
              <a:t>tanh</a:t>
            </a:r>
            <a:r>
              <a:rPr lang="en-US" sz="2000" dirty="0"/>
              <a:t>). When used inside a RNN, causes a unit to have very large value for the activation function.</a:t>
            </a:r>
          </a:p>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378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Recursive Neural Networks</a:t>
            </a:r>
          </a:p>
        </p:txBody>
      </p:sp>
      <p:sp>
        <p:nvSpPr>
          <p:cNvPr id="2" name="Text Placeholder 1"/>
          <p:cNvSpPr>
            <a:spLocks noGrp="1"/>
          </p:cNvSpPr>
          <p:nvPr>
            <p:ph type="body" idx="1"/>
          </p:nvPr>
        </p:nvSpPr>
        <p:spPr/>
        <p:txBody>
          <a:bodyPr/>
          <a:lstStyle/>
          <a:p>
            <a:r>
              <a:rPr lang="en-US" dirty="0"/>
              <a:t>Long Short Term Memory (LSTM)</a:t>
            </a:r>
          </a:p>
        </p:txBody>
      </p:sp>
    </p:spTree>
    <p:extLst>
      <p:ext uri="{BB962C8B-B14F-4D97-AF65-F5344CB8AC3E}">
        <p14:creationId xmlns:p14="http://schemas.microsoft.com/office/powerpoint/2010/main" val="403694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p:sp>
        <p:nvSpPr>
          <p:cNvPr id="4" name="Content Placeholder 3"/>
          <p:cNvSpPr>
            <a:spLocks noGrp="1"/>
          </p:cNvSpPr>
          <p:nvPr>
            <p:ph idx="1"/>
          </p:nvPr>
        </p:nvSpPr>
        <p:spPr>
          <a:xfrm>
            <a:off x="1522414" y="1905000"/>
            <a:ext cx="9905998" cy="4267200"/>
          </a:xfrm>
        </p:spPr>
        <p:txBody>
          <a:bodyPr>
            <a:normAutofit/>
          </a:bodyPr>
          <a:lstStyle/>
          <a:p>
            <a:r>
              <a:rPr lang="en-US" sz="2000" dirty="0"/>
              <a:t>Long Short Term Memory (LSTM) was invented in 1997 (</a:t>
            </a:r>
            <a:r>
              <a:rPr lang="en-US" sz="2000" dirty="0" err="1"/>
              <a:t>Hochreiter</a:t>
            </a:r>
            <a:r>
              <a:rPr lang="en-US" sz="2000" dirty="0"/>
              <a:t> &amp; </a:t>
            </a:r>
            <a:r>
              <a:rPr lang="en-US" sz="2000" dirty="0" err="1"/>
              <a:t>Schmidhuber</a:t>
            </a:r>
            <a:r>
              <a:rPr lang="en-US" sz="2000" dirty="0"/>
              <a:t> ) in order to overcome the vanishing gradient problem in Vanilla RNN</a:t>
            </a:r>
          </a:p>
          <a:p>
            <a:r>
              <a:rPr lang="en-US" sz="2000" dirty="0"/>
              <a:t>Since a RNN can be viewed as a Neural Network with memory, the authors took the idea further and transformed the hidden layer of a RNN into a memory cell</a:t>
            </a:r>
          </a:p>
          <a:p>
            <a:r>
              <a:rPr lang="en-US" sz="2000" dirty="0"/>
              <a:t>As in memory, they consider the LSTM unit to support the following operations:</a:t>
            </a:r>
          </a:p>
          <a:p>
            <a:pPr lvl="1"/>
            <a:r>
              <a:rPr lang="en-US" sz="1600" dirty="0"/>
              <a:t>Reading</a:t>
            </a:r>
          </a:p>
          <a:p>
            <a:pPr lvl="1"/>
            <a:r>
              <a:rPr lang="en-US" sz="1600" dirty="0"/>
              <a:t>Writing (saving)</a:t>
            </a:r>
          </a:p>
          <a:p>
            <a:pPr lvl="1"/>
            <a:r>
              <a:rPr lang="en-US" sz="1600" dirty="0"/>
              <a:t>Deleting </a:t>
            </a:r>
          </a:p>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02116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pPr lvl="1"/>
            <a:r>
              <a:rPr lang="en-US" dirty="0"/>
              <a:t>Music Generation</a:t>
            </a:r>
          </a:p>
          <a:p>
            <a:pPr marL="301752" lvl="1" indent="0">
              <a:buNone/>
            </a:pPr>
            <a:r>
              <a:rPr lang="en-US" dirty="0">
                <a:hlinkClick r:id="rId2"/>
              </a:rPr>
              <a:t>https://youtu.be/A2gyidoFsoI?t=105</a:t>
            </a:r>
            <a:endParaRPr lang="en-US" dirty="0"/>
          </a:p>
          <a:p>
            <a:pPr marL="301752" lvl="1"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a:p>
            <a:endParaRPr lang="en-US" dirty="0"/>
          </a:p>
        </p:txBody>
      </p:sp>
      <p:sp>
        <p:nvSpPr>
          <p:cNvPr id="2" name="Title 1"/>
          <p:cNvSpPr>
            <a:spLocks noGrp="1"/>
          </p:cNvSpPr>
          <p:nvPr>
            <p:ph type="title"/>
          </p:nvPr>
        </p:nvSpPr>
        <p:spPr/>
        <p:txBody>
          <a:bodyPr/>
          <a:lstStyle/>
          <a:p>
            <a:r>
              <a:rPr lang="en-US" dirty="0"/>
              <a:t>Recurrent Neural Networks</a:t>
            </a:r>
          </a:p>
        </p:txBody>
      </p:sp>
    </p:spTree>
    <p:extLst>
      <p:ext uri="{BB962C8B-B14F-4D97-AF65-F5344CB8AC3E}">
        <p14:creationId xmlns:p14="http://schemas.microsoft.com/office/powerpoint/2010/main" val="283978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Solving the vanishing gradient problem:</a:t>
                </a:r>
              </a:p>
              <a:p>
                <a:pPr lvl="1"/>
                <a:r>
                  <a:rPr lang="en-US" sz="1800" dirty="0"/>
                  <a:t>The problem of Vanilla RNN was based on the fact that the current state is obtained by applying a </a:t>
                </a:r>
                <a:r>
                  <a:rPr lang="en-US" sz="1800" dirty="0" err="1"/>
                  <a:t>tanh</a:t>
                </a:r>
                <a:r>
                  <a:rPr lang="en-US" sz="1800" dirty="0"/>
                  <a:t> function  on the adjusted previous state</a:t>
                </a:r>
              </a:p>
              <a:p>
                <a:pPr marL="548640" lvl="2" indent="0">
                  <a:buNone/>
                </a:pPr>
                <a:endParaRPr lang="en-US" sz="1600" dirty="0"/>
              </a:p>
              <a:p>
                <a:pPr marL="548640" lvl="2" indent="0">
                  <a:buNone/>
                </a:pPr>
                <a:r>
                  <a:rPr lang="en-US" dirty="0"/>
                  <a:t>We’ll use the notation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oMath>
                </a14:m>
                <a:r>
                  <a:rPr lang="en-US" dirty="0"/>
                  <a:t> for the state of the cell/unit at time </a:t>
                </a:r>
                <a14:m>
                  <m:oMath xmlns:m="http://schemas.openxmlformats.org/officeDocument/2006/math">
                    <m:r>
                      <a:rPr lang="en-US" b="0" i="1" smtClean="0">
                        <a:latin typeface="Cambria Math" panose="02040503050406030204" pitchFamily="18" charset="0"/>
                      </a:rPr>
                      <m:t>𝑡</m:t>
                    </m:r>
                  </m:oMath>
                </a14:m>
                <a:endParaRPr lang="en-US" dirty="0"/>
              </a:p>
              <a:p>
                <a:pPr marL="548640" lvl="2" indent="0">
                  <a:buNone/>
                </a:pPr>
                <a:endParaRPr lang="en-US" sz="1600" dirty="0"/>
              </a:p>
              <a:p>
                <a:pPr marL="548640" lvl="2" indent="0">
                  <a:buNone/>
                </a:pPr>
                <a:r>
                  <a:rPr lang="en-US" b="1" dirty="0"/>
                  <a:t>In Vanilla RNN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𝑤</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𝑤</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𝑉𝑎𝑛𝑖𝑙𝑙𝑎</m:t>
                    </m:r>
                    <m:r>
                      <a:rPr lang="en-US" b="0" i="1" smtClean="0">
                        <a:latin typeface="Cambria Math" panose="02040503050406030204" pitchFamily="18" charset="0"/>
                      </a:rPr>
                      <m:t> </m:t>
                    </m:r>
                    <m:r>
                      <a:rPr lang="en-US" b="0" i="1" smtClean="0">
                        <a:latin typeface="Cambria Math" panose="02040503050406030204" pitchFamily="18" charset="0"/>
                      </a:rPr>
                      <m:t>𝑅𝑁𝑁</m:t>
                    </m:r>
                    <m:r>
                      <a:rPr lang="en-US" b="0" i="1" smtClean="0">
                        <a:latin typeface="Cambria Math" panose="02040503050406030204" pitchFamily="18" charset="0"/>
                      </a:rPr>
                      <m:t> </m:t>
                    </m:r>
                    <m:r>
                      <a:rPr lang="en-US" b="0" i="1" smtClean="0">
                        <a:latin typeface="Cambria Math" panose="02040503050406030204" pitchFamily="18" charset="0"/>
                      </a:rPr>
                      <m:t>𝑓𝑢𝑛𝑐𝑡𝑖𝑜𝑛</m:t>
                    </m:r>
                    <m:r>
                      <a:rPr lang="en-US" b="0" i="1" smtClean="0">
                        <a:latin typeface="Cambria Math" panose="02040503050406030204" pitchFamily="18" charset="0"/>
                      </a:rPr>
                      <m:t>.</m:t>
                    </m:r>
                  </m:oMath>
                </a14:m>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oMath>
                </a14:m>
                <a:endParaRPr lang="en-US" dirty="0"/>
              </a:p>
              <a:p>
                <a:pPr marL="548640" lvl="2" indent="0">
                  <a:buNone/>
                </a:pPr>
                <a:endParaRPr lang="en-US" sz="1600" dirty="0"/>
              </a:p>
              <a:p>
                <a:pPr lvl="1"/>
                <a:r>
                  <a:rPr lang="en-US" dirty="0"/>
                  <a:t>In LSTM, in order to solve the vanishing gradient, </a:t>
                </a:r>
                <a14:m>
                  <m:oMath xmlns:m="http://schemas.openxmlformats.org/officeDocument/2006/math">
                    <m:r>
                      <a:rPr lang="en-US" b="0" i="1" smtClean="0">
                        <a:latin typeface="Cambria Math" panose="02040503050406030204" pitchFamily="18" charset="0"/>
                      </a:rPr>
                      <m:t>𝑡𝑎𝑛h</m:t>
                    </m:r>
                  </m:oMath>
                </a14:m>
                <a:r>
                  <a:rPr lang="en-US" dirty="0"/>
                  <a:t> is replaced by an addition</a:t>
                </a:r>
                <a:br>
                  <a:rPr lang="en-US" dirty="0"/>
                </a:br>
                <a:br>
                  <a:rPr lang="en-US" dirty="0"/>
                </a:br>
                <a:r>
                  <a:rPr lang="en-US" sz="1800" dirty="0"/>
                  <a:t>In </a:t>
                </a:r>
                <a:r>
                  <a:rPr lang="en-US" sz="1800" b="1" dirty="0"/>
                  <a:t>LSTM: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𝑐𝑜𝑛𝑡𝑒𝑥𝑡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a14:m>
                <a:r>
                  <a:rPr lang="en-US" sz="1800" dirty="0"/>
                  <a:t>	</a:t>
                </a:r>
                <a14:m>
                  <m:oMath xmlns:m="http://schemas.openxmlformats.org/officeDocument/2006/math">
                    <m:r>
                      <a:rPr lang="en-US" sz="1800" b="0" i="1" smtClean="0">
                        <a:latin typeface="Cambria Math" panose="02040503050406030204" pitchFamily="18" charset="0"/>
                      </a:rPr>
                      <m:t>𝑤h𝑒𝑟𝑒</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𝑐𝑜𝑛𝑡𝑒𝑥𝑡</m:t>
                        </m:r>
                      </m:sub>
                    </m:sSub>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𝑓𝑢𝑛𝑐𝑡𝑖𝑜𝑛</m:t>
                    </m:r>
                    <m:r>
                      <a:rPr lang="en-US" sz="1800" b="0" i="1" smtClean="0">
                        <a:latin typeface="Cambria Math" panose="02040503050406030204" pitchFamily="18" charset="0"/>
                      </a:rPr>
                      <m:t> </m:t>
                    </m:r>
                    <m:r>
                      <a:rPr lang="en-US" sz="1800" b="0" i="1" smtClean="0">
                        <a:latin typeface="Cambria Math" panose="02040503050406030204" pitchFamily="18" charset="0"/>
                      </a:rPr>
                      <m:t>𝑤</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𝑙𝑙</m:t>
                    </m:r>
                    <m:r>
                      <a:rPr lang="en-US" sz="1800" b="0" i="1" smtClean="0">
                        <a:latin typeface="Cambria Math" panose="02040503050406030204" pitchFamily="18" charset="0"/>
                      </a:rPr>
                      <m:t> </m:t>
                    </m:r>
                    <m:r>
                      <a:rPr lang="en-US" sz="1800" b="0" i="1" smtClean="0">
                        <a:latin typeface="Cambria Math" panose="02040503050406030204" pitchFamily="18" charset="0"/>
                      </a:rPr>
                      <m:t>𝑑𝑒𝑓𝑖𝑛𝑒</m:t>
                    </m:r>
                    <m:r>
                      <a:rPr lang="en-US" sz="1800" b="0" i="1" smtClean="0">
                        <a:latin typeface="Cambria Math" panose="02040503050406030204" pitchFamily="18" charset="0"/>
                      </a:rPr>
                      <m:t> </m:t>
                    </m:r>
                    <m:r>
                      <a:rPr lang="en-US" sz="1800" b="0" i="1" smtClean="0">
                        <a:latin typeface="Cambria Math" panose="02040503050406030204" pitchFamily="18" charset="0"/>
                      </a:rPr>
                      <m:t>𝑙𝑎𝑡𝑒𝑟</m:t>
                    </m:r>
                    <m:r>
                      <a:rPr lang="en-US" sz="1800" b="0" i="1" smtClean="0">
                        <a:latin typeface="Cambria Math" panose="02040503050406030204" pitchFamily="18" charset="0"/>
                      </a:rPr>
                      <m:t> </m:t>
                    </m:r>
                  </m:oMath>
                </a14:m>
                <a:endParaRPr lang="en-US" sz="1800" dirty="0"/>
              </a:p>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384" t="-1780"/>
                </a:stretch>
              </a:blipFill>
            </p:spPr>
            <p:txBody>
              <a:bodyPr/>
              <a:lstStyle/>
              <a:p>
                <a:r>
                  <a:rPr lang="en-US">
                    <a:noFill/>
                  </a:rPr>
                  <a:t> </a:t>
                </a:r>
              </a:p>
            </p:txBody>
          </p:sp>
        </mc:Fallback>
      </mc:AlternateContent>
    </p:spTree>
    <p:extLst>
      <p:ext uri="{BB962C8B-B14F-4D97-AF65-F5344CB8AC3E}">
        <p14:creationId xmlns:p14="http://schemas.microsoft.com/office/powerpoint/2010/main" val="2180820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Solving the vanishing gradient problem:</a:t>
                </a:r>
              </a:p>
              <a:p>
                <a:pPr marL="0" indent="0">
                  <a:buNone/>
                </a:pPr>
                <a:r>
                  <a:rPr lang="en-US" sz="2000" b="0" dirty="0">
                    <a:latin typeface="Cambria Math" panose="02040503050406030204" pitchFamily="18" charset="0"/>
                  </a:rPr>
                  <a:t>	</a:t>
                </a:r>
              </a:p>
              <a:p>
                <a:pPr marL="0" indent="0">
                  <a:buNone/>
                </a:pPr>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r>
                  <a:rPr lang="ro-RO" sz="2000" dirty="0"/>
                  <a:t>The advantage of using the addition is that the derivates don</a:t>
                </a:r>
                <a:r>
                  <a:rPr lang="en-US" sz="2000" dirty="0"/>
                  <a:t>’t get multiplied, but they get added. Thus, they don’t disappear</a:t>
                </a:r>
                <a:endParaRPr lang="en-US" sz="2000" i="1" dirty="0">
                  <a:latin typeface="Cambria Math" panose="02040503050406030204" pitchFamily="18" charset="0"/>
                </a:endParaRPr>
              </a:p>
              <a:p>
                <a:pPr marL="0" indent="0">
                  <a:buNone/>
                </a:pPr>
                <a:r>
                  <a:rPr lang="en-US" sz="2000"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𝑐𝑜𝑛𝑡𝑒𝑥𝑡</m:t>
                        </m:r>
                      </m:sub>
                    </m:sSub>
                    <m:r>
                      <a:rPr lang="en-US" sz="2000" i="1">
                        <a:latin typeface="Cambria Math" panose="02040503050406030204" pitchFamily="18"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oMath>
                </a14:m>
                <a:endParaRPr lang="en-US" sz="2000" dirty="0"/>
              </a:p>
              <a:p>
                <a:pPr marL="0" indent="0">
                  <a:buNone/>
                </a:pPr>
                <a:r>
                  <a:rPr lang="en-US" sz="1800" dirty="0"/>
                  <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𝐶</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𝑐𝑜𝑛𝑡𝑒𝑥𝑡</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1</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𝑐𝑜𝑛𝑡𝑒𝑥𝑡</m:t>
                        </m:r>
                      </m:sub>
                    </m:sSub>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2</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𝑐𝑜𝑛𝑡𝑒𝑥𝑡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r>
                      <a:rPr lang="en-US" sz="1800" b="0" i="1" smtClean="0">
                        <a:latin typeface="Cambria Math" panose="02040503050406030204" pitchFamily="18" charset="0"/>
                      </a:rPr>
                      <m:t>)</m:t>
                    </m:r>
                  </m:oMath>
                </a14:m>
                <a:endParaRPr lang="en-US" sz="2000" dirty="0"/>
              </a:p>
              <a:p>
                <a:pPr marL="0" indent="0">
                  <a:buNone/>
                </a:pP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768" t="-1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2665412" y="2514600"/>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en-US" b="0" i="1" smtClean="0">
                              <a:solidFill>
                                <a:schemeClr val="tx1"/>
                              </a:solidFill>
                              <a:latin typeface="Cambria Math" panose="02040503050406030204" pitchFamily="18" charset="0"/>
                            </a:rPr>
                            <m:t>𝑤</m:t>
                          </m:r>
                        </m:sub>
                      </m:sSub>
                    </m:oMath>
                  </m:oMathPara>
                </a14:m>
                <a:endParaRPr lang="ro-RO" dirty="0"/>
              </a:p>
            </p:txBody>
          </p:sp>
        </mc:Choice>
        <mc:Fallback xmlns="">
          <p:sp>
            <p:nvSpPr>
              <p:cNvPr id="3" name="Rectangle 2"/>
              <p:cNvSpPr>
                <a:spLocks noRot="1" noChangeAspect="1" noMove="1" noResize="1" noEditPoints="1" noAdjustHandles="1" noChangeArrowheads="1" noChangeShapeType="1" noTextEdit="1"/>
              </p:cNvSpPr>
              <p:nvPr/>
            </p:nvSpPr>
            <p:spPr>
              <a:xfrm>
                <a:off x="2665412" y="2514600"/>
                <a:ext cx="838200" cy="1219200"/>
              </a:xfrm>
              <a:prstGeom prst="rect">
                <a:avLst/>
              </a:prstGeom>
              <a:blipFill rotWithShape="0">
                <a:blip r:embed="rId4"/>
                <a:stretch>
                  <a:fillRect/>
                </a:stretch>
              </a:blipFill>
              <a:ln>
                <a:miter lim="800000"/>
              </a:ln>
            </p:spPr>
            <p:txBody>
              <a:bodyPr/>
              <a:lstStyle/>
              <a:p>
                <a:r>
                  <a:rPr lang="ro-RO">
                    <a:noFill/>
                  </a:rPr>
                  <a:t> </a:t>
                </a:r>
              </a:p>
            </p:txBody>
          </p:sp>
        </mc:Fallback>
      </mc:AlternateContent>
      <p:cxnSp>
        <p:nvCxnSpPr>
          <p:cNvPr id="7" name="Straight Arrow Connector 6"/>
          <p:cNvCxnSpPr>
            <a:endCxn id="3" idx="1"/>
          </p:cNvCxnSpPr>
          <p:nvPr/>
        </p:nvCxnSpPr>
        <p:spPr>
          <a:xfrm>
            <a:off x="2208212" y="3124200"/>
            <a:ext cx="4572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03612" y="3124200"/>
            <a:ext cx="4572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1531904" y="2953384"/>
                <a:ext cx="6805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11" name="TextBox 10"/>
              <p:cNvSpPr txBox="1">
                <a:spLocks noRot="1" noChangeAspect="1" noMove="1" noResize="1" noEditPoints="1" noAdjustHandles="1" noChangeArrowheads="1" noChangeShapeType="1" noTextEdit="1"/>
              </p:cNvSpPr>
              <p:nvPr/>
            </p:nvSpPr>
            <p:spPr>
              <a:xfrm>
                <a:off x="1531904" y="2953384"/>
                <a:ext cx="680507" cy="341632"/>
              </a:xfrm>
              <a:prstGeom prst="rect">
                <a:avLst/>
              </a:prstGeom>
              <a:blipFill rotWithShape="0">
                <a:blip r:embed="rId5"/>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3933025" y="2933128"/>
                <a:ext cx="46089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12" name="TextBox 11"/>
              <p:cNvSpPr txBox="1">
                <a:spLocks noRot="1" noChangeAspect="1" noMove="1" noResize="1" noEditPoints="1" noAdjustHandles="1" noChangeArrowheads="1" noChangeShapeType="1" noTextEdit="1"/>
              </p:cNvSpPr>
              <p:nvPr/>
            </p:nvSpPr>
            <p:spPr>
              <a:xfrm>
                <a:off x="3933025" y="2933128"/>
                <a:ext cx="460895" cy="341632"/>
              </a:xfrm>
              <a:prstGeom prst="rect">
                <a:avLst/>
              </a:prstGeom>
              <a:blipFill rotWithShape="0">
                <a:blip r:embed="rId6"/>
                <a:stretch>
                  <a:fillRect b="-1786"/>
                </a:stretch>
              </a:blipFill>
            </p:spPr>
            <p:txBody>
              <a:bodyPr/>
              <a:lstStyle/>
              <a:p>
                <a:r>
                  <a:rPr lang="ro-RO">
                    <a:noFill/>
                  </a:rPr>
                  <a:t> </a:t>
                </a:r>
              </a:p>
            </p:txBody>
          </p:sp>
        </mc:Fallback>
      </mc:AlternateContent>
      <p:sp>
        <p:nvSpPr>
          <p:cNvPr id="13" name="TextBox 12"/>
          <p:cNvSpPr txBox="1"/>
          <p:nvPr/>
        </p:nvSpPr>
        <p:spPr>
          <a:xfrm>
            <a:off x="2340558" y="3851386"/>
            <a:ext cx="1487908" cy="341632"/>
          </a:xfrm>
          <a:prstGeom prst="rect">
            <a:avLst/>
          </a:prstGeom>
          <a:noFill/>
        </p:spPr>
        <p:txBody>
          <a:bodyPr wrap="none" rtlCol="0">
            <a:spAutoFit/>
          </a:bodyPr>
          <a:lstStyle/>
          <a:p>
            <a:pPr>
              <a:lnSpc>
                <a:spcPct val="90000"/>
              </a:lnSpc>
            </a:pPr>
            <a:r>
              <a:rPr lang="en-US" dirty="0">
                <a:solidFill>
                  <a:schemeClr val="bg1"/>
                </a:solidFill>
              </a:rPr>
              <a:t>Vanilla RNN</a:t>
            </a:r>
            <a:endParaRPr lang="ro-RO" dirty="0">
              <a:solidFill>
                <a:schemeClr val="bg1"/>
              </a:solidFill>
            </a:endParaRPr>
          </a:p>
        </p:txBody>
      </p:sp>
      <mc:AlternateContent xmlns:mc="http://schemas.openxmlformats.org/markup-compatibility/2006" xmlns:a14="http://schemas.microsoft.com/office/drawing/2010/main">
        <mc:Choice Requires="a14">
          <p:sp>
            <p:nvSpPr>
              <p:cNvPr id="14" name="Rectangle 13"/>
              <p:cNvSpPr/>
              <p:nvPr/>
            </p:nvSpPr>
            <p:spPr>
              <a:xfrm>
                <a:off x="8228012" y="2163532"/>
                <a:ext cx="9144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𝑓</m:t>
                          </m:r>
                        </m:e>
                        <m:sub>
                          <m:r>
                            <a:rPr lang="ro-RO" b="0" i="1" smtClean="0">
                              <a:solidFill>
                                <a:schemeClr val="tx1"/>
                              </a:solidFill>
                              <a:latin typeface="Cambria Math" panose="02040503050406030204" pitchFamily="18" charset="0"/>
                            </a:rPr>
                            <m:t>𝑐𝑜𝑛𝑡𝑒𝑥𝑡</m:t>
                          </m:r>
                        </m:sub>
                      </m:sSub>
                    </m:oMath>
                  </m:oMathPara>
                </a14:m>
                <a:endParaRPr lang="ro-RO" dirty="0"/>
              </a:p>
            </p:txBody>
          </p:sp>
        </mc:Choice>
        <mc:Fallback xmlns="">
          <p:sp>
            <p:nvSpPr>
              <p:cNvPr id="14" name="Rectangle 13"/>
              <p:cNvSpPr>
                <a:spLocks noRot="1" noChangeAspect="1" noMove="1" noResize="1" noEditPoints="1" noAdjustHandles="1" noChangeArrowheads="1" noChangeShapeType="1" noTextEdit="1"/>
              </p:cNvSpPr>
              <p:nvPr/>
            </p:nvSpPr>
            <p:spPr>
              <a:xfrm>
                <a:off x="8228012" y="2163532"/>
                <a:ext cx="914400" cy="1219200"/>
              </a:xfrm>
              <a:prstGeom prst="rect">
                <a:avLst/>
              </a:prstGeom>
              <a:blipFill rotWithShape="0">
                <a:blip r:embed="rId7"/>
                <a:stretch>
                  <a:fillRect l="-4605"/>
                </a:stretch>
              </a:blipFill>
              <a:ln>
                <a:miter lim="800000"/>
              </a:ln>
            </p:spPr>
            <p:txBody>
              <a:bodyPr/>
              <a:lstStyle/>
              <a:p>
                <a:r>
                  <a:rPr lang="ro-RO">
                    <a:noFill/>
                  </a:rPr>
                  <a:t> </a:t>
                </a:r>
              </a:p>
            </p:txBody>
          </p:sp>
        </mc:Fallback>
      </mc:AlternateContent>
      <p:cxnSp>
        <p:nvCxnSpPr>
          <p:cNvPr id="15" name="Straight Arrow Connector 14"/>
          <p:cNvCxnSpPr>
            <a:endCxn id="14" idx="1"/>
          </p:cNvCxnSpPr>
          <p:nvPr/>
        </p:nvCxnSpPr>
        <p:spPr>
          <a:xfrm>
            <a:off x="7847012" y="2773132"/>
            <a:ext cx="3810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23" idx="0"/>
          </p:cNvCxnSpPr>
          <p:nvPr/>
        </p:nvCxnSpPr>
        <p:spPr>
          <a:xfrm>
            <a:off x="9624548" y="2773132"/>
            <a:ext cx="4317" cy="78985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6991370" y="3562984"/>
                <a:ext cx="6805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17" name="TextBox 16"/>
              <p:cNvSpPr txBox="1">
                <a:spLocks noRot="1" noChangeAspect="1" noMove="1" noResize="1" noEditPoints="1" noAdjustHandles="1" noChangeArrowheads="1" noChangeShapeType="1" noTextEdit="1"/>
              </p:cNvSpPr>
              <p:nvPr/>
            </p:nvSpPr>
            <p:spPr>
              <a:xfrm>
                <a:off x="6991370" y="3562984"/>
                <a:ext cx="680507" cy="341632"/>
              </a:xfrm>
              <a:prstGeom prst="rect">
                <a:avLst/>
              </a:prstGeom>
              <a:blipFill rotWithShape="0">
                <a:blip r:embed="rId8"/>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0209212" y="3571620"/>
                <a:ext cx="46089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18" name="TextBox 17"/>
              <p:cNvSpPr txBox="1">
                <a:spLocks noRot="1" noChangeAspect="1" noMove="1" noResize="1" noEditPoints="1" noAdjustHandles="1" noChangeArrowheads="1" noChangeShapeType="1" noTextEdit="1"/>
              </p:cNvSpPr>
              <p:nvPr/>
            </p:nvSpPr>
            <p:spPr>
              <a:xfrm>
                <a:off x="10209212" y="3571620"/>
                <a:ext cx="460895" cy="341632"/>
              </a:xfrm>
              <a:prstGeom prst="rect">
                <a:avLst/>
              </a:prstGeom>
              <a:blipFill rotWithShape="0">
                <a:blip r:embed="rId9"/>
                <a:stretch>
                  <a:fillRect/>
                </a:stretch>
              </a:blipFill>
            </p:spPr>
            <p:txBody>
              <a:bodyPr/>
              <a:lstStyle/>
              <a:p>
                <a:r>
                  <a:rPr lang="ro-RO">
                    <a:noFill/>
                  </a:rPr>
                  <a:t> </a:t>
                </a:r>
              </a:p>
            </p:txBody>
          </p:sp>
        </mc:Fallback>
      </mc:AlternateContent>
      <p:sp>
        <p:nvSpPr>
          <p:cNvPr id="19" name="TextBox 18"/>
          <p:cNvSpPr txBox="1"/>
          <p:nvPr/>
        </p:nvSpPr>
        <p:spPr>
          <a:xfrm>
            <a:off x="8289781" y="3915242"/>
            <a:ext cx="716863" cy="341632"/>
          </a:xfrm>
          <a:prstGeom prst="rect">
            <a:avLst/>
          </a:prstGeom>
          <a:noFill/>
        </p:spPr>
        <p:txBody>
          <a:bodyPr wrap="none" rtlCol="0">
            <a:spAutoFit/>
          </a:bodyPr>
          <a:lstStyle/>
          <a:p>
            <a:pPr>
              <a:lnSpc>
                <a:spcPct val="90000"/>
              </a:lnSpc>
            </a:pPr>
            <a:r>
              <a:rPr lang="ro-RO" dirty="0">
                <a:solidFill>
                  <a:schemeClr val="bg1"/>
                </a:solidFill>
              </a:rPr>
              <a:t>LSTM</a:t>
            </a:r>
          </a:p>
        </p:txBody>
      </p:sp>
      <p:cxnSp>
        <p:nvCxnSpPr>
          <p:cNvPr id="21" name="Straight Arrow Connector 20"/>
          <p:cNvCxnSpPr>
            <a:stCxn id="17" idx="3"/>
          </p:cNvCxnSpPr>
          <p:nvPr/>
        </p:nvCxnSpPr>
        <p:spPr>
          <a:xfrm>
            <a:off x="7671877" y="3733800"/>
            <a:ext cx="1795389"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9449412" y="3562984"/>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endParaRPr lang="ro-RO" dirty="0"/>
          </a:p>
        </p:txBody>
      </p:sp>
      <p:cxnSp>
        <p:nvCxnSpPr>
          <p:cNvPr id="24" name="Straight Arrow Connector 23"/>
          <p:cNvCxnSpPr>
            <a:stCxn id="23" idx="6"/>
            <a:endCxn id="18" idx="1"/>
          </p:cNvCxnSpPr>
          <p:nvPr/>
        </p:nvCxnSpPr>
        <p:spPr>
          <a:xfrm flipV="1">
            <a:off x="9808317" y="3742436"/>
            <a:ext cx="400895" cy="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47012" y="2773132"/>
            <a:ext cx="0" cy="969304"/>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4" idx="3"/>
          </p:cNvCxnSpPr>
          <p:nvPr/>
        </p:nvCxnSpPr>
        <p:spPr>
          <a:xfrm>
            <a:off x="9142412" y="2773132"/>
            <a:ext cx="482136"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6770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p:sp>
        <p:nvSpPr>
          <p:cNvPr id="4" name="Content Placeholder 3"/>
          <p:cNvSpPr>
            <a:spLocks noGrp="1"/>
          </p:cNvSpPr>
          <p:nvPr>
            <p:ph idx="1"/>
          </p:nvPr>
        </p:nvSpPr>
        <p:spPr>
          <a:xfrm>
            <a:off x="1522414" y="1905000"/>
            <a:ext cx="9905998" cy="4267200"/>
          </a:xfrm>
        </p:spPr>
        <p:txBody>
          <a:bodyPr>
            <a:normAutofit/>
          </a:bodyPr>
          <a:lstStyle/>
          <a:p>
            <a:r>
              <a:rPr lang="en-US" sz="2000" dirty="0"/>
              <a:t>As stated earlier, the LSTM unit is viewed as a memory cell that supports reading, writing and deletion. </a:t>
            </a:r>
          </a:p>
          <a:p>
            <a:r>
              <a:rPr lang="en-US" sz="2000" dirty="0"/>
              <a:t>Reading doesn’t imply outputting the whole memory cell, but just parts of it. So the LSTM unit can be viewed as having an additional input/output vs the Vanilla RNN </a:t>
            </a:r>
            <a:endParaRPr lang="en-US" sz="1800" dirty="0"/>
          </a:p>
          <a:p>
            <a:pPr marL="0" indent="0">
              <a:buNone/>
            </a:pPr>
            <a:r>
              <a:rPr lang="en-US" sz="2000" dirty="0"/>
              <a:t>	</a:t>
            </a:r>
          </a:p>
          <a:p>
            <a:pPr marL="0" indent="0">
              <a:buNone/>
            </a:pPr>
            <a:endParaRPr lang="en-US" sz="2000" dirty="0"/>
          </a:p>
        </p:txBody>
      </p:sp>
      <mc:AlternateContent xmlns:mc="http://schemas.openxmlformats.org/markup-compatibility/2006" xmlns:a14="http://schemas.microsoft.com/office/drawing/2010/main">
        <mc:Choice Requires="a14">
          <p:sp>
            <p:nvSpPr>
              <p:cNvPr id="3" name="Rectangle 2"/>
              <p:cNvSpPr/>
              <p:nvPr/>
            </p:nvSpPr>
            <p:spPr>
              <a:xfrm>
                <a:off x="1835161" y="4025507"/>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3" name="Rectangle 2"/>
              <p:cNvSpPr>
                <a:spLocks noRot="1" noChangeAspect="1" noMove="1" noResize="1" noEditPoints="1" noAdjustHandles="1" noChangeArrowheads="1" noChangeShapeType="1" noTextEdit="1"/>
              </p:cNvSpPr>
              <p:nvPr/>
            </p:nvSpPr>
            <p:spPr>
              <a:xfrm>
                <a:off x="1835161" y="4025507"/>
                <a:ext cx="838200" cy="1219200"/>
              </a:xfrm>
              <a:prstGeom prst="rect">
                <a:avLst/>
              </a:prstGeom>
              <a:blipFill rotWithShape="0">
                <a:blip r:embed="rId3"/>
                <a:stretch>
                  <a:fillRect/>
                </a:stretch>
              </a:blipFill>
              <a:ln>
                <a:miter lim="800000"/>
              </a:ln>
            </p:spPr>
            <p:txBody>
              <a:bodyPr/>
              <a:lstStyle/>
              <a:p>
                <a:r>
                  <a:rPr lang="ro-RO">
                    <a:noFill/>
                  </a:rPr>
                  <a:t> </a:t>
                </a:r>
              </a:p>
            </p:txBody>
          </p:sp>
        </mc:Fallback>
      </mc:AlternateContent>
      <p:cxnSp>
        <p:nvCxnSpPr>
          <p:cNvPr id="7" name="Straight Arrow Connector 6"/>
          <p:cNvCxnSpPr/>
          <p:nvPr/>
        </p:nvCxnSpPr>
        <p:spPr>
          <a:xfrm>
            <a:off x="5510126" y="4635107"/>
            <a:ext cx="4572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22" idx="1"/>
          </p:cNvCxnSpPr>
          <p:nvPr/>
        </p:nvCxnSpPr>
        <p:spPr>
          <a:xfrm>
            <a:off x="2673361" y="4635107"/>
            <a:ext cx="5334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1930834" y="5608702"/>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11" name="TextBox 10"/>
              <p:cNvSpPr txBox="1">
                <a:spLocks noRot="1" noChangeAspect="1" noMove="1" noResize="1" noEditPoints="1" noAdjustHandles="1" noChangeArrowheads="1" noChangeShapeType="1" noTextEdit="1"/>
              </p:cNvSpPr>
              <p:nvPr/>
            </p:nvSpPr>
            <p:spPr>
              <a:xfrm>
                <a:off x="1930834" y="5608702"/>
                <a:ext cx="677365" cy="341632"/>
              </a:xfrm>
              <a:prstGeom prst="rect">
                <a:avLst/>
              </a:prstGeom>
              <a:blipFill rotWithShape="0">
                <a:blip r:embed="rId4"/>
                <a:stretch>
                  <a:fillRect b="-1786"/>
                </a:stretch>
              </a:blipFill>
            </p:spPr>
            <p:txBody>
              <a:bodyPr/>
              <a:lstStyle/>
              <a:p>
                <a:r>
                  <a:rPr lang="ro-RO">
                    <a:noFill/>
                  </a:rPr>
                  <a:t> </a:t>
                </a:r>
              </a:p>
            </p:txBody>
          </p:sp>
        </mc:Fallback>
      </mc:AlternateContent>
      <p:sp>
        <p:nvSpPr>
          <p:cNvPr id="13" name="TextBox 12"/>
          <p:cNvSpPr txBox="1"/>
          <p:nvPr/>
        </p:nvSpPr>
        <p:spPr>
          <a:xfrm>
            <a:off x="2645358" y="6031254"/>
            <a:ext cx="1487908" cy="341632"/>
          </a:xfrm>
          <a:prstGeom prst="rect">
            <a:avLst/>
          </a:prstGeom>
          <a:noFill/>
        </p:spPr>
        <p:txBody>
          <a:bodyPr wrap="none" rtlCol="0">
            <a:spAutoFit/>
          </a:bodyPr>
          <a:lstStyle/>
          <a:p>
            <a:pPr>
              <a:lnSpc>
                <a:spcPct val="90000"/>
              </a:lnSpc>
            </a:pPr>
            <a:r>
              <a:rPr lang="en-US" dirty="0">
                <a:solidFill>
                  <a:schemeClr val="bg1"/>
                </a:solidFill>
              </a:rPr>
              <a:t>Vanilla RNN</a:t>
            </a:r>
            <a:endParaRPr lang="ro-RO" dirty="0">
              <a:solidFill>
                <a:schemeClr val="bg1"/>
              </a:solidFill>
            </a:endParaRPr>
          </a:p>
        </p:txBody>
      </p:sp>
      <mc:AlternateContent xmlns:mc="http://schemas.openxmlformats.org/markup-compatibility/2006" xmlns:a14="http://schemas.microsoft.com/office/drawing/2010/main">
        <mc:Choice Requires="a14">
          <p:sp>
            <p:nvSpPr>
              <p:cNvPr id="22" name="Rectangle 21"/>
              <p:cNvSpPr/>
              <p:nvPr/>
            </p:nvSpPr>
            <p:spPr>
              <a:xfrm>
                <a:off x="3206761" y="4025507"/>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22" name="Rectangle 21"/>
              <p:cNvSpPr>
                <a:spLocks noRot="1" noChangeAspect="1" noMove="1" noResize="1" noEditPoints="1" noAdjustHandles="1" noChangeArrowheads="1" noChangeShapeType="1" noTextEdit="1"/>
              </p:cNvSpPr>
              <p:nvPr/>
            </p:nvSpPr>
            <p:spPr>
              <a:xfrm>
                <a:off x="3206761" y="4025507"/>
                <a:ext cx="838200" cy="1219200"/>
              </a:xfrm>
              <a:prstGeom prst="rect">
                <a:avLst/>
              </a:prstGeom>
              <a:blipFill rotWithShape="0">
                <a:blip r:embed="rId3"/>
                <a:stretch>
                  <a:fillRect/>
                </a:stretch>
              </a:blipFill>
              <a:ln>
                <a:miter lim="800000"/>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4671926" y="4034143"/>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25" name="Rectangle 24"/>
              <p:cNvSpPr>
                <a:spLocks noRot="1" noChangeAspect="1" noMove="1" noResize="1" noEditPoints="1" noAdjustHandles="1" noChangeArrowheads="1" noChangeShapeType="1" noTextEdit="1"/>
              </p:cNvSpPr>
              <p:nvPr/>
            </p:nvSpPr>
            <p:spPr>
              <a:xfrm>
                <a:off x="4671926" y="4034143"/>
                <a:ext cx="838200" cy="1219200"/>
              </a:xfrm>
              <a:prstGeom prst="rect">
                <a:avLst/>
              </a:prstGeom>
              <a:blipFill rotWithShape="0">
                <a:blip r:embed="rId5"/>
                <a:stretch>
                  <a:fillRect/>
                </a:stretch>
              </a:blipFill>
              <a:ln>
                <a:miter lim="800000"/>
              </a:ln>
            </p:spPr>
            <p:txBody>
              <a:bodyPr/>
              <a:lstStyle/>
              <a:p>
                <a:r>
                  <a:rPr lang="ro-RO">
                    <a:noFill/>
                  </a:rPr>
                  <a:t> </a:t>
                </a:r>
              </a:p>
            </p:txBody>
          </p:sp>
        </mc:Fallback>
      </mc:AlternateContent>
      <p:cxnSp>
        <p:nvCxnSpPr>
          <p:cNvPr id="26" name="Straight Arrow Connector 25"/>
          <p:cNvCxnSpPr>
            <a:stCxn id="22" idx="3"/>
            <a:endCxn id="25" idx="1"/>
          </p:cNvCxnSpPr>
          <p:nvPr/>
        </p:nvCxnSpPr>
        <p:spPr>
          <a:xfrm>
            <a:off x="4044961" y="4635107"/>
            <a:ext cx="626965" cy="86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3" idx="2"/>
          </p:cNvCxnSpPr>
          <p:nvPr/>
        </p:nvCxnSpPr>
        <p:spPr>
          <a:xfrm flipV="1">
            <a:off x="2254261" y="5244707"/>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600345" y="5244706"/>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5084560" y="5253343"/>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373392" y="5618772"/>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35" name="TextBox 34"/>
              <p:cNvSpPr txBox="1">
                <a:spLocks noRot="1" noChangeAspect="1" noMove="1" noResize="1" noEditPoints="1" noAdjustHandles="1" noChangeArrowheads="1" noChangeShapeType="1" noTextEdit="1"/>
              </p:cNvSpPr>
              <p:nvPr/>
            </p:nvSpPr>
            <p:spPr>
              <a:xfrm>
                <a:off x="3373392" y="5618772"/>
                <a:ext cx="457753" cy="341632"/>
              </a:xfrm>
              <a:prstGeom prst="rect">
                <a:avLst/>
              </a:prstGeom>
              <a:blipFill rotWithShape="0">
                <a:blip r:embed="rId6"/>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4838769" y="5618772"/>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37" name="TextBox 36"/>
              <p:cNvSpPr txBox="1">
                <a:spLocks noRot="1" noChangeAspect="1" noMove="1" noResize="1" noEditPoints="1" noAdjustHandles="1" noChangeArrowheads="1" noChangeShapeType="1" noTextEdit="1"/>
              </p:cNvSpPr>
              <p:nvPr/>
            </p:nvSpPr>
            <p:spPr>
              <a:xfrm>
                <a:off x="4838769" y="5618772"/>
                <a:ext cx="677365" cy="341632"/>
              </a:xfrm>
              <a:prstGeom prst="rect">
                <a:avLst/>
              </a:prstGeom>
              <a:blipFill rotWithShape="0">
                <a:blip r:embed="rId7"/>
                <a:stretch>
                  <a:fillRect b="-1786"/>
                </a:stretch>
              </a:blipFill>
            </p:spPr>
            <p:txBody>
              <a:bodyPr/>
              <a:lstStyle/>
              <a:p>
                <a:r>
                  <a:rPr lang="ro-RO">
                    <a:noFill/>
                  </a:rPr>
                  <a:t> </a:t>
                </a:r>
              </a:p>
            </p:txBody>
          </p:sp>
        </mc:Fallback>
      </mc:AlternateContent>
      <p:cxnSp>
        <p:nvCxnSpPr>
          <p:cNvPr id="38" name="Straight Arrow Connector 37"/>
          <p:cNvCxnSpPr/>
          <p:nvPr/>
        </p:nvCxnSpPr>
        <p:spPr>
          <a:xfrm flipV="1">
            <a:off x="2273513" y="3733800"/>
            <a:ext cx="0" cy="2917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619597" y="3733800"/>
            <a:ext cx="0" cy="2917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5103812" y="3733800"/>
            <a:ext cx="0" cy="30034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p:cNvSpPr txBox="1"/>
              <p:nvPr/>
            </p:nvSpPr>
            <p:spPr>
              <a:xfrm>
                <a:off x="1674812" y="361179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55" name="TextBox 54"/>
              <p:cNvSpPr txBox="1">
                <a:spLocks noRot="1" noChangeAspect="1" noMove="1" noResize="1" noEditPoints="1" noAdjustHandles="1" noChangeArrowheads="1" noChangeShapeType="1" noTextEdit="1"/>
              </p:cNvSpPr>
              <p:nvPr/>
            </p:nvSpPr>
            <p:spPr>
              <a:xfrm>
                <a:off x="1674812" y="3611791"/>
                <a:ext cx="684418" cy="341632"/>
              </a:xfrm>
              <a:prstGeom prst="rect">
                <a:avLst/>
              </a:prstGeom>
              <a:blipFill rotWithShape="0">
                <a:blip r:embed="rId8"/>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3161543" y="3623347"/>
                <a:ext cx="4648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56" name="TextBox 55"/>
              <p:cNvSpPr txBox="1">
                <a:spLocks noRot="1" noChangeAspect="1" noMove="1" noResize="1" noEditPoints="1" noAdjustHandles="1" noChangeArrowheads="1" noChangeShapeType="1" noTextEdit="1"/>
              </p:cNvSpPr>
              <p:nvPr/>
            </p:nvSpPr>
            <p:spPr>
              <a:xfrm>
                <a:off x="3161543" y="3623347"/>
                <a:ext cx="464807" cy="341632"/>
              </a:xfrm>
              <a:prstGeom prst="rect">
                <a:avLst/>
              </a:prstGeom>
              <a:blipFill rotWithShape="0">
                <a:blip r:embed="rId9"/>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4496560" y="361179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57" name="TextBox 56"/>
              <p:cNvSpPr txBox="1">
                <a:spLocks noRot="1" noChangeAspect="1" noMove="1" noResize="1" noEditPoints="1" noAdjustHandles="1" noChangeArrowheads="1" noChangeShapeType="1" noTextEdit="1"/>
              </p:cNvSpPr>
              <p:nvPr/>
            </p:nvSpPr>
            <p:spPr>
              <a:xfrm>
                <a:off x="4496560" y="3611791"/>
                <a:ext cx="684418" cy="341632"/>
              </a:xfrm>
              <a:prstGeom prst="rect">
                <a:avLst/>
              </a:prstGeom>
              <a:blipFill rotWithShape="0">
                <a:blip r:embed="rId10"/>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597852" y="4261042"/>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58" name="TextBox 57"/>
              <p:cNvSpPr txBox="1">
                <a:spLocks noRot="1" noChangeAspect="1" noMove="1" noResize="1" noEditPoints="1" noAdjustHandles="1" noChangeArrowheads="1" noChangeShapeType="1" noTextEdit="1"/>
              </p:cNvSpPr>
              <p:nvPr/>
            </p:nvSpPr>
            <p:spPr>
              <a:xfrm>
                <a:off x="2597852" y="4261042"/>
                <a:ext cx="684418" cy="341632"/>
              </a:xfrm>
              <a:prstGeom prst="rect">
                <a:avLst/>
              </a:prstGeom>
              <a:blipFill rotWithShape="0">
                <a:blip r:embed="rId11"/>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4008934" y="4261041"/>
                <a:ext cx="4648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59" name="TextBox 58"/>
              <p:cNvSpPr txBox="1">
                <a:spLocks noRot="1" noChangeAspect="1" noMove="1" noResize="1" noEditPoints="1" noAdjustHandles="1" noChangeArrowheads="1" noChangeShapeType="1" noTextEdit="1"/>
              </p:cNvSpPr>
              <p:nvPr/>
            </p:nvSpPr>
            <p:spPr>
              <a:xfrm>
                <a:off x="4008934" y="4261041"/>
                <a:ext cx="464807" cy="341632"/>
              </a:xfrm>
              <a:prstGeom prst="rect">
                <a:avLst/>
              </a:prstGeom>
              <a:blipFill rotWithShape="0">
                <a:blip r:embed="rId12"/>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60" name="TextBox 59"/>
              <p:cNvSpPr txBox="1"/>
              <p:nvPr/>
            </p:nvSpPr>
            <p:spPr>
              <a:xfrm>
                <a:off x="5465233" y="426104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60" name="TextBox 59"/>
              <p:cNvSpPr txBox="1">
                <a:spLocks noRot="1" noChangeAspect="1" noMove="1" noResize="1" noEditPoints="1" noAdjustHandles="1" noChangeArrowheads="1" noChangeShapeType="1" noTextEdit="1"/>
              </p:cNvSpPr>
              <p:nvPr/>
            </p:nvSpPr>
            <p:spPr>
              <a:xfrm>
                <a:off x="5465233" y="4261041"/>
                <a:ext cx="684418" cy="341632"/>
              </a:xfrm>
              <a:prstGeom prst="rect">
                <a:avLst/>
              </a:prstGeom>
              <a:blipFill rotWithShape="0">
                <a:blip r:embed="rId13"/>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61" name="Rectangle 60"/>
              <p:cNvSpPr/>
              <p:nvPr/>
            </p:nvSpPr>
            <p:spPr>
              <a:xfrm>
                <a:off x="6973439" y="3944787"/>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61" name="Rectangle 60"/>
              <p:cNvSpPr>
                <a:spLocks noRot="1" noChangeAspect="1" noMove="1" noResize="1" noEditPoints="1" noAdjustHandles="1" noChangeArrowheads="1" noChangeShapeType="1" noTextEdit="1"/>
              </p:cNvSpPr>
              <p:nvPr/>
            </p:nvSpPr>
            <p:spPr>
              <a:xfrm>
                <a:off x="6973439" y="3944787"/>
                <a:ext cx="838200" cy="1219200"/>
              </a:xfrm>
              <a:prstGeom prst="rect">
                <a:avLst/>
              </a:prstGeom>
              <a:blipFill rotWithShape="0">
                <a:blip r:embed="rId14"/>
                <a:stretch>
                  <a:fillRect/>
                </a:stretch>
              </a:blipFill>
              <a:ln>
                <a:miter lim="800000"/>
              </a:ln>
            </p:spPr>
            <p:txBody>
              <a:bodyPr/>
              <a:lstStyle/>
              <a:p>
                <a:r>
                  <a:rPr lang="ro-RO">
                    <a:noFill/>
                  </a:rPr>
                  <a:t> </a:t>
                </a:r>
              </a:p>
            </p:txBody>
          </p:sp>
        </mc:Fallback>
      </mc:AlternateContent>
      <p:cxnSp>
        <p:nvCxnSpPr>
          <p:cNvPr id="62" name="Straight Arrow Connector 61"/>
          <p:cNvCxnSpPr/>
          <p:nvPr/>
        </p:nvCxnSpPr>
        <p:spPr>
          <a:xfrm>
            <a:off x="10648404" y="5011587"/>
            <a:ext cx="4572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811639" y="5029200"/>
            <a:ext cx="5334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7069112" y="5527982"/>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64" name="TextBox 63"/>
              <p:cNvSpPr txBox="1">
                <a:spLocks noRot="1" noChangeAspect="1" noMove="1" noResize="1" noEditPoints="1" noAdjustHandles="1" noChangeArrowheads="1" noChangeShapeType="1" noTextEdit="1"/>
              </p:cNvSpPr>
              <p:nvPr/>
            </p:nvSpPr>
            <p:spPr>
              <a:xfrm>
                <a:off x="7069112" y="5527982"/>
                <a:ext cx="677365" cy="341632"/>
              </a:xfrm>
              <a:prstGeom prst="rect">
                <a:avLst/>
              </a:prstGeom>
              <a:blipFill rotWithShape="0">
                <a:blip r:embed="rId15"/>
                <a:stretch>
                  <a:fillRect b="-1786"/>
                </a:stretch>
              </a:blipFill>
            </p:spPr>
            <p:txBody>
              <a:bodyPr/>
              <a:lstStyle/>
              <a:p>
                <a:r>
                  <a:rPr lang="ro-RO">
                    <a:noFill/>
                  </a:rPr>
                  <a:t> </a:t>
                </a:r>
              </a:p>
            </p:txBody>
          </p:sp>
        </mc:Fallback>
      </mc:AlternateContent>
      <p:sp>
        <p:nvSpPr>
          <p:cNvPr id="65" name="TextBox 64"/>
          <p:cNvSpPr txBox="1"/>
          <p:nvPr/>
        </p:nvSpPr>
        <p:spPr>
          <a:xfrm>
            <a:off x="7783636" y="5950534"/>
            <a:ext cx="716863" cy="341632"/>
          </a:xfrm>
          <a:prstGeom prst="rect">
            <a:avLst/>
          </a:prstGeom>
          <a:noFill/>
        </p:spPr>
        <p:txBody>
          <a:bodyPr wrap="none" rtlCol="0">
            <a:spAutoFit/>
          </a:bodyPr>
          <a:lstStyle/>
          <a:p>
            <a:pPr>
              <a:lnSpc>
                <a:spcPct val="90000"/>
              </a:lnSpc>
            </a:pPr>
            <a:r>
              <a:rPr lang="en-US" dirty="0">
                <a:solidFill>
                  <a:schemeClr val="bg1"/>
                </a:solidFill>
              </a:rPr>
              <a:t>LSTM</a:t>
            </a:r>
            <a:endParaRPr lang="ro-RO" dirty="0">
              <a:solidFill>
                <a:schemeClr val="bg1"/>
              </a:solidFill>
            </a:endParaRPr>
          </a:p>
        </p:txBody>
      </p:sp>
      <mc:AlternateContent xmlns:mc="http://schemas.openxmlformats.org/markup-compatibility/2006" xmlns:a14="http://schemas.microsoft.com/office/drawing/2010/main">
        <mc:Choice Requires="a14">
          <p:sp>
            <p:nvSpPr>
              <p:cNvPr id="66" name="Rectangle 65"/>
              <p:cNvSpPr/>
              <p:nvPr/>
            </p:nvSpPr>
            <p:spPr>
              <a:xfrm>
                <a:off x="8345039" y="3944787"/>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66" name="Rectangle 65"/>
              <p:cNvSpPr>
                <a:spLocks noRot="1" noChangeAspect="1" noMove="1" noResize="1" noEditPoints="1" noAdjustHandles="1" noChangeArrowheads="1" noChangeShapeType="1" noTextEdit="1"/>
              </p:cNvSpPr>
              <p:nvPr/>
            </p:nvSpPr>
            <p:spPr>
              <a:xfrm>
                <a:off x="8345039" y="3944787"/>
                <a:ext cx="838200" cy="1219200"/>
              </a:xfrm>
              <a:prstGeom prst="rect">
                <a:avLst/>
              </a:prstGeom>
              <a:blipFill rotWithShape="0">
                <a:blip r:embed="rId14"/>
                <a:stretch>
                  <a:fillRect/>
                </a:stretch>
              </a:blipFill>
              <a:ln>
                <a:miter lim="800000"/>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9810204" y="3953423"/>
                <a:ext cx="838200" cy="1219200"/>
              </a:xfrm>
              <a:prstGeom prst="rect">
                <a:avLst/>
              </a:prstGeom>
              <a:solidFill>
                <a:schemeClr val="bg1">
                  <a:lumMod val="85000"/>
                </a:schemeClr>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𝑅𝑁𝑁</m:t>
                      </m:r>
                    </m:oMath>
                  </m:oMathPara>
                </a14:m>
                <a:endParaRPr lang="ro-RO" dirty="0"/>
              </a:p>
            </p:txBody>
          </p:sp>
        </mc:Choice>
        <mc:Fallback xmlns="">
          <p:sp>
            <p:nvSpPr>
              <p:cNvPr id="67" name="Rectangle 66"/>
              <p:cNvSpPr>
                <a:spLocks noRot="1" noChangeAspect="1" noMove="1" noResize="1" noEditPoints="1" noAdjustHandles="1" noChangeArrowheads="1" noChangeShapeType="1" noTextEdit="1"/>
              </p:cNvSpPr>
              <p:nvPr/>
            </p:nvSpPr>
            <p:spPr>
              <a:xfrm>
                <a:off x="9810204" y="3953423"/>
                <a:ext cx="838200" cy="1219200"/>
              </a:xfrm>
              <a:prstGeom prst="rect">
                <a:avLst/>
              </a:prstGeom>
              <a:blipFill rotWithShape="0">
                <a:blip r:embed="rId16"/>
                <a:stretch>
                  <a:fillRect/>
                </a:stretch>
              </a:blipFill>
              <a:ln>
                <a:miter lim="800000"/>
              </a:ln>
            </p:spPr>
            <p:txBody>
              <a:bodyPr/>
              <a:lstStyle/>
              <a:p>
                <a:r>
                  <a:rPr lang="ro-RO">
                    <a:noFill/>
                  </a:rPr>
                  <a:t> </a:t>
                </a:r>
              </a:p>
            </p:txBody>
          </p:sp>
        </mc:Fallback>
      </mc:AlternateContent>
      <p:cxnSp>
        <p:nvCxnSpPr>
          <p:cNvPr id="68" name="Straight Arrow Connector 67"/>
          <p:cNvCxnSpPr/>
          <p:nvPr/>
        </p:nvCxnSpPr>
        <p:spPr>
          <a:xfrm>
            <a:off x="9183239" y="5011587"/>
            <a:ext cx="626965" cy="86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61" idx="2"/>
          </p:cNvCxnSpPr>
          <p:nvPr/>
        </p:nvCxnSpPr>
        <p:spPr>
          <a:xfrm flipV="1">
            <a:off x="7392539" y="5163987"/>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8738623" y="5163986"/>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0222838" y="5172623"/>
            <a:ext cx="0" cy="4682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p:cNvSpPr txBox="1"/>
              <p:nvPr/>
            </p:nvSpPr>
            <p:spPr>
              <a:xfrm>
                <a:off x="8511670" y="5538052"/>
                <a:ext cx="45775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72" name="TextBox 71"/>
              <p:cNvSpPr txBox="1">
                <a:spLocks noRot="1" noChangeAspect="1" noMove="1" noResize="1" noEditPoints="1" noAdjustHandles="1" noChangeArrowheads="1" noChangeShapeType="1" noTextEdit="1"/>
              </p:cNvSpPr>
              <p:nvPr/>
            </p:nvSpPr>
            <p:spPr>
              <a:xfrm>
                <a:off x="8511670" y="5538052"/>
                <a:ext cx="457753" cy="341632"/>
              </a:xfrm>
              <a:prstGeom prst="rect">
                <a:avLst/>
              </a:prstGeom>
              <a:blipFill rotWithShape="0">
                <a:blip r:embed="rId17"/>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9977047" y="5538052"/>
                <a:ext cx="67736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73" name="TextBox 72"/>
              <p:cNvSpPr txBox="1">
                <a:spLocks noRot="1" noChangeAspect="1" noMove="1" noResize="1" noEditPoints="1" noAdjustHandles="1" noChangeArrowheads="1" noChangeShapeType="1" noTextEdit="1"/>
              </p:cNvSpPr>
              <p:nvPr/>
            </p:nvSpPr>
            <p:spPr>
              <a:xfrm>
                <a:off x="9977047" y="5538052"/>
                <a:ext cx="677365" cy="341632"/>
              </a:xfrm>
              <a:prstGeom prst="rect">
                <a:avLst/>
              </a:prstGeom>
              <a:blipFill rotWithShape="0">
                <a:blip r:embed="rId18"/>
                <a:stretch>
                  <a:fillRect/>
                </a:stretch>
              </a:blipFill>
            </p:spPr>
            <p:txBody>
              <a:bodyPr/>
              <a:lstStyle/>
              <a:p>
                <a:r>
                  <a:rPr lang="ro-RO">
                    <a:noFill/>
                  </a:rPr>
                  <a:t> </a:t>
                </a:r>
              </a:p>
            </p:txBody>
          </p:sp>
        </mc:Fallback>
      </mc:AlternateContent>
      <p:cxnSp>
        <p:nvCxnSpPr>
          <p:cNvPr id="74" name="Straight Arrow Connector 73"/>
          <p:cNvCxnSpPr/>
          <p:nvPr/>
        </p:nvCxnSpPr>
        <p:spPr>
          <a:xfrm flipV="1">
            <a:off x="7411791" y="3653080"/>
            <a:ext cx="0" cy="2917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8757875" y="3653080"/>
            <a:ext cx="0" cy="2917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10242090" y="3653080"/>
            <a:ext cx="0" cy="30034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6813090" y="353107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77" name="TextBox 76"/>
              <p:cNvSpPr txBox="1">
                <a:spLocks noRot="1" noChangeAspect="1" noMove="1" noResize="1" noEditPoints="1" noAdjustHandles="1" noChangeArrowheads="1" noChangeShapeType="1" noTextEdit="1"/>
              </p:cNvSpPr>
              <p:nvPr/>
            </p:nvSpPr>
            <p:spPr>
              <a:xfrm>
                <a:off x="6813090" y="3531071"/>
                <a:ext cx="684418" cy="341632"/>
              </a:xfrm>
              <a:prstGeom prst="rect">
                <a:avLst/>
              </a:prstGeom>
              <a:blipFill rotWithShape="0">
                <a:blip r:embed="rId19"/>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8299821" y="3542627"/>
                <a:ext cx="4648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78" name="TextBox 77"/>
              <p:cNvSpPr txBox="1">
                <a:spLocks noRot="1" noChangeAspect="1" noMove="1" noResize="1" noEditPoints="1" noAdjustHandles="1" noChangeArrowheads="1" noChangeShapeType="1" noTextEdit="1"/>
              </p:cNvSpPr>
              <p:nvPr/>
            </p:nvSpPr>
            <p:spPr>
              <a:xfrm>
                <a:off x="8299821" y="3542627"/>
                <a:ext cx="464807" cy="341632"/>
              </a:xfrm>
              <a:prstGeom prst="rect">
                <a:avLst/>
              </a:prstGeom>
              <a:blipFill rotWithShape="0">
                <a:blip r:embed="rId20"/>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9634838" y="353107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79" name="TextBox 78"/>
              <p:cNvSpPr txBox="1">
                <a:spLocks noRot="1" noChangeAspect="1" noMove="1" noResize="1" noEditPoints="1" noAdjustHandles="1" noChangeArrowheads="1" noChangeShapeType="1" noTextEdit="1"/>
              </p:cNvSpPr>
              <p:nvPr/>
            </p:nvSpPr>
            <p:spPr>
              <a:xfrm>
                <a:off x="9634838" y="3531071"/>
                <a:ext cx="684418" cy="341632"/>
              </a:xfrm>
              <a:prstGeom prst="rect">
                <a:avLst/>
              </a:prstGeom>
              <a:blipFill rotWithShape="0">
                <a:blip r:embed="rId21"/>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7736130" y="4637522"/>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80" name="TextBox 79"/>
              <p:cNvSpPr txBox="1">
                <a:spLocks noRot="1" noChangeAspect="1" noMove="1" noResize="1" noEditPoints="1" noAdjustHandles="1" noChangeArrowheads="1" noChangeShapeType="1" noTextEdit="1"/>
              </p:cNvSpPr>
              <p:nvPr/>
            </p:nvSpPr>
            <p:spPr>
              <a:xfrm>
                <a:off x="7736130" y="4637522"/>
                <a:ext cx="684418" cy="341632"/>
              </a:xfrm>
              <a:prstGeom prst="rect">
                <a:avLst/>
              </a:prstGeom>
              <a:blipFill rotWithShape="0">
                <a:blip r:embed="rId22"/>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9147212" y="4637521"/>
                <a:ext cx="4648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81" name="TextBox 80"/>
              <p:cNvSpPr txBox="1">
                <a:spLocks noRot="1" noChangeAspect="1" noMove="1" noResize="1" noEditPoints="1" noAdjustHandles="1" noChangeArrowheads="1" noChangeShapeType="1" noTextEdit="1"/>
              </p:cNvSpPr>
              <p:nvPr/>
            </p:nvSpPr>
            <p:spPr>
              <a:xfrm>
                <a:off x="9147212" y="4637521"/>
                <a:ext cx="464807" cy="341632"/>
              </a:xfrm>
              <a:prstGeom prst="rect">
                <a:avLst/>
              </a:prstGeom>
              <a:blipFill rotWithShape="0">
                <a:blip r:embed="rId23"/>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10603511" y="4637521"/>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82" name="TextBox 81"/>
              <p:cNvSpPr txBox="1">
                <a:spLocks noRot="1" noChangeAspect="1" noMove="1" noResize="1" noEditPoints="1" noAdjustHandles="1" noChangeArrowheads="1" noChangeShapeType="1" noTextEdit="1"/>
              </p:cNvSpPr>
              <p:nvPr/>
            </p:nvSpPr>
            <p:spPr>
              <a:xfrm>
                <a:off x="10603511" y="4637521"/>
                <a:ext cx="684418" cy="341632"/>
              </a:xfrm>
              <a:prstGeom prst="rect">
                <a:avLst/>
              </a:prstGeom>
              <a:blipFill rotWithShape="0">
                <a:blip r:embed="rId24"/>
                <a:stretch>
                  <a:fillRect b="-1786"/>
                </a:stretch>
              </a:blipFill>
            </p:spPr>
            <p:txBody>
              <a:bodyPr/>
              <a:lstStyle/>
              <a:p>
                <a:r>
                  <a:rPr lang="ro-RO">
                    <a:noFill/>
                  </a:rPr>
                  <a:t> </a:t>
                </a:r>
              </a:p>
            </p:txBody>
          </p:sp>
        </mc:Fallback>
      </mc:AlternateContent>
      <p:cxnSp>
        <p:nvCxnSpPr>
          <p:cNvPr id="83" name="Straight Arrow Connector 82"/>
          <p:cNvCxnSpPr/>
          <p:nvPr/>
        </p:nvCxnSpPr>
        <p:spPr>
          <a:xfrm>
            <a:off x="10643523" y="4251335"/>
            <a:ext cx="457200" cy="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806758" y="4268948"/>
            <a:ext cx="533400" cy="0"/>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9178358" y="4251335"/>
            <a:ext cx="626965" cy="8636"/>
          </a:xfrm>
          <a:prstGeom prst="straightConnector1">
            <a:avLst/>
          </a:prstGeom>
          <a:ln w="25400">
            <a:solidFill>
              <a:srgbClr val="C00000"/>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7731249" y="3877270"/>
                <a:ext cx="65633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86" name="TextBox 85"/>
              <p:cNvSpPr txBox="1">
                <a:spLocks noRot="1" noChangeAspect="1" noMove="1" noResize="1" noEditPoints="1" noAdjustHandles="1" noChangeArrowheads="1" noChangeShapeType="1" noTextEdit="1"/>
              </p:cNvSpPr>
              <p:nvPr/>
            </p:nvSpPr>
            <p:spPr>
              <a:xfrm>
                <a:off x="7731249" y="3877270"/>
                <a:ext cx="656334" cy="341632"/>
              </a:xfrm>
              <a:prstGeom prst="rect">
                <a:avLst/>
              </a:prstGeom>
              <a:blipFill rotWithShape="0">
                <a:blip r:embed="rId25"/>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7" name="TextBox 86"/>
              <p:cNvSpPr txBox="1"/>
              <p:nvPr/>
            </p:nvSpPr>
            <p:spPr>
              <a:xfrm>
                <a:off x="9142331" y="3877269"/>
                <a:ext cx="43672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87" name="TextBox 86"/>
              <p:cNvSpPr txBox="1">
                <a:spLocks noRot="1" noChangeAspect="1" noMove="1" noResize="1" noEditPoints="1" noAdjustHandles="1" noChangeArrowheads="1" noChangeShapeType="1" noTextEdit="1"/>
              </p:cNvSpPr>
              <p:nvPr/>
            </p:nvSpPr>
            <p:spPr>
              <a:xfrm>
                <a:off x="9142331" y="3877269"/>
                <a:ext cx="436722" cy="341632"/>
              </a:xfrm>
              <a:prstGeom prst="rect">
                <a:avLst/>
              </a:prstGeom>
              <a:blipFill rotWithShape="0">
                <a:blip r:embed="rId26"/>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8" name="TextBox 87"/>
              <p:cNvSpPr txBox="1"/>
              <p:nvPr/>
            </p:nvSpPr>
            <p:spPr>
              <a:xfrm>
                <a:off x="10598630" y="3877269"/>
                <a:ext cx="65633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88" name="TextBox 87"/>
              <p:cNvSpPr txBox="1">
                <a:spLocks noRot="1" noChangeAspect="1" noMove="1" noResize="1" noEditPoints="1" noAdjustHandles="1" noChangeArrowheads="1" noChangeShapeType="1" noTextEdit="1"/>
              </p:cNvSpPr>
              <p:nvPr/>
            </p:nvSpPr>
            <p:spPr>
              <a:xfrm>
                <a:off x="10598630" y="3877269"/>
                <a:ext cx="656334" cy="341632"/>
              </a:xfrm>
              <a:prstGeom prst="rect">
                <a:avLst/>
              </a:prstGeom>
              <a:blipFill rotWithShape="0">
                <a:blip r:embed="rId27"/>
                <a:stretch>
                  <a:fillRect b="-1786"/>
                </a:stretch>
              </a:blipFill>
            </p:spPr>
            <p:txBody>
              <a:bodyPr/>
              <a:lstStyle/>
              <a:p>
                <a:r>
                  <a:rPr lang="ro-RO">
                    <a:noFill/>
                  </a:rPr>
                  <a:t> </a:t>
                </a:r>
              </a:p>
            </p:txBody>
          </p:sp>
        </mc:Fallback>
      </mc:AlternateContent>
    </p:spTree>
    <p:extLst>
      <p:ext uri="{BB962C8B-B14F-4D97-AF65-F5344CB8AC3E}">
        <p14:creationId xmlns:p14="http://schemas.microsoft.com/office/powerpoint/2010/main" val="1300155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r>
                  <a:rPr lang="en-US" sz="2000" dirty="0"/>
                  <a:t>At each time step, the LSTM must output new information, store new information and forget unnecessary data .</a:t>
                </a:r>
              </a:p>
              <a:p>
                <a:r>
                  <a:rPr lang="en-US" sz="2000" dirty="0"/>
                  <a:t>This steps are determined by the cell state and a context. The context is given by the new input and what was outputted at the previous step. </a:t>
                </a:r>
              </a:p>
              <a:p>
                <a:r>
                  <a:rPr lang="en-US" sz="2000" dirty="0"/>
                  <a:t>Since we want our cell state to change based on what it sees, it makes sense to do that on what has been previously outputted and what is currently being read.</a:t>
                </a:r>
              </a:p>
              <a:p>
                <a:endParaRPr lang="en-US" sz="2000" dirty="0"/>
              </a:p>
              <a:p>
                <a:r>
                  <a:rPr lang="en-US" sz="2000" dirty="0"/>
                  <a:t>Based on this context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we want to decide what to remember (delete from cell state), what to output (read from cell state) and what to bring in (write to cell state).</a:t>
                </a:r>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l="-308" t="-1571"/>
                </a:stretch>
              </a:blipFill>
            </p:spPr>
            <p:txBody>
              <a:bodyPr/>
              <a:lstStyle/>
              <a:p>
                <a:r>
                  <a:rPr lang="ro-RO">
                    <a:noFill/>
                  </a:rPr>
                  <a:t> </a:t>
                </a:r>
              </a:p>
            </p:txBody>
          </p:sp>
        </mc:Fallback>
      </mc:AlternateContent>
      <p:sp>
        <p:nvSpPr>
          <p:cNvPr id="5" name="TextBox 4"/>
          <p:cNvSpPr txBox="1"/>
          <p:nvPr/>
        </p:nvSpPr>
        <p:spPr>
          <a:xfrm>
            <a:off x="9142412" y="6523268"/>
            <a:ext cx="2927404" cy="258532"/>
          </a:xfrm>
          <a:prstGeom prst="rect">
            <a:avLst/>
          </a:prstGeom>
          <a:noFill/>
        </p:spPr>
        <p:txBody>
          <a:bodyPr wrap="none" rtlCol="0">
            <a:spAutoFit/>
          </a:bodyPr>
          <a:lstStyle/>
          <a:p>
            <a:pPr>
              <a:lnSpc>
                <a:spcPct val="90000"/>
              </a:lnSpc>
            </a:pPr>
            <a:r>
              <a:rPr lang="en-US" sz="1200" dirty="0">
                <a:solidFill>
                  <a:schemeClr val="bg1"/>
                </a:solidFill>
              </a:rPr>
              <a:t>Images from http://www.wildml.com</a:t>
            </a:r>
            <a:endParaRPr lang="ro-RO" sz="1200" dirty="0">
              <a:solidFill>
                <a:schemeClr val="bg1"/>
              </a:solidFill>
            </a:endParaRPr>
          </a:p>
        </p:txBody>
      </p:sp>
    </p:spTree>
    <p:extLst>
      <p:ext uri="{BB962C8B-B14F-4D97-AF65-F5344CB8AC3E}">
        <p14:creationId xmlns:p14="http://schemas.microsoft.com/office/powerpoint/2010/main" val="216041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p:sp>
        <p:nvSpPr>
          <p:cNvPr id="4" name="Content Placeholder 3"/>
          <p:cNvSpPr>
            <a:spLocks noGrp="1"/>
          </p:cNvSpPr>
          <p:nvPr>
            <p:ph idx="1"/>
          </p:nvPr>
        </p:nvSpPr>
        <p:spPr>
          <a:xfrm>
            <a:off x="1522414" y="1905000"/>
            <a:ext cx="9905998" cy="4267200"/>
          </a:xfrm>
        </p:spPr>
        <p:txBody>
          <a:bodyPr>
            <a:normAutofit/>
          </a:bodyPr>
          <a:lstStyle/>
          <a:p>
            <a:r>
              <a:rPr lang="en-US" sz="2000" dirty="0"/>
              <a:t>Taking these decisions is hard, so we’ll use a separate neural network for each of these decisions.</a:t>
            </a:r>
          </a:p>
          <a:p>
            <a:r>
              <a:rPr lang="en-US" sz="2000" dirty="0"/>
              <a:t>For each decision, there can be two types of neural networks :</a:t>
            </a:r>
            <a:endParaRPr lang="en-US" sz="1800" dirty="0"/>
          </a:p>
          <a:p>
            <a:pPr marL="617220" lvl="1" indent="-342900">
              <a:buClr>
                <a:schemeClr val="bg1"/>
              </a:buClr>
              <a:buFont typeface="+mj-lt"/>
              <a:buAutoNum type="arabicPeriod"/>
            </a:pPr>
            <a:r>
              <a:rPr lang="en-US" sz="1800" dirty="0"/>
              <a:t>Decides how much information to use (gate)</a:t>
            </a:r>
          </a:p>
          <a:p>
            <a:pPr marL="617220" lvl="1" indent="-342900">
              <a:buClr>
                <a:schemeClr val="bg1"/>
              </a:buClr>
              <a:buFont typeface="+mj-lt"/>
              <a:buAutoNum type="arabicPeriod"/>
            </a:pPr>
            <a:r>
              <a:rPr lang="en-US" sz="1800" dirty="0"/>
              <a:t>Decide how to weight that information (negative, positive)</a:t>
            </a:r>
          </a:p>
          <a:p>
            <a:pPr marL="274320" lvl="1" indent="0">
              <a:buClr>
                <a:schemeClr val="bg1"/>
              </a:buClr>
              <a:buNone/>
            </a:pPr>
            <a:endParaRPr lang="en-US" dirty="0"/>
          </a:p>
          <a:p>
            <a:pPr marL="274320" lvl="1" indent="0">
              <a:buClr>
                <a:schemeClr val="bg1"/>
              </a:buClr>
              <a:buNone/>
            </a:pPr>
            <a:r>
              <a:rPr lang="en-US" sz="2000" dirty="0"/>
              <a:t>(the difference is in the activation function)</a:t>
            </a:r>
          </a:p>
        </p:txBody>
      </p:sp>
      <p:sp>
        <p:nvSpPr>
          <p:cNvPr id="8" name="Oval 7">
            <a:extLst>
              <a:ext uri="{FF2B5EF4-FFF2-40B4-BE49-F238E27FC236}">
                <a16:creationId xmlns:a16="http://schemas.microsoft.com/office/drawing/2014/main" id="{B519BDDA-11C5-FA6F-7C89-ACA6C9CB0617}"/>
              </a:ext>
            </a:extLst>
          </p:cNvPr>
          <p:cNvSpPr/>
          <p:nvPr/>
        </p:nvSpPr>
        <p:spPr>
          <a:xfrm>
            <a:off x="5735507" y="4415348"/>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sp>
        <p:nvSpPr>
          <p:cNvPr id="10" name="Oval 9">
            <a:extLst>
              <a:ext uri="{FF2B5EF4-FFF2-40B4-BE49-F238E27FC236}">
                <a16:creationId xmlns:a16="http://schemas.microsoft.com/office/drawing/2014/main" id="{CEF50FE6-16EF-927A-8742-D393EE01B6DA}"/>
              </a:ext>
            </a:extLst>
          </p:cNvPr>
          <p:cNvSpPr/>
          <p:nvPr/>
        </p:nvSpPr>
        <p:spPr>
          <a:xfrm>
            <a:off x="5743444" y="5055111"/>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11" name="Curved Connector 10">
            <a:extLst>
              <a:ext uri="{FF2B5EF4-FFF2-40B4-BE49-F238E27FC236}">
                <a16:creationId xmlns:a16="http://schemas.microsoft.com/office/drawing/2014/main" id="{37D60E22-2D5E-3D8E-6CA1-EA333163EC6C}"/>
              </a:ext>
            </a:extLst>
          </p:cNvPr>
          <p:cNvCxnSpPr/>
          <p:nvPr/>
        </p:nvCxnSpPr>
        <p:spPr>
          <a:xfrm rot="10800000" flipV="1">
            <a:off x="5800659" y="5152160"/>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F10A220-CCB9-1486-52D1-A64EB7E98736}"/>
              </a:ext>
            </a:extLst>
          </p:cNvPr>
          <p:cNvCxnSpPr>
            <a:endCxn id="8" idx="2"/>
          </p:cNvCxnSpPr>
          <p:nvPr/>
        </p:nvCxnSpPr>
        <p:spPr>
          <a:xfrm flipV="1">
            <a:off x="5251630" y="4594801"/>
            <a:ext cx="483877" cy="46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1393BC-1D46-F205-4373-E445A22C92ED}"/>
              </a:ext>
            </a:extLst>
          </p:cNvPr>
          <p:cNvCxnSpPr>
            <a:stCxn id="10" idx="0"/>
            <a:endCxn id="8" idx="4"/>
          </p:cNvCxnSpPr>
          <p:nvPr/>
        </p:nvCxnSpPr>
        <p:spPr>
          <a:xfrm flipH="1" flipV="1">
            <a:off x="5914960" y="4774253"/>
            <a:ext cx="7937" cy="2808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AACBEBD-ED45-7D61-9C2E-9D7E0007A392}"/>
              </a:ext>
            </a:extLst>
          </p:cNvPr>
          <p:cNvCxnSpPr>
            <a:endCxn id="10" idx="4"/>
          </p:cNvCxnSpPr>
          <p:nvPr/>
        </p:nvCxnSpPr>
        <p:spPr>
          <a:xfrm flipV="1">
            <a:off x="5800658" y="5414016"/>
            <a:ext cx="122239" cy="2347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1894EB1-1A20-E43E-45EC-F80C1D458583}"/>
              </a:ext>
            </a:extLst>
          </p:cNvPr>
          <p:cNvCxnSpPr>
            <a:endCxn id="10" idx="4"/>
          </p:cNvCxnSpPr>
          <p:nvPr/>
        </p:nvCxnSpPr>
        <p:spPr>
          <a:xfrm flipH="1" flipV="1">
            <a:off x="5922897" y="5414016"/>
            <a:ext cx="164372" cy="21420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85C14D-C41E-A79E-649B-39D0F910ADF2}"/>
              </a:ext>
            </a:extLst>
          </p:cNvPr>
          <p:cNvCxnSpPr/>
          <p:nvPr/>
        </p:nvCxnSpPr>
        <p:spPr>
          <a:xfrm>
            <a:off x="6102349" y="4594800"/>
            <a:ext cx="3951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F9DDAC7-A4FC-DF32-B678-D0D179706D36}"/>
                  </a:ext>
                </a:extLst>
              </p:cNvPr>
              <p:cNvSpPr txBox="1"/>
              <p:nvPr/>
            </p:nvSpPr>
            <p:spPr>
              <a:xfrm>
                <a:off x="5324576" y="5602105"/>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p:sp>
            <p:nvSpPr>
              <p:cNvPr id="26" name="TextBox 25">
                <a:extLst>
                  <a:ext uri="{FF2B5EF4-FFF2-40B4-BE49-F238E27FC236}">
                    <a16:creationId xmlns:a16="http://schemas.microsoft.com/office/drawing/2014/main" id="{FF9DDAC7-A4FC-DF32-B678-D0D179706D36}"/>
                  </a:ext>
                </a:extLst>
              </p:cNvPr>
              <p:cNvSpPr txBox="1">
                <a:spLocks noRot="1" noChangeAspect="1" noMove="1" noResize="1" noEditPoints="1" noAdjustHandles="1" noChangeArrowheads="1" noChangeShapeType="1" noTextEdit="1"/>
              </p:cNvSpPr>
              <p:nvPr/>
            </p:nvSpPr>
            <p:spPr>
              <a:xfrm>
                <a:off x="5324576" y="5602105"/>
                <a:ext cx="684418" cy="3416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923AE613-1698-9836-4A5E-79CD52A9B317}"/>
                  </a:ext>
                </a:extLst>
              </p:cNvPr>
              <p:cNvSpPr txBox="1"/>
              <p:nvPr/>
            </p:nvSpPr>
            <p:spPr>
              <a:xfrm>
                <a:off x="6039753" y="5628223"/>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p:sp>
            <p:nvSpPr>
              <p:cNvPr id="27" name="TextBox 26">
                <a:extLst>
                  <a:ext uri="{FF2B5EF4-FFF2-40B4-BE49-F238E27FC236}">
                    <a16:creationId xmlns:a16="http://schemas.microsoft.com/office/drawing/2014/main" id="{923AE613-1698-9836-4A5E-79CD52A9B317}"/>
                  </a:ext>
                </a:extLst>
              </p:cNvPr>
              <p:cNvSpPr txBox="1">
                <a:spLocks noRot="1" noChangeAspect="1" noMove="1" noResize="1" noEditPoints="1" noAdjustHandles="1" noChangeArrowheads="1" noChangeShapeType="1" noTextEdit="1"/>
              </p:cNvSpPr>
              <p:nvPr/>
            </p:nvSpPr>
            <p:spPr>
              <a:xfrm>
                <a:off x="6039753" y="5628223"/>
                <a:ext cx="457754" cy="341632"/>
              </a:xfrm>
              <a:prstGeom prst="rect">
                <a:avLst/>
              </a:prstGeom>
              <a:blipFill>
                <a:blip r:embed="rId4"/>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A00E3ECC-38F3-EAC0-9F2D-EE268D5E8387}"/>
              </a:ext>
            </a:extLst>
          </p:cNvPr>
          <p:cNvCxnSpPr/>
          <p:nvPr/>
        </p:nvCxnSpPr>
        <p:spPr>
          <a:xfrm>
            <a:off x="5166514" y="5974244"/>
            <a:ext cx="16002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AA8DB80-FFD5-D9AB-0BBA-07F7DDA3F892}"/>
              </a:ext>
            </a:extLst>
          </p:cNvPr>
          <p:cNvSpPr txBox="1"/>
          <p:nvPr/>
        </p:nvSpPr>
        <p:spPr>
          <a:xfrm>
            <a:off x="5493568" y="5969855"/>
            <a:ext cx="946093" cy="313932"/>
          </a:xfrm>
          <a:prstGeom prst="rect">
            <a:avLst/>
          </a:prstGeom>
          <a:noFill/>
        </p:spPr>
        <p:txBody>
          <a:bodyPr wrap="none" rtlCol="0">
            <a:spAutoFit/>
          </a:bodyPr>
          <a:lstStyle/>
          <a:p>
            <a:pPr>
              <a:lnSpc>
                <a:spcPct val="90000"/>
              </a:lnSpc>
            </a:pPr>
            <a:r>
              <a:rPr lang="en-US" sz="1600" dirty="0"/>
              <a:t>context</a:t>
            </a:r>
            <a:endParaRPr lang="ro-RO" sz="1600" dirty="0"/>
          </a:p>
        </p:txBody>
      </p:sp>
      <p:sp>
        <p:nvSpPr>
          <p:cNvPr id="31" name="TextBox 30">
            <a:extLst>
              <a:ext uri="{FF2B5EF4-FFF2-40B4-BE49-F238E27FC236}">
                <a16:creationId xmlns:a16="http://schemas.microsoft.com/office/drawing/2014/main" id="{F6E85469-9D49-DAF8-7457-84F00849E78A}"/>
              </a:ext>
            </a:extLst>
          </p:cNvPr>
          <p:cNvSpPr txBox="1"/>
          <p:nvPr/>
        </p:nvSpPr>
        <p:spPr>
          <a:xfrm>
            <a:off x="5038315" y="6241868"/>
            <a:ext cx="1800493" cy="313932"/>
          </a:xfrm>
          <a:prstGeom prst="rect">
            <a:avLst/>
          </a:prstGeom>
          <a:noFill/>
        </p:spPr>
        <p:txBody>
          <a:bodyPr wrap="none" rtlCol="0">
            <a:spAutoFit/>
          </a:bodyPr>
          <a:lstStyle/>
          <a:p>
            <a:pPr>
              <a:lnSpc>
                <a:spcPct val="90000"/>
              </a:lnSpc>
            </a:pPr>
            <a:r>
              <a:rPr lang="en-US" sz="1600" dirty="0">
                <a:solidFill>
                  <a:schemeClr val="bg1"/>
                </a:solidFill>
              </a:rPr>
              <a:t>[0.8, 0.9, 0.1, 0.3]</a:t>
            </a:r>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B756A215-7776-D944-DEC6-B8586A04FC60}"/>
                  </a:ext>
                </a:extLst>
              </p:cNvPr>
              <p:cNvSpPr txBox="1"/>
              <p:nvPr/>
            </p:nvSpPr>
            <p:spPr>
              <a:xfrm>
                <a:off x="3524176" y="4415348"/>
                <a:ext cx="172348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𝑖𝑛𝑓𝑜𝑟𝑚𝑎𝑡𝑖𝑜𝑛</m:t>
                          </m:r>
                        </m:e>
                        <m:sub/>
                      </m:sSub>
                    </m:oMath>
                  </m:oMathPara>
                </a14:m>
                <a:endParaRPr lang="ro-RO" dirty="0"/>
              </a:p>
            </p:txBody>
          </p:sp>
        </mc:Choice>
        <mc:Fallback>
          <p:sp>
            <p:nvSpPr>
              <p:cNvPr id="33" name="TextBox 32">
                <a:extLst>
                  <a:ext uri="{FF2B5EF4-FFF2-40B4-BE49-F238E27FC236}">
                    <a16:creationId xmlns:a16="http://schemas.microsoft.com/office/drawing/2014/main" id="{B756A215-7776-D944-DEC6-B8586A04FC60}"/>
                  </a:ext>
                </a:extLst>
              </p:cNvPr>
              <p:cNvSpPr txBox="1">
                <a:spLocks noRot="1" noChangeAspect="1" noMove="1" noResize="1" noEditPoints="1" noAdjustHandles="1" noChangeArrowheads="1" noChangeShapeType="1" noTextEdit="1"/>
              </p:cNvSpPr>
              <p:nvPr/>
            </p:nvSpPr>
            <p:spPr>
              <a:xfrm>
                <a:off x="3524176" y="4415348"/>
                <a:ext cx="1723485" cy="341632"/>
              </a:xfrm>
              <a:prstGeom prst="rect">
                <a:avLst/>
              </a:prstGeom>
              <a:blipFill>
                <a:blip r:embed="rId5"/>
                <a:stretch>
                  <a:fillRect b="-1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7647B8CE-BEBF-9C44-92F9-4D711E6EEAEF}"/>
                  </a:ext>
                </a:extLst>
              </p:cNvPr>
              <p:cNvSpPr txBox="1"/>
              <p:nvPr/>
            </p:nvSpPr>
            <p:spPr>
              <a:xfrm>
                <a:off x="6679021" y="4415348"/>
                <a:ext cx="111434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𝑜𝑢𝑡𝑝𝑢𝑡</m:t>
                          </m:r>
                        </m:e>
                        <m:sub/>
                      </m:sSub>
                    </m:oMath>
                  </m:oMathPara>
                </a14:m>
                <a:endParaRPr lang="ro-RO" dirty="0"/>
              </a:p>
            </p:txBody>
          </p:sp>
        </mc:Choice>
        <mc:Fallback>
          <p:sp>
            <p:nvSpPr>
              <p:cNvPr id="34" name="TextBox 33">
                <a:extLst>
                  <a:ext uri="{FF2B5EF4-FFF2-40B4-BE49-F238E27FC236}">
                    <a16:creationId xmlns:a16="http://schemas.microsoft.com/office/drawing/2014/main" id="{7647B8CE-BEBF-9C44-92F9-4D711E6EEAEF}"/>
                  </a:ext>
                </a:extLst>
              </p:cNvPr>
              <p:cNvSpPr txBox="1">
                <a:spLocks noRot="1" noChangeAspect="1" noMove="1" noResize="1" noEditPoints="1" noAdjustHandles="1" noChangeArrowheads="1" noChangeShapeType="1" noTextEdit="1"/>
              </p:cNvSpPr>
              <p:nvPr/>
            </p:nvSpPr>
            <p:spPr>
              <a:xfrm>
                <a:off x="6679021" y="4415348"/>
                <a:ext cx="1114344" cy="341632"/>
              </a:xfrm>
              <a:prstGeom prst="rect">
                <a:avLst/>
              </a:prstGeom>
              <a:blipFill>
                <a:blip r:embed="rId6"/>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49034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62DF8-B112-2E77-5016-6F327A088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516B2-BAB2-82D6-AD76-A586F2685F85}"/>
              </a:ext>
            </a:extLst>
          </p:cNvPr>
          <p:cNvSpPr>
            <a:spLocks noGrp="1"/>
          </p:cNvSpPr>
          <p:nvPr>
            <p:ph type="title"/>
          </p:nvPr>
        </p:nvSpPr>
        <p:spPr/>
        <p:txBody>
          <a:bodyPr/>
          <a:lstStyle/>
          <a:p>
            <a:r>
              <a:rPr lang="en-US" dirty="0"/>
              <a:t>Long Short Term Memory</a:t>
            </a:r>
          </a:p>
        </p:txBody>
      </p:sp>
      <p:sp>
        <p:nvSpPr>
          <p:cNvPr id="4" name="Content Placeholder 3">
            <a:extLst>
              <a:ext uri="{FF2B5EF4-FFF2-40B4-BE49-F238E27FC236}">
                <a16:creationId xmlns:a16="http://schemas.microsoft.com/office/drawing/2014/main" id="{F3A50CBB-1474-9B2A-776B-D76ECC7E8B61}"/>
              </a:ext>
            </a:extLst>
          </p:cNvPr>
          <p:cNvSpPr>
            <a:spLocks noGrp="1"/>
          </p:cNvSpPr>
          <p:nvPr>
            <p:ph idx="1"/>
          </p:nvPr>
        </p:nvSpPr>
        <p:spPr>
          <a:xfrm>
            <a:off x="1522414" y="1905000"/>
            <a:ext cx="9905998" cy="4267200"/>
          </a:xfrm>
        </p:spPr>
        <p:txBody>
          <a:bodyPr>
            <a:normAutofit/>
          </a:bodyPr>
          <a:lstStyle/>
          <a:p>
            <a:pPr marL="617220" lvl="1" indent="-342900">
              <a:buClr>
                <a:schemeClr val="bg1"/>
              </a:buClr>
              <a:buSzPct val="125000"/>
              <a:buFont typeface="+mj-lt"/>
              <a:buAutoNum type="arabicPeriod"/>
            </a:pPr>
            <a:endParaRPr lang="en-US" sz="1800" dirty="0"/>
          </a:p>
          <a:p>
            <a:pPr marL="274320" lvl="1" indent="0">
              <a:buClr>
                <a:schemeClr val="bg1"/>
              </a:buClr>
              <a:buNone/>
            </a:pPr>
            <a:r>
              <a:rPr lang="en-US" sz="1800" dirty="0"/>
              <a:t>1. First type (gate):</a:t>
            </a:r>
            <a:br>
              <a:rPr lang="en-US" sz="1800" dirty="0"/>
            </a:br>
            <a:br>
              <a:rPr lang="en-US" sz="1800" dirty="0"/>
            </a:br>
            <a:r>
              <a:rPr lang="en-US" sz="1800" dirty="0"/>
              <a:t>Decides how much information to use: The first type of neural network is computed using a sigmoid neuron, based on the context. The result is multiplied by the information.</a:t>
            </a:r>
            <a:endParaRPr lang="en-US" sz="1600" dirty="0"/>
          </a:p>
          <a:p>
            <a:pPr lvl="1"/>
            <a:endParaRPr lang="en-US" sz="1600" dirty="0"/>
          </a:p>
          <a:p>
            <a:pPr marL="274320" lvl="1" indent="0">
              <a:buNone/>
            </a:pPr>
            <a:endParaRPr lang="en-US" sz="1800" dirty="0"/>
          </a:p>
          <a:p>
            <a:pPr marL="0" indent="0">
              <a:buNone/>
            </a:pPr>
            <a:endParaRPr lang="en-US" sz="2000"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B8A207F-03E7-CD56-4468-0AF8E08506BC}"/>
                  </a:ext>
                </a:extLst>
              </p:cNvPr>
              <p:cNvSpPr txBox="1"/>
              <p:nvPr/>
            </p:nvSpPr>
            <p:spPr>
              <a:xfrm>
                <a:off x="3405270" y="4051936"/>
                <a:ext cx="172348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𝑖𝑛𝑓𝑜𝑟𝑚𝑎𝑡𝑖𝑜𝑛</m:t>
                          </m:r>
                        </m:e>
                        <m:sub/>
                      </m:sSub>
                    </m:oMath>
                  </m:oMathPara>
                </a14:m>
                <a:endParaRPr lang="ro-RO" dirty="0"/>
              </a:p>
            </p:txBody>
          </p:sp>
        </mc:Choice>
        <mc:Fallback>
          <p:sp>
            <p:nvSpPr>
              <p:cNvPr id="9" name="TextBox 8">
                <a:extLst>
                  <a:ext uri="{FF2B5EF4-FFF2-40B4-BE49-F238E27FC236}">
                    <a16:creationId xmlns:a16="http://schemas.microsoft.com/office/drawing/2014/main" id="{6B8A207F-03E7-CD56-4468-0AF8E08506BC}"/>
                  </a:ext>
                </a:extLst>
              </p:cNvPr>
              <p:cNvSpPr txBox="1">
                <a:spLocks noRot="1" noChangeAspect="1" noMove="1" noResize="1" noEditPoints="1" noAdjustHandles="1" noChangeArrowheads="1" noChangeShapeType="1" noTextEdit="1"/>
              </p:cNvSpPr>
              <p:nvPr/>
            </p:nvSpPr>
            <p:spPr>
              <a:xfrm>
                <a:off x="3405270" y="4051936"/>
                <a:ext cx="1723485" cy="341632"/>
              </a:xfrm>
              <a:prstGeom prst="rect">
                <a:avLst/>
              </a:prstGeom>
              <a:blipFill>
                <a:blip r:embed="rId3"/>
                <a:stretch>
                  <a:fillRect b="-14286"/>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73DC27AC-6EA1-B51A-387D-6ED727E26D7B}"/>
              </a:ext>
            </a:extLst>
          </p:cNvPr>
          <p:cNvSpPr/>
          <p:nvPr/>
        </p:nvSpPr>
        <p:spPr>
          <a:xfrm>
            <a:off x="5612632" y="403860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sp>
        <p:nvSpPr>
          <p:cNvPr id="19" name="Oval 18">
            <a:extLst>
              <a:ext uri="{FF2B5EF4-FFF2-40B4-BE49-F238E27FC236}">
                <a16:creationId xmlns:a16="http://schemas.microsoft.com/office/drawing/2014/main" id="{DB0254D0-C34B-2202-765B-2AE8E7A1AE94}"/>
              </a:ext>
            </a:extLst>
          </p:cNvPr>
          <p:cNvSpPr/>
          <p:nvPr/>
        </p:nvSpPr>
        <p:spPr>
          <a:xfrm>
            <a:off x="5620569" y="4678363"/>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22" name="Curved Connector 21">
            <a:extLst>
              <a:ext uri="{FF2B5EF4-FFF2-40B4-BE49-F238E27FC236}">
                <a16:creationId xmlns:a16="http://schemas.microsoft.com/office/drawing/2014/main" id="{571F7F3C-10C0-0375-7A9C-1C296AD3BFFA}"/>
              </a:ext>
            </a:extLst>
          </p:cNvPr>
          <p:cNvCxnSpPr/>
          <p:nvPr/>
        </p:nvCxnSpPr>
        <p:spPr>
          <a:xfrm rot="10800000" flipV="1">
            <a:off x="5677784" y="4775412"/>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8BC2967-FE4C-418B-3BB2-786D2F4DE72F}"/>
              </a:ext>
            </a:extLst>
          </p:cNvPr>
          <p:cNvCxnSpPr>
            <a:stCxn id="9" idx="3"/>
            <a:endCxn id="18" idx="2"/>
          </p:cNvCxnSpPr>
          <p:nvPr/>
        </p:nvCxnSpPr>
        <p:spPr>
          <a:xfrm flipV="1">
            <a:off x="5128755" y="4218053"/>
            <a:ext cx="483877" cy="46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6696457-DCF8-EACB-A8C2-9E5F239C3FED}"/>
              </a:ext>
            </a:extLst>
          </p:cNvPr>
          <p:cNvCxnSpPr>
            <a:stCxn id="19" idx="0"/>
            <a:endCxn id="18" idx="4"/>
          </p:cNvCxnSpPr>
          <p:nvPr/>
        </p:nvCxnSpPr>
        <p:spPr>
          <a:xfrm flipH="1" flipV="1">
            <a:off x="5792085" y="4397505"/>
            <a:ext cx="7937" cy="28085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F79F049-D868-8458-AB93-8E416DF8118C}"/>
              </a:ext>
            </a:extLst>
          </p:cNvPr>
          <p:cNvCxnSpPr>
            <a:endCxn id="19" idx="4"/>
          </p:cNvCxnSpPr>
          <p:nvPr/>
        </p:nvCxnSpPr>
        <p:spPr>
          <a:xfrm flipV="1">
            <a:off x="5677783" y="5037268"/>
            <a:ext cx="122239" cy="2347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186E1F5-AB21-9B26-BDFA-11E4D8B9B507}"/>
              </a:ext>
            </a:extLst>
          </p:cNvPr>
          <p:cNvCxnSpPr>
            <a:endCxn id="19" idx="4"/>
          </p:cNvCxnSpPr>
          <p:nvPr/>
        </p:nvCxnSpPr>
        <p:spPr>
          <a:xfrm flipH="1" flipV="1">
            <a:off x="5800022" y="5037268"/>
            <a:ext cx="164372" cy="21420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776826B-166C-3FBB-2786-2C89FD6E961A}"/>
              </a:ext>
            </a:extLst>
          </p:cNvPr>
          <p:cNvCxnSpPr/>
          <p:nvPr/>
        </p:nvCxnSpPr>
        <p:spPr>
          <a:xfrm>
            <a:off x="5979474" y="4218052"/>
            <a:ext cx="3951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BB96CED-22ED-E52D-02A0-3B68007394EA}"/>
                  </a:ext>
                </a:extLst>
              </p:cNvPr>
              <p:cNvSpPr txBox="1"/>
              <p:nvPr/>
            </p:nvSpPr>
            <p:spPr>
              <a:xfrm>
                <a:off x="5201701" y="5225357"/>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p:sp>
            <p:nvSpPr>
              <p:cNvPr id="16" name="TextBox 15">
                <a:extLst>
                  <a:ext uri="{FF2B5EF4-FFF2-40B4-BE49-F238E27FC236}">
                    <a16:creationId xmlns:a16="http://schemas.microsoft.com/office/drawing/2014/main" id="{ABB96CED-22ED-E52D-02A0-3B68007394EA}"/>
                  </a:ext>
                </a:extLst>
              </p:cNvPr>
              <p:cNvSpPr txBox="1">
                <a:spLocks noRot="1" noChangeAspect="1" noMove="1" noResize="1" noEditPoints="1" noAdjustHandles="1" noChangeArrowheads="1" noChangeShapeType="1" noTextEdit="1"/>
              </p:cNvSpPr>
              <p:nvPr/>
            </p:nvSpPr>
            <p:spPr>
              <a:xfrm>
                <a:off x="5201701" y="5225357"/>
                <a:ext cx="684418" cy="3416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7192DFC-5C73-C146-2B10-AB4DD8D44D03}"/>
                  </a:ext>
                </a:extLst>
              </p:cNvPr>
              <p:cNvSpPr txBox="1"/>
              <p:nvPr/>
            </p:nvSpPr>
            <p:spPr>
              <a:xfrm>
                <a:off x="5916878" y="5251475"/>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p:sp>
            <p:nvSpPr>
              <p:cNvPr id="17" name="TextBox 16">
                <a:extLst>
                  <a:ext uri="{FF2B5EF4-FFF2-40B4-BE49-F238E27FC236}">
                    <a16:creationId xmlns:a16="http://schemas.microsoft.com/office/drawing/2014/main" id="{A7192DFC-5C73-C146-2B10-AB4DD8D44D03}"/>
                  </a:ext>
                </a:extLst>
              </p:cNvPr>
              <p:cNvSpPr txBox="1">
                <a:spLocks noRot="1" noChangeAspect="1" noMove="1" noResize="1" noEditPoints="1" noAdjustHandles="1" noChangeArrowheads="1" noChangeShapeType="1" noTextEdit="1"/>
              </p:cNvSpPr>
              <p:nvPr/>
            </p:nvSpPr>
            <p:spPr>
              <a:xfrm>
                <a:off x="5916878" y="5251475"/>
                <a:ext cx="457754" cy="3416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985DF4D-6BD9-F4A5-80F3-6A192CF4B0BD}"/>
                  </a:ext>
                </a:extLst>
              </p:cNvPr>
              <p:cNvSpPr txBox="1"/>
              <p:nvPr/>
            </p:nvSpPr>
            <p:spPr>
              <a:xfrm>
                <a:off x="6474374" y="4038600"/>
                <a:ext cx="261565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𝑓𝑖𝑙𝑡𝑒𝑟𝑒𝑑</m:t>
                      </m:r>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𝑖𝑛𝑓𝑜𝑟𝑚𝑎𝑡𝑖𝑜𝑛</m:t>
                          </m:r>
                        </m:e>
                        <m:sub/>
                      </m:sSub>
                    </m:oMath>
                  </m:oMathPara>
                </a14:m>
                <a:endParaRPr lang="ro-RO" dirty="0"/>
              </a:p>
            </p:txBody>
          </p:sp>
        </mc:Choice>
        <mc:Fallback>
          <p:sp>
            <p:nvSpPr>
              <p:cNvPr id="21" name="TextBox 20">
                <a:extLst>
                  <a:ext uri="{FF2B5EF4-FFF2-40B4-BE49-F238E27FC236}">
                    <a16:creationId xmlns:a16="http://schemas.microsoft.com/office/drawing/2014/main" id="{F985DF4D-6BD9-F4A5-80F3-6A192CF4B0BD}"/>
                  </a:ext>
                </a:extLst>
              </p:cNvPr>
              <p:cNvSpPr txBox="1">
                <a:spLocks noRot="1" noChangeAspect="1" noMove="1" noResize="1" noEditPoints="1" noAdjustHandles="1" noChangeArrowheads="1" noChangeShapeType="1" noTextEdit="1"/>
              </p:cNvSpPr>
              <p:nvPr/>
            </p:nvSpPr>
            <p:spPr>
              <a:xfrm>
                <a:off x="6474374" y="4038600"/>
                <a:ext cx="2615651" cy="341632"/>
              </a:xfrm>
              <a:prstGeom prst="rect">
                <a:avLst/>
              </a:prstGeom>
              <a:blipFill>
                <a:blip r:embed="rId6"/>
                <a:stretch>
                  <a:fillRect t="-3571" b="-14286"/>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5A27FA6B-6E72-66F1-0F1C-B02A05218DC5}"/>
              </a:ext>
            </a:extLst>
          </p:cNvPr>
          <p:cNvCxnSpPr/>
          <p:nvPr/>
        </p:nvCxnSpPr>
        <p:spPr>
          <a:xfrm>
            <a:off x="5043639" y="5597496"/>
            <a:ext cx="16002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69CF128-75A0-2BFF-8F14-4130E4CADA01}"/>
              </a:ext>
            </a:extLst>
          </p:cNvPr>
          <p:cNvSpPr txBox="1"/>
          <p:nvPr/>
        </p:nvSpPr>
        <p:spPr>
          <a:xfrm>
            <a:off x="5370693" y="5593107"/>
            <a:ext cx="946093" cy="313932"/>
          </a:xfrm>
          <a:prstGeom prst="rect">
            <a:avLst/>
          </a:prstGeom>
          <a:noFill/>
        </p:spPr>
        <p:txBody>
          <a:bodyPr wrap="none" rtlCol="0">
            <a:spAutoFit/>
          </a:bodyPr>
          <a:lstStyle/>
          <a:p>
            <a:pPr>
              <a:lnSpc>
                <a:spcPct val="90000"/>
              </a:lnSpc>
            </a:pPr>
            <a:r>
              <a:rPr lang="en-US" sz="1600" dirty="0"/>
              <a:t>context</a:t>
            </a:r>
            <a:endParaRPr lang="ro-RO" sz="1600" dirty="0"/>
          </a:p>
        </p:txBody>
      </p:sp>
      <p:sp>
        <p:nvSpPr>
          <p:cNvPr id="5" name="TextBox 4">
            <a:extLst>
              <a:ext uri="{FF2B5EF4-FFF2-40B4-BE49-F238E27FC236}">
                <a16:creationId xmlns:a16="http://schemas.microsoft.com/office/drawing/2014/main" id="{C8135A31-C5E3-8B29-CFFB-2C3D31C13792}"/>
              </a:ext>
            </a:extLst>
          </p:cNvPr>
          <p:cNvSpPr txBox="1"/>
          <p:nvPr/>
        </p:nvSpPr>
        <p:spPr>
          <a:xfrm>
            <a:off x="2887378" y="4406408"/>
            <a:ext cx="2121093" cy="313932"/>
          </a:xfrm>
          <a:prstGeom prst="rect">
            <a:avLst/>
          </a:prstGeom>
          <a:noFill/>
        </p:spPr>
        <p:txBody>
          <a:bodyPr wrap="none" rtlCol="0">
            <a:spAutoFit/>
          </a:bodyPr>
          <a:lstStyle/>
          <a:p>
            <a:pPr>
              <a:lnSpc>
                <a:spcPct val="90000"/>
              </a:lnSpc>
            </a:pPr>
            <a:r>
              <a:rPr lang="en-US" sz="1600" dirty="0">
                <a:solidFill>
                  <a:schemeClr val="bg1"/>
                </a:solidFill>
              </a:rPr>
              <a:t>Ex: [1.0, 0.9, 0.0, 0.7]</a:t>
            </a:r>
          </a:p>
        </p:txBody>
      </p:sp>
      <p:sp>
        <p:nvSpPr>
          <p:cNvPr id="6" name="TextBox 5">
            <a:extLst>
              <a:ext uri="{FF2B5EF4-FFF2-40B4-BE49-F238E27FC236}">
                <a16:creationId xmlns:a16="http://schemas.microsoft.com/office/drawing/2014/main" id="{1FB948B8-DB6F-4AA4-CB77-B218ED5A48B2}"/>
              </a:ext>
            </a:extLst>
          </p:cNvPr>
          <p:cNvSpPr txBox="1"/>
          <p:nvPr/>
        </p:nvSpPr>
        <p:spPr>
          <a:xfrm>
            <a:off x="4915440" y="5865120"/>
            <a:ext cx="1800493" cy="313932"/>
          </a:xfrm>
          <a:prstGeom prst="rect">
            <a:avLst/>
          </a:prstGeom>
          <a:noFill/>
        </p:spPr>
        <p:txBody>
          <a:bodyPr wrap="none" rtlCol="0">
            <a:spAutoFit/>
          </a:bodyPr>
          <a:lstStyle/>
          <a:p>
            <a:pPr>
              <a:lnSpc>
                <a:spcPct val="90000"/>
              </a:lnSpc>
            </a:pPr>
            <a:r>
              <a:rPr lang="en-US" sz="1600" dirty="0">
                <a:solidFill>
                  <a:schemeClr val="bg1"/>
                </a:solidFill>
              </a:rPr>
              <a:t>[0.8, 0.9, 0.1, 0.3]</a:t>
            </a:r>
          </a:p>
        </p:txBody>
      </p:sp>
      <p:sp>
        <p:nvSpPr>
          <p:cNvPr id="7" name="TextBox 6">
            <a:extLst>
              <a:ext uri="{FF2B5EF4-FFF2-40B4-BE49-F238E27FC236}">
                <a16:creationId xmlns:a16="http://schemas.microsoft.com/office/drawing/2014/main" id="{4C8EE1AD-1E72-CEDB-4DA2-C809EEF12064}"/>
              </a:ext>
            </a:extLst>
          </p:cNvPr>
          <p:cNvSpPr txBox="1"/>
          <p:nvPr/>
        </p:nvSpPr>
        <p:spPr>
          <a:xfrm>
            <a:off x="6704076" y="4376130"/>
            <a:ext cx="1800493" cy="313932"/>
          </a:xfrm>
          <a:prstGeom prst="rect">
            <a:avLst/>
          </a:prstGeom>
          <a:noFill/>
        </p:spPr>
        <p:txBody>
          <a:bodyPr wrap="none" rtlCol="0">
            <a:spAutoFit/>
          </a:bodyPr>
          <a:lstStyle/>
          <a:p>
            <a:pPr>
              <a:lnSpc>
                <a:spcPct val="90000"/>
              </a:lnSpc>
            </a:pPr>
            <a:r>
              <a:rPr lang="en-US" sz="1600" dirty="0">
                <a:solidFill>
                  <a:schemeClr val="bg1"/>
                </a:solidFill>
              </a:rPr>
              <a:t>[0.8, 0.8, 0.0, 0.2]</a:t>
            </a:r>
          </a:p>
        </p:txBody>
      </p:sp>
    </p:spTree>
    <p:extLst>
      <p:ext uri="{BB962C8B-B14F-4D97-AF65-F5344CB8AC3E}">
        <p14:creationId xmlns:p14="http://schemas.microsoft.com/office/powerpoint/2010/main" val="864561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Depending on what information is considered, we can have three types of gates:</a:t>
                </a:r>
              </a:p>
              <a:p>
                <a:pPr lvl="2"/>
                <a:r>
                  <a:rPr lang="en-US" sz="2000" dirty="0"/>
                  <a:t>Remember gate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𝑖𝑛𝑓𝑜𝑟𝑚𝑎𝑡𝑖𝑜𝑛</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r>
                  <a:rPr lang="en-US" sz="2000" dirty="0"/>
                  <a:t> </a:t>
                </a:r>
                <a:br>
                  <a:rPr lang="en-US" sz="2000" dirty="0"/>
                </a:br>
                <a:r>
                  <a:rPr lang="en-US" sz="2000" dirty="0"/>
                  <a:t>Decides how much should be remembered from a previous state.</a:t>
                </a:r>
              </a:p>
              <a:p>
                <a:pPr lvl="2"/>
                <a:endParaRPr lang="en-US" sz="2000" dirty="0"/>
              </a:p>
              <a:p>
                <a:pPr lvl="2"/>
                <a:r>
                  <a:rPr lang="en-US" sz="2000" dirty="0"/>
                  <a:t>Input gate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𝑖𝑛𝑓𝑜𝑟𝑚𝑎𝑡𝑖𝑜𝑛</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oMath>
                </a14:m>
                <a:br>
                  <a:rPr lang="en-US" sz="2000" dirty="0"/>
                </a:br>
                <a:r>
                  <a:rPr lang="en-US" sz="2000" dirty="0"/>
                  <a:t>Decides how much should be used from the current input</a:t>
                </a:r>
              </a:p>
              <a:p>
                <a:pPr lvl="2"/>
                <a:endParaRPr lang="en-US" sz="2000" dirty="0"/>
              </a:p>
              <a:p>
                <a:pPr lvl="2"/>
                <a:r>
                  <a:rPr lang="en-US" sz="2000" dirty="0"/>
                  <a:t>Output gate </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𝑖𝑛𝑓𝑜𝑟𝑚𝑎𝑡𝑖𝑜𝑛</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oMath>
                </a14:m>
                <a:br>
                  <a:rPr lang="en-US" sz="2000" dirty="0"/>
                </a:br>
                <a:r>
                  <a:rPr lang="en-US" sz="2000" dirty="0"/>
                  <a:t>Decides how much of the current state should be outputted as the next hidden state</a:t>
                </a:r>
              </a:p>
              <a:p>
                <a:pPr lvl="2"/>
                <a:endParaRPr lang="en-US" sz="1600" dirty="0"/>
              </a:p>
              <a:p>
                <a:pPr lvl="1"/>
                <a:endParaRPr lang="en-US" sz="1800"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r="-62"/>
                </a:stretch>
              </a:blipFill>
            </p:spPr>
            <p:txBody>
              <a:bodyPr/>
              <a:lstStyle/>
              <a:p>
                <a:r>
                  <a:rPr lang="ro-RO">
                    <a:noFill/>
                  </a:rPr>
                  <a:t> </a:t>
                </a:r>
              </a:p>
            </p:txBody>
          </p:sp>
        </mc:Fallback>
      </mc:AlternateContent>
    </p:spTree>
    <p:extLst>
      <p:ext uri="{BB962C8B-B14F-4D97-AF65-F5344CB8AC3E}">
        <p14:creationId xmlns:p14="http://schemas.microsoft.com/office/powerpoint/2010/main" val="253342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p:sp>
        <p:nvSpPr>
          <p:cNvPr id="4" name="Content Placeholder 3"/>
          <p:cNvSpPr>
            <a:spLocks noGrp="1"/>
          </p:cNvSpPr>
          <p:nvPr>
            <p:ph idx="1"/>
          </p:nvPr>
        </p:nvSpPr>
        <p:spPr>
          <a:xfrm>
            <a:off x="1522414" y="1905000"/>
            <a:ext cx="9905998" cy="4267200"/>
          </a:xfrm>
        </p:spPr>
        <p:txBody>
          <a:bodyPr>
            <a:noAutofit/>
          </a:bodyPr>
          <a:lstStyle/>
          <a:p>
            <a:pPr marL="617220" lvl="1" indent="-342900">
              <a:buClr>
                <a:schemeClr val="bg1"/>
              </a:buClr>
              <a:buFont typeface="+mj-lt"/>
              <a:buAutoNum type="arabicPeriod" startAt="2"/>
            </a:pPr>
            <a:r>
              <a:rPr lang="en-US" dirty="0"/>
              <a:t>Decides the sign of information: The second neural network is computed using a </a:t>
            </a:r>
            <a:r>
              <a:rPr lang="en-US" dirty="0" err="1"/>
              <a:t>tanh</a:t>
            </a:r>
            <a:r>
              <a:rPr lang="en-US" dirty="0"/>
              <a:t> neuron, based on the context. The result is multiplied by the information.</a:t>
            </a:r>
          </a:p>
          <a:p>
            <a:pPr marL="274320" lvl="1" indent="0">
              <a:buClr>
                <a:schemeClr val="bg1"/>
              </a:buClr>
              <a:buNone/>
            </a:pPr>
            <a:endParaRPr lang="en-US" dirty="0"/>
          </a:p>
          <a:p>
            <a:pPr marL="635000" lvl="1" indent="-361950">
              <a:buClr>
                <a:schemeClr val="bg1"/>
              </a:buClr>
              <a:buNone/>
            </a:pPr>
            <a:r>
              <a:rPr lang="en-US" dirty="0"/>
              <a:t>     Since </a:t>
            </a:r>
            <a:r>
              <a:rPr lang="en-US" dirty="0" err="1"/>
              <a:t>tanh</a:t>
            </a:r>
            <a:r>
              <a:rPr lang="en-US" dirty="0"/>
              <a:t> outputs information in the interval -1,1 we can view it as a counter for the   information. </a:t>
            </a:r>
          </a:p>
          <a:p>
            <a:pPr lvl="1"/>
            <a:endParaRPr lang="en-US" dirty="0"/>
          </a:p>
          <a:p>
            <a:pPr lvl="1"/>
            <a:endParaRPr lang="en-US" dirty="0"/>
          </a:p>
          <a:p>
            <a:pPr lvl="1"/>
            <a:endParaRPr lang="en-US" dirty="0"/>
          </a:p>
          <a:p>
            <a:pPr marL="0" indent="0">
              <a:buNone/>
            </a:pPr>
            <a:endParaRPr lang="en-US" sz="2000" dirty="0"/>
          </a:p>
          <a:p>
            <a:pPr marL="635000" indent="0">
              <a:buNone/>
            </a:pPr>
            <a:endParaRPr lang="en-US" sz="2000" dirty="0"/>
          </a:p>
          <a:p>
            <a:pPr marL="635000" indent="0">
              <a:buNone/>
            </a:pPr>
            <a:r>
              <a:rPr lang="en-US" sz="2000" dirty="0"/>
              <a:t>A negative input might be as important as a positive one so we need this kind of information.</a:t>
            </a:r>
            <a:br>
              <a:rPr lang="en-US" sz="2000" dirty="0"/>
            </a:br>
            <a:r>
              <a:rPr lang="en-US" sz="2000" dirty="0"/>
              <a:t>	</a:t>
            </a:r>
          </a:p>
          <a:p>
            <a:pPr marL="0" indent="0">
              <a:buNone/>
            </a:pPr>
            <a:endParaRPr lang="en-US" sz="2000" dirty="0"/>
          </a:p>
        </p:txBody>
      </p:sp>
      <mc:AlternateContent xmlns:mc="http://schemas.openxmlformats.org/markup-compatibility/2006" xmlns:a14="http://schemas.microsoft.com/office/drawing/2010/main">
        <mc:Choice Requires="a14">
          <p:sp>
            <p:nvSpPr>
              <p:cNvPr id="9" name="TextBox 8"/>
              <p:cNvSpPr txBox="1"/>
              <p:nvPr/>
            </p:nvSpPr>
            <p:spPr>
              <a:xfrm>
                <a:off x="3554531" y="3741449"/>
                <a:ext cx="156241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𝑖𝑛𝑓𝑜𝑟𝑚𝑎𝑡𝑖𝑜𝑛</m:t>
                      </m:r>
                    </m:oMath>
                  </m:oMathPara>
                </a14:m>
                <a:endParaRPr lang="ro-RO" dirty="0"/>
              </a:p>
            </p:txBody>
          </p:sp>
        </mc:Choice>
        <mc:Fallback xmlns="">
          <p:sp>
            <p:nvSpPr>
              <p:cNvPr id="9" name="TextBox 8"/>
              <p:cNvSpPr txBox="1">
                <a:spLocks noRot="1" noChangeAspect="1" noMove="1" noResize="1" noEditPoints="1" noAdjustHandles="1" noChangeArrowheads="1" noChangeShapeType="1" noTextEdit="1"/>
              </p:cNvSpPr>
              <p:nvPr/>
            </p:nvSpPr>
            <p:spPr>
              <a:xfrm>
                <a:off x="3554531" y="3741449"/>
                <a:ext cx="1562415" cy="341632"/>
              </a:xfrm>
              <a:prstGeom prst="rect">
                <a:avLst/>
              </a:prstGeom>
              <a:blipFill rotWithShape="0">
                <a:blip r:embed="rId3"/>
                <a:stretch>
                  <a:fillRect b="-16071"/>
                </a:stretch>
              </a:blipFill>
            </p:spPr>
            <p:txBody>
              <a:bodyPr/>
              <a:lstStyle/>
              <a:p>
                <a:r>
                  <a:rPr lang="ro-RO">
                    <a:noFill/>
                  </a:rPr>
                  <a:t> </a:t>
                </a:r>
              </a:p>
            </p:txBody>
          </p:sp>
        </mc:Fallback>
      </mc:AlternateContent>
      <p:sp>
        <p:nvSpPr>
          <p:cNvPr id="18" name="Oval 17"/>
          <p:cNvSpPr/>
          <p:nvPr/>
        </p:nvSpPr>
        <p:spPr>
          <a:xfrm>
            <a:off x="5501644" y="3724176"/>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sp>
        <p:nvSpPr>
          <p:cNvPr id="19" name="Oval 18"/>
          <p:cNvSpPr/>
          <p:nvPr/>
        </p:nvSpPr>
        <p:spPr>
          <a:xfrm>
            <a:off x="5283668" y="4384156"/>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cxnSp>
        <p:nvCxnSpPr>
          <p:cNvPr id="28" name="Straight Arrow Connector 27"/>
          <p:cNvCxnSpPr>
            <a:stCxn id="9" idx="3"/>
            <a:endCxn id="18" idx="2"/>
          </p:cNvCxnSpPr>
          <p:nvPr/>
        </p:nvCxnSpPr>
        <p:spPr>
          <a:xfrm flipV="1">
            <a:off x="5116946" y="3903629"/>
            <a:ext cx="384698" cy="86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9" idx="0"/>
            <a:endCxn id="18" idx="4"/>
          </p:cNvCxnSpPr>
          <p:nvPr/>
        </p:nvCxnSpPr>
        <p:spPr>
          <a:xfrm flipV="1">
            <a:off x="5681097" y="4083081"/>
            <a:ext cx="0" cy="30107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9" idx="4"/>
          </p:cNvCxnSpPr>
          <p:nvPr/>
        </p:nvCxnSpPr>
        <p:spPr>
          <a:xfrm flipV="1">
            <a:off x="5340882" y="4743061"/>
            <a:ext cx="340215" cy="2347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19" idx="4"/>
          </p:cNvCxnSpPr>
          <p:nvPr/>
        </p:nvCxnSpPr>
        <p:spPr>
          <a:xfrm flipH="1" flipV="1">
            <a:off x="5681097" y="4743061"/>
            <a:ext cx="344203" cy="24455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5114676" y="4842970"/>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50" name="TextBox 49"/>
              <p:cNvSpPr txBox="1">
                <a:spLocks noRot="1" noChangeAspect="1" noMove="1" noResize="1" noEditPoints="1" noAdjustHandles="1" noChangeArrowheads="1" noChangeShapeType="1" noTextEdit="1"/>
              </p:cNvSpPr>
              <p:nvPr/>
            </p:nvSpPr>
            <p:spPr>
              <a:xfrm>
                <a:off x="5114676" y="4842970"/>
                <a:ext cx="684418" cy="341632"/>
              </a:xfrm>
              <a:prstGeom prst="rect">
                <a:avLst/>
              </a:prstGeom>
              <a:blipFill rotWithShape="0">
                <a:blip r:embed="rId4"/>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5829853" y="4869088"/>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51" name="TextBox 50"/>
              <p:cNvSpPr txBox="1">
                <a:spLocks noRot="1" noChangeAspect="1" noMove="1" noResize="1" noEditPoints="1" noAdjustHandles="1" noChangeArrowheads="1" noChangeShapeType="1" noTextEdit="1"/>
              </p:cNvSpPr>
              <p:nvPr/>
            </p:nvSpPr>
            <p:spPr>
              <a:xfrm>
                <a:off x="5829853" y="4869088"/>
                <a:ext cx="457754" cy="341632"/>
              </a:xfrm>
              <a:prstGeom prst="rect">
                <a:avLst/>
              </a:prstGeom>
              <a:blipFill rotWithShape="0">
                <a:blip r:embed="rId5"/>
                <a:stretch>
                  <a:fillRect/>
                </a:stretch>
              </a:blipFill>
            </p:spPr>
            <p:txBody>
              <a:bodyPr/>
              <a:lstStyle/>
              <a:p>
                <a:r>
                  <a:rPr lang="ro-RO">
                    <a:noFill/>
                  </a:rPr>
                  <a:t> </a:t>
                </a:r>
              </a:p>
            </p:txBody>
          </p:sp>
        </mc:Fallback>
      </mc:AlternateContent>
      <p:sp>
        <p:nvSpPr>
          <p:cNvPr id="52" name="TextBox 51"/>
          <p:cNvSpPr txBox="1"/>
          <p:nvPr/>
        </p:nvSpPr>
        <p:spPr>
          <a:xfrm>
            <a:off x="5283668" y="5210720"/>
            <a:ext cx="946093" cy="313932"/>
          </a:xfrm>
          <a:prstGeom prst="rect">
            <a:avLst/>
          </a:prstGeom>
          <a:noFill/>
        </p:spPr>
        <p:txBody>
          <a:bodyPr wrap="none" rtlCol="0">
            <a:spAutoFit/>
          </a:bodyPr>
          <a:lstStyle/>
          <a:p>
            <a:pPr>
              <a:lnSpc>
                <a:spcPct val="90000"/>
              </a:lnSpc>
            </a:pPr>
            <a:r>
              <a:rPr lang="en-US" sz="1600" dirty="0"/>
              <a:t>context</a:t>
            </a:r>
            <a:endParaRPr lang="ro-RO" sz="1600" dirty="0"/>
          </a:p>
        </p:txBody>
      </p:sp>
      <p:cxnSp>
        <p:nvCxnSpPr>
          <p:cNvPr id="53" name="Straight Connector 52"/>
          <p:cNvCxnSpPr/>
          <p:nvPr/>
        </p:nvCxnSpPr>
        <p:spPr>
          <a:xfrm>
            <a:off x="4998994" y="5220493"/>
            <a:ext cx="16002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0639BFF-0A5E-C750-0F35-E02FAFE3998C}"/>
              </a:ext>
            </a:extLst>
          </p:cNvPr>
          <p:cNvCxnSpPr/>
          <p:nvPr/>
        </p:nvCxnSpPr>
        <p:spPr>
          <a:xfrm>
            <a:off x="5843821" y="3903628"/>
            <a:ext cx="39515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B198B70-FD00-C3F0-B816-90174D51B54C}"/>
                  </a:ext>
                </a:extLst>
              </p:cNvPr>
              <p:cNvSpPr txBox="1"/>
              <p:nvPr/>
            </p:nvSpPr>
            <p:spPr>
              <a:xfrm>
                <a:off x="6338721" y="3724176"/>
                <a:ext cx="2586029"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𝑤𝑒𝑖𝑔h𝑡𝑒𝑑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𝑖𝑛𝑓𝑜𝑟𝑚𝑎𝑡𝑖𝑜𝑛</m:t>
                      </m:r>
                    </m:oMath>
                  </m:oMathPara>
                </a14:m>
                <a:endParaRPr lang="ro-RO" dirty="0"/>
              </a:p>
            </p:txBody>
          </p:sp>
        </mc:Choice>
        <mc:Fallback xmlns="">
          <p:sp>
            <p:nvSpPr>
              <p:cNvPr id="5" name="TextBox 4">
                <a:extLst>
                  <a:ext uri="{FF2B5EF4-FFF2-40B4-BE49-F238E27FC236}">
                    <a16:creationId xmlns:a16="http://schemas.microsoft.com/office/drawing/2014/main" id="{FB198B70-FD00-C3F0-B816-90174D51B54C}"/>
                  </a:ext>
                </a:extLst>
              </p:cNvPr>
              <p:cNvSpPr txBox="1">
                <a:spLocks noRot="1" noChangeAspect="1" noMove="1" noResize="1" noEditPoints="1" noAdjustHandles="1" noChangeArrowheads="1" noChangeShapeType="1" noTextEdit="1"/>
              </p:cNvSpPr>
              <p:nvPr/>
            </p:nvSpPr>
            <p:spPr>
              <a:xfrm>
                <a:off x="6338721" y="3724176"/>
                <a:ext cx="2586029" cy="341632"/>
              </a:xfrm>
              <a:prstGeom prst="rect">
                <a:avLst/>
              </a:prstGeom>
              <a:blipFill>
                <a:blip r:embed="rId6"/>
                <a:stretch>
                  <a:fillRect b="-1428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1C53BA9-C7C9-18A5-ABCB-F5B8139C0BA3}"/>
              </a:ext>
            </a:extLst>
          </p:cNvPr>
          <p:cNvSpPr txBox="1"/>
          <p:nvPr/>
        </p:nvSpPr>
        <p:spPr>
          <a:xfrm>
            <a:off x="2993583" y="4099090"/>
            <a:ext cx="2121093" cy="313932"/>
          </a:xfrm>
          <a:prstGeom prst="rect">
            <a:avLst/>
          </a:prstGeom>
          <a:noFill/>
        </p:spPr>
        <p:txBody>
          <a:bodyPr wrap="none" rtlCol="0">
            <a:spAutoFit/>
          </a:bodyPr>
          <a:lstStyle/>
          <a:p>
            <a:pPr>
              <a:lnSpc>
                <a:spcPct val="90000"/>
              </a:lnSpc>
            </a:pPr>
            <a:r>
              <a:rPr lang="en-US" sz="1600" dirty="0">
                <a:solidFill>
                  <a:schemeClr val="bg1"/>
                </a:solidFill>
              </a:rPr>
              <a:t>Ex: [1.0, 0.9, 0.0, 0.7]</a:t>
            </a:r>
          </a:p>
        </p:txBody>
      </p:sp>
      <p:sp>
        <p:nvSpPr>
          <p:cNvPr id="7" name="TextBox 6">
            <a:extLst>
              <a:ext uri="{FF2B5EF4-FFF2-40B4-BE49-F238E27FC236}">
                <a16:creationId xmlns:a16="http://schemas.microsoft.com/office/drawing/2014/main" id="{0CEF39AE-731E-B919-0CF9-6688A44FD6D7}"/>
              </a:ext>
            </a:extLst>
          </p:cNvPr>
          <p:cNvSpPr txBox="1"/>
          <p:nvPr/>
        </p:nvSpPr>
        <p:spPr>
          <a:xfrm>
            <a:off x="5021645" y="5557802"/>
            <a:ext cx="1938351" cy="313932"/>
          </a:xfrm>
          <a:prstGeom prst="rect">
            <a:avLst/>
          </a:prstGeom>
          <a:noFill/>
        </p:spPr>
        <p:txBody>
          <a:bodyPr wrap="none" rtlCol="0">
            <a:spAutoFit/>
          </a:bodyPr>
          <a:lstStyle/>
          <a:p>
            <a:pPr>
              <a:lnSpc>
                <a:spcPct val="90000"/>
              </a:lnSpc>
            </a:pPr>
            <a:r>
              <a:rPr lang="en-US" sz="1600" dirty="0">
                <a:solidFill>
                  <a:schemeClr val="bg1"/>
                </a:solidFill>
              </a:rPr>
              <a:t>[0.9, -0.9, 0.2, -0.3]</a:t>
            </a:r>
          </a:p>
        </p:txBody>
      </p:sp>
      <p:sp>
        <p:nvSpPr>
          <p:cNvPr id="8" name="TextBox 7">
            <a:extLst>
              <a:ext uri="{FF2B5EF4-FFF2-40B4-BE49-F238E27FC236}">
                <a16:creationId xmlns:a16="http://schemas.microsoft.com/office/drawing/2014/main" id="{E40403A3-5A7B-B11E-7E5E-10489ECAF1AC}"/>
              </a:ext>
            </a:extLst>
          </p:cNvPr>
          <p:cNvSpPr txBox="1"/>
          <p:nvPr/>
        </p:nvSpPr>
        <p:spPr>
          <a:xfrm>
            <a:off x="6810281" y="4068812"/>
            <a:ext cx="1938351" cy="313932"/>
          </a:xfrm>
          <a:prstGeom prst="rect">
            <a:avLst/>
          </a:prstGeom>
          <a:noFill/>
        </p:spPr>
        <p:txBody>
          <a:bodyPr wrap="none" rtlCol="0">
            <a:spAutoFit/>
          </a:bodyPr>
          <a:lstStyle/>
          <a:p>
            <a:pPr>
              <a:lnSpc>
                <a:spcPct val="90000"/>
              </a:lnSpc>
            </a:pPr>
            <a:r>
              <a:rPr lang="en-US" sz="1600" dirty="0">
                <a:solidFill>
                  <a:schemeClr val="bg1"/>
                </a:solidFill>
              </a:rPr>
              <a:t>[0.9,- 0.8, 0.0, -0.2]</a:t>
            </a:r>
          </a:p>
        </p:txBody>
      </p:sp>
    </p:spTree>
    <p:extLst>
      <p:ext uri="{BB962C8B-B14F-4D97-AF65-F5344CB8AC3E}">
        <p14:creationId xmlns:p14="http://schemas.microsoft.com/office/powerpoint/2010/main" val="24017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This kind of network is used in two places:</a:t>
                </a:r>
              </a:p>
              <a:p>
                <a:pPr marL="548640" lvl="2" indent="0">
                  <a:buNone/>
                </a:pPr>
                <a:endParaRPr lang="en-US" sz="2000" dirty="0"/>
              </a:p>
              <a:p>
                <a:pPr lvl="2"/>
                <a:r>
                  <a:rPr lang="en-US" sz="2000" dirty="0"/>
                  <a:t>With Input gate(</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m:t>
                    </m:r>
                  </m:oMath>
                </a14:m>
                <a:r>
                  <a:rPr lang="en-US" sz="2000" dirty="0"/>
                  <a:t>: </a:t>
                </a:r>
                <a14:m>
                  <m:oMath xmlns:m="http://schemas.openxmlformats.org/officeDocument/2006/math">
                    <m:r>
                      <a:rPr lang="en-US" sz="2000" b="0" i="1" smtClean="0">
                        <a:latin typeface="Cambria Math" panose="02040503050406030204" pitchFamily="18" charset="0"/>
                      </a:rPr>
                      <m:t>𝑖𝑛𝑓𝑜𝑟𝑚𝑎𝑡𝑖𝑜𝑛</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r>
                      <a:rPr lang="en-US" sz="2000" b="0" i="1" smtClean="0">
                        <a:latin typeface="Cambria Math" panose="02040503050406030204" pitchFamily="18" charset="0"/>
                      </a:rPr>
                      <m:t> </m:t>
                    </m:r>
                    <m:r>
                      <a:rPr lang="en-US" sz="2000" b="0" i="1" smtClean="0">
                        <a:latin typeface="Cambria Math" panose="02040503050406030204" pitchFamily="18" charset="0"/>
                      </a:rPr>
                      <m:t>𝑎𝑛𝑑</m:t>
                    </m:r>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r>
                      <a:rPr lang="en-US" sz="2000" b="0" i="1" smtClean="0">
                        <a:latin typeface="Cambria Math" panose="02040503050406030204" pitchFamily="18" charset="0"/>
                      </a:rPr>
                      <m:t>)</m:t>
                    </m:r>
                  </m:oMath>
                </a14:m>
                <a:br>
                  <a:rPr lang="en-US" sz="2000" dirty="0"/>
                </a:br>
                <a:r>
                  <a:rPr lang="en-US" sz="2000" dirty="0"/>
                  <a:t>Decides which of the input should be positive or negative. The amount will also be adjusted by the input gate.</a:t>
                </a:r>
              </a:p>
              <a:p>
                <a:pPr lvl="2"/>
                <a:endParaRPr lang="en-US" sz="2000" dirty="0"/>
              </a:p>
              <a:p>
                <a:pPr lvl="2"/>
                <a:r>
                  <a:rPr lang="en-US" sz="2000" dirty="0"/>
                  <a:t>With Output gate: </a:t>
                </a:r>
                <a14:m>
                  <m:oMath xmlns:m="http://schemas.openxmlformats.org/officeDocument/2006/math">
                    <m:r>
                      <a:rPr lang="en-US" sz="2000" b="0" i="1" smtClean="0">
                        <a:latin typeface="Cambria Math" panose="02040503050406030204" pitchFamily="18" charset="0"/>
                      </a:rPr>
                      <m:t>𝑖𝑛𝑓𝑜𝑟𝑚𝑎𝑡𝑖𝑜𝑛</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𝑡</m:t>
                        </m:r>
                      </m:sub>
                    </m:sSub>
                  </m:oMath>
                </a14:m>
                <a:br>
                  <a:rPr lang="en-US" sz="2000" dirty="0"/>
                </a:br>
                <a:r>
                  <a:rPr lang="en-US" sz="2000" dirty="0"/>
                  <a:t>Decides which of the information contained by current state is positive and which is negative. The amount will also be adjusted by the output gate</a:t>
                </a:r>
                <a:endParaRPr lang="en-US" sz="1600" dirty="0"/>
              </a:p>
              <a:p>
                <a:pPr lvl="1"/>
                <a:endParaRPr lang="en-US" sz="1800" dirty="0"/>
              </a:p>
              <a:p>
                <a:pPr marL="0" indent="0">
                  <a:buNone/>
                </a:pP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t="-1780"/>
                </a:stretch>
              </a:blipFill>
            </p:spPr>
            <p:txBody>
              <a:bodyPr/>
              <a:lstStyle/>
              <a:p>
                <a:r>
                  <a:rPr lang="en-US">
                    <a:noFill/>
                  </a:rPr>
                  <a:t> </a:t>
                </a:r>
              </a:p>
            </p:txBody>
          </p:sp>
        </mc:Fallback>
      </mc:AlternateContent>
    </p:spTree>
    <p:extLst>
      <p:ext uri="{BB962C8B-B14F-4D97-AF65-F5344CB8AC3E}">
        <p14:creationId xmlns:p14="http://schemas.microsoft.com/office/powerpoint/2010/main" val="3518533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p:sp>
        <p:nvSpPr>
          <p:cNvPr id="4" name="Content Placeholder 3"/>
          <p:cNvSpPr>
            <a:spLocks noGrp="1"/>
          </p:cNvSpPr>
          <p:nvPr>
            <p:ph idx="1"/>
          </p:nvPr>
        </p:nvSpPr>
        <p:spPr>
          <a:xfrm>
            <a:off x="1522414" y="1905000"/>
            <a:ext cx="9905998" cy="4267200"/>
          </a:xfrm>
        </p:spPr>
        <p:txBody>
          <a:bodyPr>
            <a:normAutofit/>
          </a:bodyPr>
          <a:lstStyle/>
          <a:p>
            <a:pPr marL="274320" lvl="1" indent="0">
              <a:buNone/>
            </a:pPr>
            <a:br>
              <a:rPr lang="en-US" dirty="0"/>
            </a:br>
            <a:br>
              <a:rPr lang="en-US" dirty="0"/>
            </a:b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0" indent="0">
              <a:buNone/>
            </a:pPr>
            <a:endParaRPr lang="en-US" sz="2000" dirty="0"/>
          </a:p>
        </p:txBody>
      </p:sp>
      <mc:AlternateContent xmlns:mc="http://schemas.openxmlformats.org/markup-compatibility/2006" xmlns:a14="http://schemas.microsoft.com/office/drawing/2010/main">
        <mc:Choice Requires="a14">
          <p:sp>
            <p:nvSpPr>
              <p:cNvPr id="19" name="TextBox 18"/>
              <p:cNvSpPr txBox="1"/>
              <p:nvPr/>
            </p:nvSpPr>
            <p:spPr>
              <a:xfrm>
                <a:off x="2724929" y="1769785"/>
                <a:ext cx="6805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19" name="TextBox 18"/>
              <p:cNvSpPr txBox="1">
                <a:spLocks noRot="1" noChangeAspect="1" noMove="1" noResize="1" noEditPoints="1" noAdjustHandles="1" noChangeArrowheads="1" noChangeShapeType="1" noTextEdit="1"/>
              </p:cNvSpPr>
              <p:nvPr/>
            </p:nvSpPr>
            <p:spPr>
              <a:xfrm>
                <a:off x="2724929" y="1769785"/>
                <a:ext cx="680507" cy="341632"/>
              </a:xfrm>
              <a:prstGeom prst="rect">
                <a:avLst/>
              </a:prstGeom>
              <a:blipFill rotWithShape="0">
                <a:blip r:embed="rId3"/>
                <a:stretch>
                  <a:fillRect b="-1786"/>
                </a:stretch>
              </a:blipFill>
            </p:spPr>
            <p:txBody>
              <a:bodyPr/>
              <a:lstStyle/>
              <a:p>
                <a:r>
                  <a:rPr lang="ro-RO">
                    <a:noFill/>
                  </a:rPr>
                  <a:t> </a:t>
                </a:r>
              </a:p>
            </p:txBody>
          </p:sp>
        </mc:Fallback>
      </mc:AlternateContent>
      <p:sp>
        <p:nvSpPr>
          <p:cNvPr id="20" name="Oval 19"/>
          <p:cNvSpPr/>
          <p:nvPr/>
        </p:nvSpPr>
        <p:spPr>
          <a:xfrm>
            <a:off x="3678256" y="1751525"/>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sp>
        <p:nvSpPr>
          <p:cNvPr id="21" name="Oval 20"/>
          <p:cNvSpPr/>
          <p:nvPr/>
        </p:nvSpPr>
        <p:spPr>
          <a:xfrm>
            <a:off x="5480530" y="2981161"/>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cxnSp>
        <p:nvCxnSpPr>
          <p:cNvPr id="23" name="Straight Arrow Connector 22"/>
          <p:cNvCxnSpPr>
            <a:stCxn id="19" idx="3"/>
            <a:endCxn id="20" idx="2"/>
          </p:cNvCxnSpPr>
          <p:nvPr/>
        </p:nvCxnSpPr>
        <p:spPr>
          <a:xfrm flipV="1">
            <a:off x="3405436" y="1930978"/>
            <a:ext cx="272820" cy="962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5027612" y="1751525"/>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endParaRPr lang="ro-RO" dirty="0"/>
          </a:p>
        </p:txBody>
      </p:sp>
      <p:cxnSp>
        <p:nvCxnSpPr>
          <p:cNvPr id="27" name="Straight Arrow Connector 26"/>
          <p:cNvCxnSpPr>
            <a:stCxn id="20" idx="6"/>
            <a:endCxn id="26" idx="2"/>
          </p:cNvCxnSpPr>
          <p:nvPr/>
        </p:nvCxnSpPr>
        <p:spPr>
          <a:xfrm>
            <a:off x="4037161" y="1930978"/>
            <a:ext cx="990451"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9057353" y="1751525"/>
                <a:ext cx="46089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28" name="TextBox 27"/>
              <p:cNvSpPr txBox="1">
                <a:spLocks noRot="1" noChangeAspect="1" noMove="1" noResize="1" noEditPoints="1" noAdjustHandles="1" noChangeArrowheads="1" noChangeShapeType="1" noTextEdit="1"/>
              </p:cNvSpPr>
              <p:nvPr/>
            </p:nvSpPr>
            <p:spPr>
              <a:xfrm>
                <a:off x="9057353" y="1751525"/>
                <a:ext cx="460895" cy="341632"/>
              </a:xfrm>
              <a:prstGeom prst="rect">
                <a:avLst/>
              </a:prstGeom>
              <a:blipFill rotWithShape="0">
                <a:blip r:embed="rId4"/>
                <a:stretch>
                  <a:fillRect b="-1786"/>
                </a:stretch>
              </a:blipFill>
            </p:spPr>
            <p:txBody>
              <a:bodyPr/>
              <a:lstStyle/>
              <a:p>
                <a:r>
                  <a:rPr lang="ro-RO">
                    <a:noFill/>
                  </a:rPr>
                  <a:t> </a:t>
                </a:r>
              </a:p>
            </p:txBody>
          </p:sp>
        </mc:Fallback>
      </mc:AlternateContent>
      <p:cxnSp>
        <p:nvCxnSpPr>
          <p:cNvPr id="29" name="Straight Arrow Connector 28"/>
          <p:cNvCxnSpPr>
            <a:stCxn id="26" idx="6"/>
            <a:endCxn id="28" idx="1"/>
          </p:cNvCxnSpPr>
          <p:nvPr/>
        </p:nvCxnSpPr>
        <p:spPr>
          <a:xfrm flipV="1">
            <a:off x="5386517" y="1922341"/>
            <a:ext cx="3670836" cy="8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p:cNvSpPr/>
              <p:nvPr/>
            </p:nvSpPr>
            <p:spPr>
              <a:xfrm>
                <a:off x="3705078" y="2312033"/>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ro-RO" dirty="0"/>
              </a:p>
            </p:txBody>
          </p:sp>
        </mc:Choice>
        <mc:Fallback xmlns="">
          <p:sp>
            <p:nvSpPr>
              <p:cNvPr id="15" name="Rectangle 14"/>
              <p:cNvSpPr>
                <a:spLocks noRot="1" noChangeAspect="1" noMove="1" noResize="1" noEditPoints="1" noAdjustHandles="1" noChangeArrowheads="1" noChangeShapeType="1" noTextEdit="1"/>
              </p:cNvSpPr>
              <p:nvPr/>
            </p:nvSpPr>
            <p:spPr>
              <a:xfrm>
                <a:off x="3705078" y="2312033"/>
                <a:ext cx="305259" cy="309812"/>
              </a:xfrm>
              <a:prstGeom prst="rect">
                <a:avLst/>
              </a:prstGeom>
              <a:blipFill rotWithShape="0">
                <a:blip r:embed="rId5"/>
                <a:stretch>
                  <a:fillRect l="-15385" b="-26415"/>
                </a:stretch>
              </a:blipFill>
              <a:ln/>
            </p:spPr>
            <p:txBody>
              <a:bodyPr/>
              <a:lstStyle/>
              <a:p>
                <a:r>
                  <a:rPr lang="ro-RO">
                    <a:noFill/>
                  </a:rPr>
                  <a:t> </a:t>
                </a:r>
              </a:p>
            </p:txBody>
          </p:sp>
        </mc:Fallback>
      </mc:AlternateContent>
      <p:sp>
        <p:nvSpPr>
          <p:cNvPr id="34" name="Oval 33"/>
          <p:cNvSpPr/>
          <p:nvPr/>
        </p:nvSpPr>
        <p:spPr>
          <a:xfrm>
            <a:off x="3679130" y="2964577"/>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35" name="Curved Connector 34"/>
          <p:cNvCxnSpPr/>
          <p:nvPr/>
        </p:nvCxnSpPr>
        <p:spPr>
          <a:xfrm rot="10800000" flipV="1">
            <a:off x="3744280" y="3061625"/>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5" idx="0"/>
          </p:cNvCxnSpPr>
          <p:nvPr/>
        </p:nvCxnSpPr>
        <p:spPr>
          <a:xfrm flipV="1">
            <a:off x="3857708" y="2110431"/>
            <a:ext cx="1" cy="20160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4" idx="0"/>
            <a:endCxn id="15" idx="2"/>
          </p:cNvCxnSpPr>
          <p:nvPr/>
        </p:nvCxnSpPr>
        <p:spPr>
          <a:xfrm flipH="1" flipV="1">
            <a:off x="3857708" y="2621845"/>
            <a:ext cx="875" cy="34273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p:cNvSpPr txBox="1"/>
              <p:nvPr/>
            </p:nvSpPr>
            <p:spPr>
              <a:xfrm>
                <a:off x="3645587" y="4061059"/>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51" name="TextBox 50"/>
              <p:cNvSpPr txBox="1">
                <a:spLocks noRot="1" noChangeAspect="1" noMove="1" noResize="1" noEditPoints="1" noAdjustHandles="1" noChangeArrowheads="1" noChangeShapeType="1" noTextEdit="1"/>
              </p:cNvSpPr>
              <p:nvPr/>
            </p:nvSpPr>
            <p:spPr>
              <a:xfrm>
                <a:off x="3645587" y="4061059"/>
                <a:ext cx="457754" cy="341632"/>
              </a:xfrm>
              <a:prstGeom prst="rect">
                <a:avLst/>
              </a:prstGeom>
              <a:blipFill rotWithShape="0">
                <a:blip r:embed="rId6"/>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2741686" y="3596320"/>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52" name="TextBox 51"/>
              <p:cNvSpPr txBox="1">
                <a:spLocks noRot="1" noChangeAspect="1" noMove="1" noResize="1" noEditPoints="1" noAdjustHandles="1" noChangeArrowheads="1" noChangeShapeType="1" noTextEdit="1"/>
              </p:cNvSpPr>
              <p:nvPr/>
            </p:nvSpPr>
            <p:spPr>
              <a:xfrm>
                <a:off x="2741686" y="3596320"/>
                <a:ext cx="684418" cy="341632"/>
              </a:xfrm>
              <a:prstGeom prst="rect">
                <a:avLst/>
              </a:prstGeom>
              <a:blipFill rotWithShape="0">
                <a:blip r:embed="rId7"/>
                <a:stretch>
                  <a:fillRect b="-1786"/>
                </a:stretch>
              </a:blipFill>
            </p:spPr>
            <p:txBody>
              <a:bodyPr/>
              <a:lstStyle/>
              <a:p>
                <a:r>
                  <a:rPr lang="ro-RO">
                    <a:noFill/>
                  </a:rPr>
                  <a:t> </a:t>
                </a:r>
              </a:p>
            </p:txBody>
          </p:sp>
        </mc:Fallback>
      </mc:AlternateContent>
      <p:cxnSp>
        <p:nvCxnSpPr>
          <p:cNvPr id="53" name="Straight Arrow Connector 52"/>
          <p:cNvCxnSpPr/>
          <p:nvPr/>
        </p:nvCxnSpPr>
        <p:spPr>
          <a:xfrm flipV="1">
            <a:off x="3422193" y="3797849"/>
            <a:ext cx="451397" cy="962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1" idx="0"/>
          </p:cNvCxnSpPr>
          <p:nvPr/>
        </p:nvCxnSpPr>
        <p:spPr>
          <a:xfrm flipH="1" flipV="1">
            <a:off x="3873590" y="3802660"/>
            <a:ext cx="874" cy="2583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3856833" y="3345631"/>
            <a:ext cx="875" cy="452218"/>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4382900" y="2961161"/>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66" name="Curved Connector 65"/>
          <p:cNvCxnSpPr/>
          <p:nvPr/>
        </p:nvCxnSpPr>
        <p:spPr>
          <a:xfrm rot="10800000" flipV="1">
            <a:off x="4448050" y="3058209"/>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endCxn id="65" idx="4"/>
          </p:cNvCxnSpPr>
          <p:nvPr/>
        </p:nvCxnSpPr>
        <p:spPr>
          <a:xfrm flipV="1">
            <a:off x="4562352" y="3320066"/>
            <a:ext cx="1" cy="461885"/>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Rectangle 70"/>
              <p:cNvSpPr/>
              <p:nvPr/>
            </p:nvSpPr>
            <p:spPr>
              <a:xfrm>
                <a:off x="4409722" y="2317051"/>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oMath>
                  </m:oMathPara>
                </a14:m>
                <a:endParaRPr lang="ro-RO" dirty="0"/>
              </a:p>
            </p:txBody>
          </p:sp>
        </mc:Choice>
        <mc:Fallback xmlns="">
          <p:sp>
            <p:nvSpPr>
              <p:cNvPr id="71" name="Rectangle 70"/>
              <p:cNvSpPr>
                <a:spLocks noRot="1" noChangeAspect="1" noMove="1" noResize="1" noEditPoints="1" noAdjustHandles="1" noChangeArrowheads="1" noChangeShapeType="1" noTextEdit="1"/>
              </p:cNvSpPr>
              <p:nvPr/>
            </p:nvSpPr>
            <p:spPr>
              <a:xfrm>
                <a:off x="4409722" y="2317051"/>
                <a:ext cx="305259" cy="309812"/>
              </a:xfrm>
              <a:prstGeom prst="rect">
                <a:avLst/>
              </a:prstGeom>
              <a:blipFill rotWithShape="0">
                <a:blip r:embed="rId8"/>
                <a:stretch>
                  <a:fillRect b="-3774"/>
                </a:stretch>
              </a:blipFill>
              <a:ln/>
            </p:spPr>
            <p:txBody>
              <a:bodyPr/>
              <a:lstStyle/>
              <a:p>
                <a:r>
                  <a:rPr lang="ro-RO">
                    <a:noFill/>
                  </a:rPr>
                  <a:t> </a:t>
                </a:r>
              </a:p>
            </p:txBody>
          </p:sp>
        </mc:Fallback>
      </mc:AlternateContent>
      <p:cxnSp>
        <p:nvCxnSpPr>
          <p:cNvPr id="72" name="Straight Arrow Connector 71"/>
          <p:cNvCxnSpPr>
            <a:stCxn id="65" idx="0"/>
            <a:endCxn id="71" idx="2"/>
          </p:cNvCxnSpPr>
          <p:nvPr/>
        </p:nvCxnSpPr>
        <p:spPr>
          <a:xfrm flipH="1" flipV="1">
            <a:off x="4562352" y="2626863"/>
            <a:ext cx="1" cy="33429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025724" y="2289883"/>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84" name="Straight Arrow Connector 83"/>
          <p:cNvCxnSpPr>
            <a:endCxn id="21" idx="4"/>
          </p:cNvCxnSpPr>
          <p:nvPr/>
        </p:nvCxnSpPr>
        <p:spPr>
          <a:xfrm flipH="1" flipV="1">
            <a:off x="5877959" y="3340066"/>
            <a:ext cx="15736" cy="477032"/>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Rectangle 84"/>
              <p:cNvSpPr/>
              <p:nvPr/>
            </p:nvSpPr>
            <p:spPr>
              <a:xfrm>
                <a:off x="5722197" y="2313437"/>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ro-RO" dirty="0"/>
              </a:p>
            </p:txBody>
          </p:sp>
        </mc:Choice>
        <mc:Fallback xmlns="">
          <p:sp>
            <p:nvSpPr>
              <p:cNvPr id="85" name="Rectangle 84"/>
              <p:cNvSpPr>
                <a:spLocks noRot="1" noChangeAspect="1" noMove="1" noResize="1" noEditPoints="1" noAdjustHandles="1" noChangeArrowheads="1" noChangeShapeType="1" noTextEdit="1"/>
              </p:cNvSpPr>
              <p:nvPr/>
            </p:nvSpPr>
            <p:spPr>
              <a:xfrm>
                <a:off x="5722197" y="2313437"/>
                <a:ext cx="305259" cy="309812"/>
              </a:xfrm>
              <a:prstGeom prst="rect">
                <a:avLst/>
              </a:prstGeom>
              <a:blipFill rotWithShape="0">
                <a:blip r:embed="rId9"/>
                <a:stretch>
                  <a:fillRect l="-9615" b="-19231"/>
                </a:stretch>
              </a:blipFill>
              <a:ln/>
            </p:spPr>
            <p:txBody>
              <a:bodyPr/>
              <a:lstStyle/>
              <a:p>
                <a:r>
                  <a:rPr lang="ro-RO">
                    <a:noFill/>
                  </a:rPr>
                  <a:t> </a:t>
                </a:r>
              </a:p>
            </p:txBody>
          </p:sp>
        </mc:Fallback>
      </mc:AlternateContent>
      <p:cxnSp>
        <p:nvCxnSpPr>
          <p:cNvPr id="86" name="Straight Arrow Connector 85"/>
          <p:cNvCxnSpPr>
            <a:stCxn id="21" idx="0"/>
            <a:endCxn id="85" idx="2"/>
          </p:cNvCxnSpPr>
          <p:nvPr/>
        </p:nvCxnSpPr>
        <p:spPr>
          <a:xfrm flipH="1" flipV="1">
            <a:off x="5874827" y="2623249"/>
            <a:ext cx="3132" cy="3579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71" idx="3"/>
            <a:endCxn id="79" idx="2"/>
          </p:cNvCxnSpPr>
          <p:nvPr/>
        </p:nvCxnSpPr>
        <p:spPr>
          <a:xfrm flipV="1">
            <a:off x="4714981" y="2469336"/>
            <a:ext cx="310743" cy="262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5" idx="1"/>
            <a:endCxn id="79" idx="6"/>
          </p:cNvCxnSpPr>
          <p:nvPr/>
        </p:nvCxnSpPr>
        <p:spPr>
          <a:xfrm flipH="1">
            <a:off x="5384629" y="2468343"/>
            <a:ext cx="337568" cy="9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7520280" y="2308831"/>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sp>
        <p:nvSpPr>
          <p:cNvPr id="105" name="Oval 104"/>
          <p:cNvSpPr/>
          <p:nvPr/>
        </p:nvSpPr>
        <p:spPr>
          <a:xfrm>
            <a:off x="6407056" y="3637645"/>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106" name="Curved Connector 105"/>
          <p:cNvCxnSpPr/>
          <p:nvPr/>
        </p:nvCxnSpPr>
        <p:spPr>
          <a:xfrm rot="10800000" flipV="1">
            <a:off x="6451548" y="3767053"/>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8" name="Rectangle 107"/>
              <p:cNvSpPr/>
              <p:nvPr/>
            </p:nvSpPr>
            <p:spPr>
              <a:xfrm>
                <a:off x="7034328" y="3661480"/>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oMath>
                  </m:oMathPara>
                </a14:m>
                <a:endParaRPr lang="ro-RO" dirty="0"/>
              </a:p>
            </p:txBody>
          </p:sp>
        </mc:Choice>
        <mc:Fallback xmlns="">
          <p:sp>
            <p:nvSpPr>
              <p:cNvPr id="108" name="Rectangle 107"/>
              <p:cNvSpPr>
                <a:spLocks noRot="1" noChangeAspect="1" noMove="1" noResize="1" noEditPoints="1" noAdjustHandles="1" noChangeArrowheads="1" noChangeShapeType="1" noTextEdit="1"/>
              </p:cNvSpPr>
              <p:nvPr/>
            </p:nvSpPr>
            <p:spPr>
              <a:xfrm>
                <a:off x="7034328" y="3661480"/>
                <a:ext cx="305259" cy="309812"/>
              </a:xfrm>
              <a:prstGeom prst="rect">
                <a:avLst/>
              </a:prstGeom>
              <a:blipFill rotWithShape="0">
                <a:blip r:embed="rId10"/>
                <a:stretch>
                  <a:fillRect/>
                </a:stretch>
              </a:blipFill>
              <a:ln/>
            </p:spPr>
            <p:txBody>
              <a:bodyPr/>
              <a:lstStyle/>
              <a:p>
                <a:r>
                  <a:rPr lang="ro-RO">
                    <a:noFill/>
                  </a:rPr>
                  <a:t> </a:t>
                </a:r>
              </a:p>
            </p:txBody>
          </p:sp>
        </mc:Fallback>
      </mc:AlternateContent>
      <p:cxnSp>
        <p:nvCxnSpPr>
          <p:cNvPr id="109" name="Straight Arrow Connector 108"/>
          <p:cNvCxnSpPr>
            <a:stCxn id="105" idx="6"/>
            <a:endCxn id="108" idx="1"/>
          </p:cNvCxnSpPr>
          <p:nvPr/>
        </p:nvCxnSpPr>
        <p:spPr>
          <a:xfrm flipV="1">
            <a:off x="6765961" y="3816386"/>
            <a:ext cx="268367" cy="7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79" idx="0"/>
            <a:endCxn id="26" idx="4"/>
          </p:cNvCxnSpPr>
          <p:nvPr/>
        </p:nvCxnSpPr>
        <p:spPr>
          <a:xfrm flipV="1">
            <a:off x="5205177" y="2110430"/>
            <a:ext cx="1888" cy="17945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8" name="Oval 127"/>
          <p:cNvSpPr/>
          <p:nvPr/>
        </p:nvSpPr>
        <p:spPr>
          <a:xfrm>
            <a:off x="7752009" y="3637645"/>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134" name="Straight Arrow Connector 133"/>
          <p:cNvCxnSpPr>
            <a:stCxn id="108" idx="3"/>
            <a:endCxn id="128" idx="2"/>
          </p:cNvCxnSpPr>
          <p:nvPr/>
        </p:nvCxnSpPr>
        <p:spPr>
          <a:xfrm>
            <a:off x="7339587" y="3816386"/>
            <a:ext cx="412422" cy="7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a:stCxn id="104" idx="4"/>
            <a:endCxn id="128" idx="0"/>
          </p:cNvCxnSpPr>
          <p:nvPr/>
        </p:nvCxnSpPr>
        <p:spPr>
          <a:xfrm>
            <a:off x="7917709" y="2667736"/>
            <a:ext cx="13753" cy="96990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a:endCxn id="104" idx="0"/>
          </p:cNvCxnSpPr>
          <p:nvPr/>
        </p:nvCxnSpPr>
        <p:spPr>
          <a:xfrm>
            <a:off x="7917709" y="1917585"/>
            <a:ext cx="0" cy="39124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p:cNvSpPr txBox="1"/>
              <p:nvPr/>
            </p:nvSpPr>
            <p:spPr>
              <a:xfrm>
                <a:off x="9060485" y="3636657"/>
                <a:ext cx="464806"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161" name="TextBox 160"/>
              <p:cNvSpPr txBox="1">
                <a:spLocks noRot="1" noChangeAspect="1" noMove="1" noResize="1" noEditPoints="1" noAdjustHandles="1" noChangeArrowheads="1" noChangeShapeType="1" noTextEdit="1"/>
              </p:cNvSpPr>
              <p:nvPr/>
            </p:nvSpPr>
            <p:spPr>
              <a:xfrm>
                <a:off x="9060485" y="3636657"/>
                <a:ext cx="464806" cy="341632"/>
              </a:xfrm>
              <a:prstGeom prst="rect">
                <a:avLst/>
              </a:prstGeom>
              <a:blipFill rotWithShape="0">
                <a:blip r:embed="rId11"/>
                <a:stretch>
                  <a:fillRect/>
                </a:stretch>
              </a:blipFill>
            </p:spPr>
            <p:txBody>
              <a:bodyPr/>
              <a:lstStyle/>
              <a:p>
                <a:r>
                  <a:rPr lang="ro-RO">
                    <a:noFill/>
                  </a:rPr>
                  <a:t> </a:t>
                </a:r>
              </a:p>
            </p:txBody>
          </p:sp>
        </mc:Fallback>
      </mc:AlternateContent>
      <p:cxnSp>
        <p:nvCxnSpPr>
          <p:cNvPr id="87" name="Straight Arrow Connector 86"/>
          <p:cNvCxnSpPr/>
          <p:nvPr/>
        </p:nvCxnSpPr>
        <p:spPr>
          <a:xfrm>
            <a:off x="3856833" y="3807473"/>
            <a:ext cx="2532375" cy="0"/>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28" idx="6"/>
            <a:endCxn id="161" idx="1"/>
          </p:cNvCxnSpPr>
          <p:nvPr/>
        </p:nvCxnSpPr>
        <p:spPr>
          <a:xfrm flipV="1">
            <a:off x="8110914" y="3807473"/>
            <a:ext cx="949571" cy="96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p:cNvSpPr/>
              <p:nvPr/>
            </p:nvSpPr>
            <p:spPr>
              <a:xfrm>
                <a:off x="1253808" y="4553391"/>
                <a:ext cx="4457835" cy="1264898"/>
              </a:xfrm>
              <a:prstGeom prst="rect">
                <a:avLst/>
              </a:prstGeom>
            </p:spPr>
            <p:txBody>
              <a:bodyPr wrap="square">
                <a:spAutoFit/>
              </a:bodyPr>
              <a:lstStyle/>
              <a:p>
                <a:pPr lvl="1"/>
                <a:r>
                  <a:rPr lang="en-US" dirty="0">
                    <a:solidFill>
                      <a:schemeClr val="bg1"/>
                    </a:solidFill>
                  </a:rPr>
                  <a:t>Gates:</a:t>
                </a: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𝑥𝑓</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h𝑓</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𝑓</m:t>
                            </m:r>
                          </m:sub>
                        </m:sSub>
                      </m:e>
                    </m:d>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𝑖</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𝑖</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𝑜</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𝑥𝑜</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h𝑜</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m:t>
                    </m:r>
                  </m:oMath>
                </a14:m>
                <a:endParaRPr lang="ro-RO" dirty="0">
                  <a:solidFill>
                    <a:schemeClr val="bg1"/>
                  </a:solidFill>
                </a:endParaRPr>
              </a:p>
            </p:txBody>
          </p:sp>
        </mc:Choice>
        <mc:Fallback xmlns="">
          <p:sp>
            <p:nvSpPr>
              <p:cNvPr id="113" name="Rectangle 112"/>
              <p:cNvSpPr>
                <a:spLocks noRot="1" noChangeAspect="1" noMove="1" noResize="1" noEditPoints="1" noAdjustHandles="1" noChangeArrowheads="1" noChangeShapeType="1" noTextEdit="1"/>
              </p:cNvSpPr>
              <p:nvPr/>
            </p:nvSpPr>
            <p:spPr>
              <a:xfrm>
                <a:off x="1253808" y="4553391"/>
                <a:ext cx="4457835" cy="1264898"/>
              </a:xfrm>
              <a:prstGeom prst="rect">
                <a:avLst/>
              </a:prstGeom>
              <a:blipFill>
                <a:blip r:embed="rId12"/>
                <a:stretch>
                  <a:fillRect t="-2899" b="-1932"/>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87" name="Rectangle 186"/>
              <p:cNvSpPr/>
              <p:nvPr/>
            </p:nvSpPr>
            <p:spPr>
              <a:xfrm>
                <a:off x="5797456" y="4577544"/>
                <a:ext cx="5367497" cy="1242648"/>
              </a:xfrm>
              <a:prstGeom prst="rect">
                <a:avLst/>
              </a:prstGeom>
            </p:spPr>
            <p:txBody>
              <a:bodyPr wrap="square">
                <a:spAutoFit/>
              </a:bodyPr>
              <a:lstStyle/>
              <a:p>
                <a:pPr lvl="1"/>
                <a:r>
                  <a:rPr lang="en-US" dirty="0">
                    <a:solidFill>
                      <a:schemeClr val="bg1"/>
                    </a:solidFill>
                  </a:rPr>
                  <a:t>State and output:</a:t>
                </a:r>
              </a:p>
              <a:p>
                <a:pPr marL="274320" lvl="1" indent="0">
                  <a:buNone/>
                </a:pP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𝑡𝑎𝑛h</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𝑔</m:t>
                            </m:r>
                          </m:sub>
                        </m:sSub>
                      </m:e>
                    </m:d>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𝑖</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𝑡</m:t>
                        </m:r>
                      </m:sub>
                    </m:sSub>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𝑜</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tanh</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oMath>
                </a14:m>
                <a:endParaRPr lang="ro-RO" dirty="0">
                  <a:solidFill>
                    <a:schemeClr val="bg1"/>
                  </a:solidFill>
                </a:endParaRPr>
              </a:p>
            </p:txBody>
          </p:sp>
        </mc:Choice>
        <mc:Fallback xmlns="">
          <p:sp>
            <p:nvSpPr>
              <p:cNvPr id="187" name="Rectangle 186"/>
              <p:cNvSpPr>
                <a:spLocks noRot="1" noChangeAspect="1" noMove="1" noResize="1" noEditPoints="1" noAdjustHandles="1" noChangeArrowheads="1" noChangeShapeType="1" noTextEdit="1"/>
              </p:cNvSpPr>
              <p:nvPr/>
            </p:nvSpPr>
            <p:spPr>
              <a:xfrm>
                <a:off x="5797456" y="4577544"/>
                <a:ext cx="5367497" cy="1242648"/>
              </a:xfrm>
              <a:prstGeom prst="rect">
                <a:avLst/>
              </a:prstGeom>
              <a:blipFill rotWithShape="0">
                <a:blip r:embed="rId13"/>
                <a:stretch>
                  <a:fillRect t="-2941" b="-3922"/>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236671" y="6325675"/>
                <a:ext cx="3338478"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m:t>
                      </m:r>
                      <m:r>
                        <a:rPr lang="en-US" sz="1600" b="0" i="0" smtClean="0">
                          <a:solidFill>
                            <a:schemeClr val="bg1"/>
                          </a:solidFill>
                          <a:latin typeface="Cambria Math" panose="02040503050406030204" pitchFamily="18" charset="0"/>
                        </a:rPr>
                        <m:t> =</m:t>
                      </m:r>
                      <m:r>
                        <m:rPr>
                          <m:sty m:val="p"/>
                        </m:rPr>
                        <a:rPr lang="en-US" sz="1600" b="0" i="0" smtClean="0">
                          <a:solidFill>
                            <a:schemeClr val="bg1"/>
                          </a:solidFill>
                          <a:latin typeface="Cambria Math" panose="02040503050406030204" pitchFamily="18" charset="0"/>
                        </a:rPr>
                        <m:t>element</m:t>
                      </m:r>
                      <m:r>
                        <a:rPr lang="en-US" sz="1600" b="0" i="0" smtClean="0">
                          <a:solidFill>
                            <a:schemeClr val="bg1"/>
                          </a:solidFill>
                          <a:latin typeface="Cambria Math" panose="02040503050406030204" pitchFamily="18" charset="0"/>
                        </a:rPr>
                        <m:t>−</m:t>
                      </m:r>
                      <m:r>
                        <m:rPr>
                          <m:sty m:val="p"/>
                        </m:rPr>
                        <a:rPr lang="en-US" sz="1600" b="0" i="0" smtClean="0">
                          <a:solidFill>
                            <a:schemeClr val="bg1"/>
                          </a:solidFill>
                          <a:latin typeface="Cambria Math" panose="02040503050406030204" pitchFamily="18" charset="0"/>
                        </a:rPr>
                        <m:t>wise</m:t>
                      </m:r>
                      <m:r>
                        <a:rPr lang="en-US" sz="1600" b="0" i="0" smtClean="0">
                          <a:solidFill>
                            <a:schemeClr val="bg1"/>
                          </a:solidFill>
                          <a:latin typeface="Cambria Math" panose="02040503050406030204" pitchFamily="18" charset="0"/>
                        </a:rPr>
                        <m:t> </m:t>
                      </m:r>
                      <m:r>
                        <m:rPr>
                          <m:sty m:val="p"/>
                        </m:rPr>
                        <a:rPr lang="en-US" sz="1600" b="0" i="0" smtClean="0">
                          <a:solidFill>
                            <a:schemeClr val="bg1"/>
                          </a:solidFill>
                          <a:latin typeface="Cambria Math" panose="02040503050406030204" pitchFamily="18" charset="0"/>
                        </a:rPr>
                        <m:t>multiplication</m:t>
                      </m:r>
                    </m:oMath>
                  </m:oMathPara>
                </a14:m>
                <a:endParaRPr lang="ro-RO" sz="16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236671" y="6325675"/>
                <a:ext cx="3338478" cy="313932"/>
              </a:xfrm>
              <a:prstGeom prst="rect">
                <a:avLst/>
              </a:prstGeom>
              <a:blipFill rotWithShape="0">
                <a:blip r:embed="rId14"/>
                <a:stretch>
                  <a:fillRect b="-15686"/>
                </a:stretch>
              </a:blipFill>
            </p:spPr>
            <p:txBody>
              <a:bodyPr/>
              <a:lstStyle/>
              <a:p>
                <a:r>
                  <a:rPr lang="ro-RO">
                    <a:noFill/>
                  </a:rPr>
                  <a:t> </a:t>
                </a:r>
              </a:p>
            </p:txBody>
          </p:sp>
        </mc:Fallback>
      </mc:AlternateContent>
    </p:spTree>
    <p:extLst>
      <p:ext uri="{BB962C8B-B14F-4D97-AF65-F5344CB8AC3E}">
        <p14:creationId xmlns:p14="http://schemas.microsoft.com/office/powerpoint/2010/main" val="82588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Recursive Neural Networks</a:t>
            </a:r>
          </a:p>
        </p:txBody>
      </p:sp>
      <p:sp>
        <p:nvSpPr>
          <p:cNvPr id="2" name="Text Placeholder 1"/>
          <p:cNvSpPr>
            <a:spLocks noGrp="1"/>
          </p:cNvSpPr>
          <p:nvPr>
            <p:ph type="body" idx="1"/>
          </p:nvPr>
        </p:nvSpPr>
        <p:spPr/>
        <p:txBody>
          <a:bodyPr/>
          <a:lstStyle/>
          <a:p>
            <a:r>
              <a:rPr lang="en-US" dirty="0"/>
              <a:t>How Recurrent Neural Networks Work?</a:t>
            </a:r>
          </a:p>
        </p:txBody>
      </p:sp>
    </p:spTree>
    <p:extLst>
      <p:ext uri="{BB962C8B-B14F-4D97-AF65-F5344CB8AC3E}">
        <p14:creationId xmlns:p14="http://schemas.microsoft.com/office/powerpoint/2010/main" val="19107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Why doesn’t the gradient disappear?</a:t>
                </a:r>
              </a:p>
              <a:p>
                <a:pPr lvl="1"/>
                <a:endParaRPr lang="en-US" sz="1600" dirty="0"/>
              </a:p>
              <a:p>
                <a:pPr marL="27432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oMath>
                  </m:oMathPara>
                </a14:m>
                <a:endParaRPr lang="en-US" dirty="0"/>
              </a:p>
              <a:p>
                <a:pPr marL="274320" lvl="1" indent="0">
                  <a:buNone/>
                </a:pPr>
                <a:endParaRPr lang="en-US" sz="1600" dirty="0"/>
              </a:p>
              <a:p>
                <a:pPr marL="274320" lvl="1" indent="0">
                  <a:buNone/>
                </a:pPr>
                <a:r>
                  <a:rPr lang="en-US" sz="1600" dirty="0"/>
                  <a:t>1.	</a:t>
                </a:r>
                <a:r>
                  <a:rPr lang="en-US" dirty="0"/>
                  <a:t>The short (incomplete) answer :</a:t>
                </a:r>
              </a:p>
              <a:p>
                <a:pPr marL="274320" lvl="1" indent="0">
                  <a:buNone/>
                </a:pPr>
                <a:r>
                  <a:rPr lang="en-US"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a14:m>
                <a:endParaRPr lang="en-US" dirty="0"/>
              </a:p>
              <a:p>
                <a:pPr marL="274320" lvl="1" indent="0">
                  <a:buNone/>
                </a:pPr>
                <a:r>
                  <a:rPr lang="en-US" dirty="0"/>
                  <a:t>	this makes sense 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a14:m>
                <a:r>
                  <a:rPr lang="en-US" dirty="0"/>
                  <a:t> controls how much of the previous state to keep for the current state</a:t>
                </a:r>
              </a:p>
              <a:p>
                <a:pPr marL="274320" lvl="1" indent="0">
                  <a:buNone/>
                </a:pPr>
                <a:endParaRPr lang="en-US" sz="1800" dirty="0"/>
              </a:p>
              <a:p>
                <a:pPr marL="274320" lvl="1" indent="0">
                  <a:buNone/>
                </a:pPr>
                <a:r>
                  <a:rPr lang="en-US" sz="1800" dirty="0"/>
                  <a:t>2. 	The long answer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𝑓</m:t>
                        </m:r>
                      </m:e>
                      <m:sub>
                        <m:r>
                          <a:rPr lang="en-US" sz="1800" b="0" i="1" smtClean="0">
                            <a:latin typeface="Cambria Math" panose="02040503050406030204" pitchFamily="18" charset="0"/>
                          </a:rPr>
                          <m:t>𝑡</m:t>
                        </m:r>
                      </m:sub>
                    </m:sSub>
                  </m:oMath>
                </a14:m>
                <a:r>
                  <a:rPr lang="en-US" sz="1800" dirty="0"/>
                  <a:t> ,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𝑖</m:t>
                        </m:r>
                      </m:e>
                      <m:sub>
                        <m:r>
                          <a:rPr lang="en-US" sz="1800" b="0" i="1" smtClean="0">
                            <a:latin typeface="Cambria Math" panose="02040503050406030204" pitchFamily="18" charset="0"/>
                          </a:rPr>
                          <m:t>𝑡</m:t>
                        </m:r>
                      </m:sub>
                    </m:sSub>
                  </m:oMath>
                </a14:m>
                <a:r>
                  <a:rPr lang="en-US" sz="180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𝑔</m:t>
                        </m:r>
                      </m:e>
                      <m:sub>
                        <m:r>
                          <a:rPr lang="en-US" sz="1800" b="0" i="1" smtClean="0">
                            <a:latin typeface="Cambria Math" panose="02040503050406030204" pitchFamily="18" charset="0"/>
                          </a:rPr>
                          <m:t>𝑡</m:t>
                        </m:r>
                      </m:sub>
                    </m:sSub>
                  </m:oMath>
                </a14:m>
                <a:r>
                  <a:rPr lang="en-US" sz="1800" dirty="0"/>
                  <a:t> all depend on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a14:m>
                <a:r>
                  <a:rPr lang="en-US" sz="1800" dirty="0"/>
                  <a:t> or on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a14:m>
                <a:r>
                  <a:rPr lang="en-US" sz="1800" dirty="0"/>
                  <a:t> (which also depends on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𝐶</m:t>
                        </m:r>
                      </m:e>
                      <m:sub>
                        <m:r>
                          <a:rPr lang="en-US" sz="1800" b="0" i="1" smtClean="0">
                            <a:latin typeface="Cambria Math" panose="02040503050406030204" pitchFamily="18" charset="0"/>
                          </a:rPr>
                          <m:t>𝑡</m:t>
                        </m:r>
                        <m:r>
                          <a:rPr lang="en-US" sz="1800" b="0" i="1" smtClean="0">
                            <a:latin typeface="Cambria Math" panose="02040503050406030204" pitchFamily="18" charset="0"/>
                          </a:rPr>
                          <m:t>−1</m:t>
                        </m:r>
                      </m:sub>
                    </m:sSub>
                  </m:oMath>
                </a14:m>
                <a:r>
                  <a:rPr lang="en-US" sz="1800" dirty="0"/>
                  <a:t>). So the way the above derivate is computed is incomplete</a:t>
                </a:r>
              </a:p>
              <a:p>
                <a:pPr marL="0" indent="0">
                  <a:buNone/>
                </a:pP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t="-1780"/>
                </a:stretch>
              </a:blipFill>
            </p:spPr>
            <p:txBody>
              <a:bodyPr/>
              <a:lstStyle/>
              <a:p>
                <a:r>
                  <a:rPr lang="en-US">
                    <a:noFill/>
                  </a:rPr>
                  <a:t> </a:t>
                </a:r>
              </a:p>
            </p:txBody>
          </p:sp>
        </mc:Fallback>
      </mc:AlternateContent>
    </p:spTree>
    <p:extLst>
      <p:ext uri="{BB962C8B-B14F-4D97-AF65-F5344CB8AC3E}">
        <p14:creationId xmlns:p14="http://schemas.microsoft.com/office/powerpoint/2010/main" val="11696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Why doesn’t the gradient disappear?</a:t>
                </a:r>
              </a:p>
              <a:p>
                <a:pPr marL="274320" lvl="1" indent="0">
                  <a:buNone/>
                </a:pPr>
                <a:endParaRPr lang="en-US" b="0" i="1" dirty="0">
                  <a:latin typeface="Cambria Math" panose="02040503050406030204" pitchFamily="18" charset="0"/>
                </a:endParaRPr>
              </a:p>
              <a:p>
                <a:pPr marL="274320" lvl="1" indent="0">
                  <a:buNone/>
                </a:pPr>
                <a14:m>
                  <m:oMathPara xmlns:m="http://schemas.openxmlformats.org/officeDocument/2006/math">
                    <m:oMathParaPr>
                      <m:jc m:val="left"/>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1" smtClean="0">
                                      <a:latin typeface="Cambria Math" panose="02040503050406030204" pitchFamily="18" charset="0"/>
                                    </a:rPr>
                                    <m:t>C</m:t>
                                  </m:r>
                                </m:e>
                                <m:sub>
                                  <m:r>
                                    <a:rPr lang="en-US" b="0" i="1" smtClean="0">
                                      <a:latin typeface="Cambria Math" panose="02040503050406030204" pitchFamily="18" charset="0"/>
                                    </a:rPr>
                                    <m:t>𝑡</m:t>
                                  </m:r>
                                  <m:r>
                                    <a:rPr lang="en-US" b="0" i="1" smtClean="0">
                                      <a:latin typeface="Cambria Math" panose="02040503050406030204" pitchFamily="18" charset="0"/>
                                    </a:rPr>
                                    <m:t>−1</m:t>
                                  </m:r>
                                </m:sub>
                              </m:sSub>
                            </m:e>
                          </m:d>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oMath>
                  </m:oMathPara>
                </a14:m>
                <a:endParaRPr lang="en-US" dirty="0"/>
              </a:p>
              <a:p>
                <a:pPr marL="274320" lvl="1" indent="0">
                  <a:buNone/>
                </a:pPr>
                <a:endParaRPr lang="en-US" dirty="0"/>
              </a:p>
              <a:p>
                <a:pPr marL="731520" lvl="1" indent="-457200">
                  <a:buAutoNum type="arabicPeriod"/>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i="1">
                                    <a:latin typeface="Cambria Math" panose="02040503050406030204" pitchFamily="18" charset="0"/>
                                  </a:rPr>
                                  <m:t>C</m:t>
                                </m:r>
                              </m:e>
                              <m:sub>
                                <m:r>
                                  <a:rPr lang="en-US" i="1">
                                    <a:latin typeface="Cambria Math" panose="02040503050406030204" pitchFamily="18" charset="0"/>
                                  </a:rPr>
                                  <m:t>𝑡</m:t>
                                </m:r>
                                <m:r>
                                  <a:rPr lang="en-US" i="1">
                                    <a:latin typeface="Cambria Math" panose="02040503050406030204" pitchFamily="18" charset="0"/>
                                  </a:rPr>
                                  <m:t>−1</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𝑡</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e>
                    </m:d>
                  </m:oMath>
                </a14:m>
                <a:endParaRPr lang="en-US" b="0" dirty="0"/>
              </a:p>
              <a:p>
                <a:pPr marL="731520" lvl="1" indent="-457200">
                  <a:buAutoNum type="arabicPeriod"/>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𝑡</m:t>
                                </m:r>
                              </m:sub>
                            </m:sSub>
                          </m:e>
                        </m:d>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e>
                    </m:d>
                  </m:oMath>
                </a14:m>
                <a:endParaRPr lang="en-US" b="0" dirty="0"/>
              </a:p>
              <a:p>
                <a:pPr marL="274320" lvl="1" indent="0">
                  <a:buNone/>
                </a:pPr>
                <a:endParaRPr lang="en-US" i="1" dirty="0">
                  <a:latin typeface="Cambria Math" panose="02040503050406030204" pitchFamily="18" charset="0"/>
                </a:endParaRPr>
              </a:p>
              <a:p>
                <a:pPr marL="274320" lvl="1"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𝑡</m:t>
                          </m:r>
                          <m:r>
                            <a:rPr lang="en-US" b="0" i="1" smtClean="0">
                              <a:latin typeface="Cambria Math" panose="02040503050406030204" pitchFamily="18" charset="0"/>
                            </a:rPr>
                            <m:t>−1</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𝑡</m:t>
                          </m:r>
                        </m:sub>
                      </m:sSub>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r>
                                <a:rPr lang="en-US" b="0" i="1" smtClean="0">
                                  <a:latin typeface="Cambria Math" panose="02040503050406030204" pitchFamily="18" charset="0"/>
                                </a:rPr>
                                <m:t>−1</m:t>
                              </m:r>
                            </m:sub>
                          </m:sSub>
                        </m:den>
                      </m:f>
                    </m:oMath>
                  </m:oMathPara>
                </a14:m>
                <a:endParaRPr lang="en-US" dirty="0"/>
              </a:p>
              <a:p>
                <a:pPr marL="0"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a:stretch>
              </a:blipFill>
            </p:spPr>
            <p:txBody>
              <a:bodyPr/>
              <a:lstStyle/>
              <a:p>
                <a:r>
                  <a:rPr lang="ro-RO">
                    <a:noFill/>
                  </a:rPr>
                  <a:t> </a:t>
                </a:r>
              </a:p>
            </p:txBody>
          </p:sp>
        </mc:Fallback>
      </mc:AlternateContent>
    </p:spTree>
    <p:extLst>
      <p:ext uri="{BB962C8B-B14F-4D97-AF65-F5344CB8AC3E}">
        <p14:creationId xmlns:p14="http://schemas.microsoft.com/office/powerpoint/2010/main" val="264468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Why doesn’t the gradient disappear?</a:t>
                </a:r>
              </a:p>
              <a:p>
                <a:pPr marL="274320" lvl="1" indent="0">
                  <a:buNone/>
                </a:pPr>
                <a:endParaRPr lang="en-US" i="1" dirty="0">
                  <a:latin typeface="Cambria Math" panose="02040503050406030204" pitchFamily="18" charset="0"/>
                </a:endParaRPr>
              </a:p>
              <a:p>
                <a:pPr marL="274320" lvl="1"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𝑐</m:t>
                          </m:r>
                        </m:e>
                        <m:sub>
                          <m:r>
                            <a:rPr lang="en-US" b="0" i="1" smtClean="0">
                              <a:solidFill>
                                <a:schemeClr val="bg1">
                                  <a:lumMod val="65000"/>
                                </a:schemeClr>
                              </a:solidFill>
                              <a:latin typeface="Cambria Math" panose="02040503050406030204" pitchFamily="18" charset="0"/>
                            </a:rPr>
                            <m:t>𝑡</m:t>
                          </m:r>
                          <m:r>
                            <a:rPr lang="en-US" b="0" i="1" smtClean="0">
                              <a:solidFill>
                                <a:schemeClr val="bg1">
                                  <a:lumMod val="65000"/>
                                </a:schemeClr>
                              </a:solidFill>
                              <a:latin typeface="Cambria Math" panose="02040503050406030204" pitchFamily="18" charset="0"/>
                            </a:rPr>
                            <m:t>−1</m:t>
                          </m:r>
                        </m:sub>
                      </m:sSub>
                      <m:f>
                        <m:fPr>
                          <m:ctrlPr>
                            <a:rPr lang="en-US" b="0" i="1" smtClean="0">
                              <a:solidFill>
                                <a:schemeClr val="bg1">
                                  <a:lumMod val="65000"/>
                                </a:schemeClr>
                              </a:solidFill>
                              <a:latin typeface="Cambria Math" panose="02040503050406030204" pitchFamily="18" charset="0"/>
                            </a:rPr>
                          </m:ctrlPr>
                        </m:fPr>
                        <m:num>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𝑓</m:t>
                              </m:r>
                            </m:e>
                            <m:sub>
                              <m:r>
                                <a:rPr lang="en-US" b="0" i="1" smtClean="0">
                                  <a:solidFill>
                                    <a:schemeClr val="bg1">
                                      <a:lumMod val="65000"/>
                                    </a:schemeClr>
                                  </a:solidFill>
                                  <a:latin typeface="Cambria Math" panose="02040503050406030204" pitchFamily="18" charset="0"/>
                                </a:rPr>
                                <m:t>𝑡</m:t>
                              </m:r>
                            </m:sub>
                          </m:sSub>
                        </m:num>
                        <m:den>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𝐶</m:t>
                              </m:r>
                            </m:e>
                            <m:sub>
                              <m:r>
                                <a:rPr lang="en-US" b="0" i="1" smtClean="0">
                                  <a:solidFill>
                                    <a:schemeClr val="bg1">
                                      <a:lumMod val="65000"/>
                                    </a:schemeClr>
                                  </a:solidFill>
                                  <a:latin typeface="Cambria Math" panose="02040503050406030204" pitchFamily="18" charset="0"/>
                                </a:rPr>
                                <m:t>𝑡</m:t>
                              </m:r>
                              <m:r>
                                <a:rPr lang="en-US" b="0" i="1" smtClean="0">
                                  <a:solidFill>
                                    <a:schemeClr val="bg1">
                                      <a:lumMod val="65000"/>
                                    </a:schemeClr>
                                  </a:solidFill>
                                  <a:latin typeface="Cambria Math" panose="02040503050406030204" pitchFamily="18" charset="0"/>
                                </a:rPr>
                                <m:t>−1</m:t>
                              </m:r>
                            </m:sub>
                          </m:sSub>
                        </m:den>
                      </m:f>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𝑖</m:t>
                          </m:r>
                        </m:e>
                        <m:sub>
                          <m:r>
                            <a:rPr lang="en-US" b="0" i="1" smtClean="0">
                              <a:solidFill>
                                <a:schemeClr val="bg1">
                                  <a:lumMod val="65000"/>
                                </a:schemeClr>
                              </a:solidFill>
                              <a:latin typeface="Cambria Math" panose="02040503050406030204" pitchFamily="18" charset="0"/>
                            </a:rPr>
                            <m:t>𝑡</m:t>
                          </m:r>
                        </m:sub>
                      </m:sSub>
                      <m:f>
                        <m:fPr>
                          <m:ctrlPr>
                            <a:rPr lang="en-US" b="0" i="1" smtClean="0">
                              <a:solidFill>
                                <a:schemeClr val="bg1">
                                  <a:lumMod val="65000"/>
                                </a:schemeClr>
                              </a:solidFill>
                              <a:latin typeface="Cambria Math" panose="02040503050406030204" pitchFamily="18" charset="0"/>
                            </a:rPr>
                          </m:ctrlPr>
                        </m:fPr>
                        <m:num>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𝑔</m:t>
                              </m:r>
                            </m:e>
                            <m:sub>
                              <m:r>
                                <a:rPr lang="en-US" b="0" i="1" smtClean="0">
                                  <a:solidFill>
                                    <a:schemeClr val="bg1">
                                      <a:lumMod val="65000"/>
                                    </a:schemeClr>
                                  </a:solidFill>
                                  <a:latin typeface="Cambria Math" panose="02040503050406030204" pitchFamily="18" charset="0"/>
                                </a:rPr>
                                <m:t>𝑡</m:t>
                              </m:r>
                            </m:sub>
                          </m:sSub>
                        </m:num>
                        <m:den>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𝐶</m:t>
                              </m:r>
                            </m:e>
                            <m:sub>
                              <m:r>
                                <a:rPr lang="en-US" b="0" i="1" smtClean="0">
                                  <a:solidFill>
                                    <a:schemeClr val="bg1">
                                      <a:lumMod val="65000"/>
                                    </a:schemeClr>
                                  </a:solidFill>
                                  <a:latin typeface="Cambria Math" panose="02040503050406030204" pitchFamily="18" charset="0"/>
                                </a:rPr>
                                <m:t>𝑡</m:t>
                              </m:r>
                              <m:r>
                                <a:rPr lang="en-US" b="0" i="1" smtClean="0">
                                  <a:solidFill>
                                    <a:schemeClr val="bg1">
                                      <a:lumMod val="65000"/>
                                    </a:schemeClr>
                                  </a:solidFill>
                                  <a:latin typeface="Cambria Math" panose="02040503050406030204" pitchFamily="18" charset="0"/>
                                </a:rPr>
                                <m:t>−1</m:t>
                              </m:r>
                            </m:sub>
                          </m:sSub>
                        </m:den>
                      </m:f>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𝑔</m:t>
                          </m:r>
                        </m:e>
                        <m:sub>
                          <m:r>
                            <a:rPr lang="en-US" b="0" i="1" smtClean="0">
                              <a:solidFill>
                                <a:schemeClr val="bg1">
                                  <a:lumMod val="65000"/>
                                </a:schemeClr>
                              </a:solidFill>
                              <a:latin typeface="Cambria Math" panose="02040503050406030204" pitchFamily="18" charset="0"/>
                            </a:rPr>
                            <m:t>𝑡</m:t>
                          </m:r>
                        </m:sub>
                      </m:sSub>
                      <m:f>
                        <m:fPr>
                          <m:ctrlPr>
                            <a:rPr lang="en-US" b="0" i="1" smtClean="0">
                              <a:solidFill>
                                <a:schemeClr val="bg1">
                                  <a:lumMod val="65000"/>
                                </a:schemeClr>
                              </a:solidFill>
                              <a:latin typeface="Cambria Math" panose="02040503050406030204" pitchFamily="18" charset="0"/>
                            </a:rPr>
                          </m:ctrlPr>
                        </m:fPr>
                        <m:num>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𝑖</m:t>
                              </m:r>
                            </m:e>
                            <m:sub>
                              <m:r>
                                <a:rPr lang="en-US" b="0" i="1" smtClean="0">
                                  <a:solidFill>
                                    <a:schemeClr val="bg1">
                                      <a:lumMod val="65000"/>
                                    </a:schemeClr>
                                  </a:solidFill>
                                  <a:latin typeface="Cambria Math" panose="02040503050406030204" pitchFamily="18" charset="0"/>
                                </a:rPr>
                                <m:t>𝑡</m:t>
                              </m:r>
                            </m:sub>
                          </m:sSub>
                        </m:num>
                        <m:den>
                          <m:r>
                            <a:rPr lang="en-US" b="0" i="1" smtClean="0">
                              <a:solidFill>
                                <a:schemeClr val="bg1">
                                  <a:lumMod val="65000"/>
                                </a:schemeClr>
                              </a:solidFill>
                              <a:latin typeface="Cambria Math" panose="02040503050406030204" pitchFamily="18" charset="0"/>
                            </a:rPr>
                            <m:t>𝜕</m:t>
                          </m:r>
                          <m:sSub>
                            <m:sSubPr>
                              <m:ctrlPr>
                                <a:rPr lang="en-US" b="0" i="1" smtClean="0">
                                  <a:solidFill>
                                    <a:schemeClr val="bg1">
                                      <a:lumMod val="65000"/>
                                    </a:schemeClr>
                                  </a:solidFill>
                                  <a:latin typeface="Cambria Math" panose="02040503050406030204" pitchFamily="18" charset="0"/>
                                </a:rPr>
                              </m:ctrlPr>
                            </m:sSubPr>
                            <m:e>
                              <m:r>
                                <a:rPr lang="en-US" b="0" i="1" smtClean="0">
                                  <a:solidFill>
                                    <a:schemeClr val="bg1">
                                      <a:lumMod val="65000"/>
                                    </a:schemeClr>
                                  </a:solidFill>
                                  <a:latin typeface="Cambria Math" panose="02040503050406030204" pitchFamily="18" charset="0"/>
                                </a:rPr>
                                <m:t>𝐶</m:t>
                              </m:r>
                            </m:e>
                            <m:sub>
                              <m:r>
                                <a:rPr lang="en-US" b="0" i="1" smtClean="0">
                                  <a:solidFill>
                                    <a:schemeClr val="bg1">
                                      <a:lumMod val="65000"/>
                                    </a:schemeClr>
                                  </a:solidFill>
                                  <a:latin typeface="Cambria Math" panose="02040503050406030204" pitchFamily="18" charset="0"/>
                                </a:rPr>
                                <m:t>𝑡</m:t>
                              </m:r>
                              <m:r>
                                <a:rPr lang="en-US" b="0" i="1" smtClean="0">
                                  <a:solidFill>
                                    <a:schemeClr val="bg1">
                                      <a:lumMod val="65000"/>
                                    </a:schemeClr>
                                  </a:solidFill>
                                  <a:latin typeface="Cambria Math" panose="02040503050406030204" pitchFamily="18" charset="0"/>
                                </a:rPr>
                                <m:t>−1</m:t>
                              </m:r>
                            </m:sub>
                          </m:sSub>
                        </m:den>
                      </m:f>
                    </m:oMath>
                  </m:oMathPara>
                </a14:m>
                <a:endParaRPr lang="en-US" dirty="0"/>
              </a:p>
              <a:p>
                <a:pPr marL="274320" lvl="1" indent="0">
                  <a:buNone/>
                </a:pPr>
                <a:endParaRPr lang="en-US" dirty="0"/>
              </a:p>
              <a:p>
                <a:pPr marL="274320" lvl="1" indent="0">
                  <a:buNone/>
                </a:pPr>
                <a:r>
                  <a:rPr lang="en-US" dirty="0"/>
                  <a:t>Recall from BTT that each time we want to compute the gradient w.r.t a weight used k steps before we have to go through a cell state k steps back.</a:t>
                </a:r>
              </a:p>
              <a:p>
                <a:pPr marL="274320" lvl="1" indent="0">
                  <a:buNone/>
                </a:pPr>
                <a:endParaRPr lang="en-US" dirty="0"/>
              </a:p>
              <a:p>
                <a:pPr marL="274320" lvl="1" indent="0">
                  <a:buNone/>
                </a:pPr>
                <a:r>
                  <a:rPr lang="en-US" dirty="0"/>
                  <a:t>Since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𝑔</m:t>
                    </m:r>
                  </m:oMath>
                </a14:m>
                <a:r>
                  <a:rPr lang="en-US" dirty="0"/>
                  <a:t> are based on sigmoid and </a:t>
                </a:r>
                <a:r>
                  <a:rPr lang="en-US" dirty="0" err="1"/>
                  <a:t>tanh</a:t>
                </a:r>
                <a:r>
                  <a:rPr lang="en-US" dirty="0"/>
                  <a:t>, their gradient will disappear</a:t>
                </a:r>
              </a:p>
              <a:p>
                <a:pPr marL="274320" lvl="1" indent="0">
                  <a:buNone/>
                </a:pPr>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𝑠𝑖𝑔𝑚𝑜𝑖𝑑</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𝑖𝑛𝑝𝑢</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𝑡𝑜</m:t>
                                  </m:r>
                                </m:sub>
                              </m:sSub>
                              <m:r>
                                <a:rPr lang="en-US" sz="2000" b="0" i="1" smtClean="0">
                                  <a:latin typeface="Cambria Math" panose="02040503050406030204" pitchFamily="18" charset="0"/>
                                </a:rPr>
                                <m:t>𝑔𝑎𝑡𝑒</m:t>
                              </m:r>
                            </m:e>
                          </m:d>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en>
                      </m:f>
                      <m:r>
                        <a:rPr lang="en-US" sz="2000" i="1">
                          <a:latin typeface="Cambria Math" panose="02040503050406030204" pitchFamily="18" charset="0"/>
                        </a:rPr>
                        <m:t>=</m:t>
                      </m:r>
                      <m:r>
                        <a:rPr lang="en-US" sz="2000" b="1" i="1">
                          <a:latin typeface="Cambria Math" panose="02040503050406030204" pitchFamily="18" charset="0"/>
                        </a:rPr>
                        <m:t>𝒔𝒊𝒈𝒎𝒐𝒊</m:t>
                      </m:r>
                      <m:sSup>
                        <m:sSupPr>
                          <m:ctrlPr>
                            <a:rPr lang="en-US" sz="2000" b="1" i="1">
                              <a:latin typeface="Cambria Math" panose="02040503050406030204" pitchFamily="18" charset="0"/>
                            </a:rPr>
                          </m:ctrlPr>
                        </m:sSupPr>
                        <m:e>
                          <m:r>
                            <a:rPr lang="en-US" sz="2000" b="1" i="1">
                              <a:latin typeface="Cambria Math" panose="02040503050406030204" pitchFamily="18" charset="0"/>
                            </a:rPr>
                            <m:t>𝒅</m:t>
                          </m:r>
                        </m:e>
                        <m:sup>
                          <m:r>
                            <a:rPr lang="en-US" sz="2000" b="1" i="1">
                              <a:latin typeface="Cambria Math" panose="02040503050406030204" pitchFamily="18" charset="0"/>
                            </a:rPr>
                            <m:t>′</m:t>
                          </m:r>
                        </m:sup>
                      </m:sSup>
                      <m:d>
                        <m:dPr>
                          <m:ctrlPr>
                            <a:rPr lang="en-US" sz="2000" b="1" i="1">
                              <a:latin typeface="Cambria Math" panose="02040503050406030204" pitchFamily="18" charset="0"/>
                            </a:rPr>
                          </m:ctrlPr>
                        </m:dPr>
                        <m:e>
                          <m:r>
                            <a:rPr lang="en-US" sz="2000" b="1" i="1">
                              <a:latin typeface="Cambria Math" panose="02040503050406030204" pitchFamily="18" charset="0"/>
                            </a:rPr>
                            <m:t>𝒊𝒏𝒑𝒖</m:t>
                          </m:r>
                          <m:sSub>
                            <m:sSubPr>
                              <m:ctrlPr>
                                <a:rPr lang="en-US" sz="2000" b="1" i="1">
                                  <a:latin typeface="Cambria Math" panose="02040503050406030204" pitchFamily="18" charset="0"/>
                                </a:rPr>
                              </m:ctrlPr>
                            </m:sSubPr>
                            <m:e>
                              <m:r>
                                <a:rPr lang="en-US" sz="2000" b="1" i="1">
                                  <a:latin typeface="Cambria Math" panose="02040503050406030204" pitchFamily="18" charset="0"/>
                                </a:rPr>
                                <m:t>𝒕</m:t>
                              </m:r>
                            </m:e>
                            <m:sub>
                              <m:r>
                                <a:rPr lang="en-US" sz="2000" b="1" i="1">
                                  <a:latin typeface="Cambria Math" panose="02040503050406030204" pitchFamily="18" charset="0"/>
                                </a:rPr>
                                <m:t>𝒕𝒐</m:t>
                              </m:r>
                            </m:sub>
                          </m:sSub>
                          <m:r>
                            <a:rPr lang="en-US" sz="2000" b="1" i="1">
                              <a:latin typeface="Cambria Math" panose="02040503050406030204" pitchFamily="18" charset="0"/>
                            </a:rPr>
                            <m:t>𝒈𝒂𝒕𝒆</m:t>
                          </m:r>
                        </m:e>
                      </m:d>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i="1">
                              <a:latin typeface="Cambria Math" panose="02040503050406030204" pitchFamily="18" charset="0"/>
                            </a:rPr>
                            <m:t>𝑖𝑛𝑝𝑢</m:t>
                          </m:r>
                          <m:sSub>
                            <m:sSubPr>
                              <m:ctrlPr>
                                <a:rPr lang="en-US" sz="2000" i="1">
                                  <a:latin typeface="Cambria Math" panose="02040503050406030204" pitchFamily="18" charset="0"/>
                                </a:rPr>
                              </m:ctrlPr>
                            </m:sSubPr>
                            <m:e>
                              <m:r>
                                <a:rPr lang="en-US" sz="2000" i="1">
                                  <a:latin typeface="Cambria Math" panose="02040503050406030204" pitchFamily="18" charset="0"/>
                                </a:rPr>
                                <m:t>𝑡</m:t>
                              </m:r>
                            </m:e>
                            <m:sub>
                              <m:r>
                                <a:rPr lang="en-US" sz="2000" i="1">
                                  <a:latin typeface="Cambria Math" panose="02040503050406030204" pitchFamily="18" charset="0"/>
                                </a:rPr>
                                <m:t>𝑡𝑜</m:t>
                              </m:r>
                            </m:sub>
                          </m:sSub>
                          <m:r>
                            <a:rPr lang="en-US" sz="2000" i="1">
                              <a:latin typeface="Cambria Math" panose="02040503050406030204" pitchFamily="18" charset="0"/>
                            </a:rPr>
                            <m:t>𝑔𝑎𝑡𝑒</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r>
                                <a:rPr lang="en-US" sz="2000" b="0" i="1" smtClean="0">
                                  <a:latin typeface="Cambria Math" panose="02040503050406030204" pitchFamily="18" charset="0"/>
                                </a:rPr>
                                <m:t>−1</m:t>
                              </m:r>
                            </m:sub>
                          </m:sSub>
                        </m:den>
                      </m:f>
                    </m:oMath>
                  </m:oMathPara>
                </a14:m>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a:stretch>
              </a:blipFill>
            </p:spPr>
            <p:txBody>
              <a:bodyPr/>
              <a:lstStyle/>
              <a:p>
                <a:r>
                  <a:rPr lang="ro-RO">
                    <a:noFill/>
                  </a:rPr>
                  <a:t> </a:t>
                </a:r>
              </a:p>
            </p:txBody>
          </p:sp>
        </mc:Fallback>
      </mc:AlternateContent>
    </p:spTree>
    <p:extLst>
      <p:ext uri="{BB962C8B-B14F-4D97-AF65-F5344CB8AC3E}">
        <p14:creationId xmlns:p14="http://schemas.microsoft.com/office/powerpoint/2010/main" val="316302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Why doesn’t the gradient disappear?</a:t>
                </a:r>
              </a:p>
              <a:p>
                <a:pPr marL="274320" lvl="1" indent="0">
                  <a:buNone/>
                </a:pPr>
                <a:endParaRPr lang="en-US" i="1" dirty="0">
                  <a:latin typeface="Cambria Math" panose="02040503050406030204" pitchFamily="18" charset="0"/>
                </a:endParaRPr>
              </a:p>
              <a:p>
                <a:pPr marL="274320" lvl="1" indent="0">
                  <a:buNone/>
                </a:pPr>
                <a:r>
                  <a:rPr lang="en-US" dirty="0"/>
                  <a:t>So, on long sequences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𝑡</m:t>
                            </m:r>
                            <m:r>
                              <a:rPr lang="en-US" i="1">
                                <a:latin typeface="Cambria Math" panose="02040503050406030204" pitchFamily="18" charset="0"/>
                              </a:rPr>
                              <m:t>−1</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a14:m>
                <a:r>
                  <a:rPr lang="en-US" sz="2000" dirty="0"/>
                  <a:t>.</a:t>
                </a:r>
              </a:p>
              <a:p>
                <a:pPr marL="274320" lvl="1" indent="0">
                  <a:buNone/>
                </a:pPr>
                <a:endParaRPr lang="en-US" dirty="0"/>
              </a:p>
              <a:p>
                <a:pPr marL="274320" lvl="1" indent="0">
                  <a:buNone/>
                </a:pPr>
                <a:r>
                  <a:rPr lang="en-US" sz="2000" dirty="0"/>
                  <a:t>However, this means that when we want to compute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𝑡</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𝑘</m:t>
                            </m:r>
                          </m:sub>
                        </m:sSub>
                      </m:den>
                    </m:f>
                  </m:oMath>
                </a14:m>
                <a:r>
                  <a:rPr lang="en-US" sz="2000" dirty="0"/>
                  <a:t> </a:t>
                </a:r>
                <a:r>
                  <a:rPr lang="en-US" dirty="0"/>
                  <a:t>the gradient will look something like this: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𝑘</m:t>
                        </m:r>
                      </m:sub>
                    </m:sSub>
                  </m:oMath>
                </a14:m>
                <a:r>
                  <a:rPr lang="en-US" sz="2000" dirty="0"/>
                  <a:t>.</a:t>
                </a:r>
              </a:p>
              <a:p>
                <a:pPr marL="274320" lvl="1" indent="0">
                  <a:buNone/>
                </a:pPr>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a:stretch>
              </a:blipFill>
            </p:spPr>
            <p:txBody>
              <a:bodyPr/>
              <a:lstStyle/>
              <a:p>
                <a:r>
                  <a:rPr lang="ro-RO">
                    <a:noFill/>
                  </a:rPr>
                  <a:t> </a:t>
                </a:r>
              </a:p>
            </p:txBody>
          </p:sp>
        </mc:Fallback>
      </mc:AlternateContent>
    </p:spTree>
    <p:extLst>
      <p:ext uri="{BB962C8B-B14F-4D97-AF65-F5344CB8AC3E}">
        <p14:creationId xmlns:p14="http://schemas.microsoft.com/office/powerpoint/2010/main" val="5433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Why doesn’t the gradient disappear?</a:t>
                </a:r>
              </a:p>
              <a:p>
                <a:pPr marL="274320" lvl="1" indent="0">
                  <a:buNone/>
                </a:pPr>
                <a:endParaRPr lang="en-US" i="1" dirty="0">
                  <a:latin typeface="Cambria Math" panose="02040503050406030204" pitchFamily="18" charset="0"/>
                </a:endParaRPr>
              </a:p>
              <a:p>
                <a:pPr marL="274320" lvl="1" indent="0">
                  <a:buNone/>
                </a:pPr>
                <a:r>
                  <a:rPr lang="en-US" dirty="0"/>
                  <a:t>I.e. if we want to compute the gradient w.r.t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𝑥𝑖</m:t>
                        </m:r>
                      </m:sub>
                    </m:sSub>
                  </m:oMath>
                </a14:m>
                <a:r>
                  <a:rPr lang="en-US" sz="2000" dirty="0"/>
                  <a:t> at time 3. This </a:t>
                </a:r>
                <a:r>
                  <a:rPr lang="en-US" dirty="0"/>
                  <a:t>would be:</a:t>
                </a:r>
              </a:p>
              <a:p>
                <a:pPr marL="274320" lvl="1" indent="0">
                  <a:buNone/>
                </a:pPr>
                <a:endParaRPr lang="en-US" sz="2000" dirty="0"/>
              </a:p>
              <a:p>
                <a:pPr marL="274320" lvl="1" indent="0">
                  <a:buNone/>
                </a:pPr>
                <a14:m>
                  <m:oMathPara xmlns:m="http://schemas.openxmlformats.org/officeDocument/2006/math">
                    <m:oMathParaPr>
                      <m:jc m:val="left"/>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𝑘</m:t>
                          </m:r>
                          <m:r>
                            <a:rPr lang="en-US" sz="2000" b="0" i="1" smtClean="0">
                              <a:latin typeface="Cambria Math" panose="02040503050406030204" pitchFamily="18" charset="0"/>
                            </a:rPr>
                            <m:t>=1</m:t>
                          </m:r>
                        </m:sub>
                        <m:sup>
                          <m:r>
                            <a:rPr lang="en-US" sz="2000" b="0" i="1" smtClean="0">
                              <a:latin typeface="Cambria Math" panose="02040503050406030204" pitchFamily="18" charset="0"/>
                            </a:rPr>
                            <m:t>𝑌</m:t>
                          </m:r>
                        </m:sup>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𝐸</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𝑘</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𝑘</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3</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3</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𝑥𝑖</m:t>
                                  </m:r>
                                </m:sub>
                              </m:sSub>
                            </m:den>
                          </m:f>
                        </m:e>
                      </m:nary>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𝐸</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3</m:t>
                              </m:r>
                            </m:sub>
                          </m:sSub>
                        </m:den>
                      </m:f>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3</m:t>
                              </m:r>
                            </m:sub>
                          </m:sSub>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𝑊</m:t>
                              </m:r>
                            </m:e>
                            <m:sub>
                              <m:r>
                                <a:rPr lang="en-US" sz="2000" b="0" i="1" smtClean="0">
                                  <a:latin typeface="Cambria Math" panose="02040503050406030204" pitchFamily="18" charset="0"/>
                                </a:rPr>
                                <m:t>𝑥𝑖</m:t>
                              </m:r>
                            </m:sub>
                          </m:sSub>
                        </m:den>
                      </m:f>
                      <m:r>
                        <a:rPr lang="en-US" sz="2000"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𝑥𝑖</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𝑛</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den>
                      </m:f>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3</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𝑥𝑖</m:t>
                              </m:r>
                            </m:sub>
                          </m:sSub>
                        </m:den>
                      </m:f>
                    </m:oMath>
                  </m:oMathPara>
                </a14:m>
                <a:endParaRPr lang="en-US" sz="2000" dirty="0"/>
              </a:p>
              <a:p>
                <a:pPr marL="274320" lvl="1" indent="0">
                  <a:buNone/>
                </a:pPr>
                <a:endParaRPr lang="en-US" dirty="0"/>
              </a:p>
              <a:p>
                <a:pPr marL="274320" lvl="1" indent="0">
                  <a:buNone/>
                </a:pPr>
                <a:r>
                  <a:rPr lang="en-US" sz="2000" dirty="0"/>
                  <a:t>The first 3 terms will be 0, since C3 </a:t>
                </a:r>
                <a:r>
                  <a:rPr lang="en-US" dirty="0"/>
                  <a:t>existed only after the first outputs have been computed.</a:t>
                </a:r>
              </a:p>
              <a:p>
                <a:pPr marL="274320" lvl="1" indent="0">
                  <a:buNone/>
                </a:pPr>
                <a:endParaRPr lang="en-US" sz="2000" dirty="0"/>
              </a:p>
              <a:p>
                <a:pPr marL="274320" lvl="1" indent="0">
                  <a:buNone/>
                </a:pPr>
                <a:r>
                  <a:rPr lang="en-US" dirty="0"/>
                  <a:t>Let’s take one separately: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𝑛</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𝑥𝑖</m:t>
                            </m:r>
                          </m:sub>
                        </m:sSub>
                      </m:den>
                    </m:f>
                  </m:oMath>
                </a14:m>
                <a:r>
                  <a:rPr lang="en-US" dirty="0"/>
                  <a:t> for  n =100</a:t>
                </a:r>
              </a:p>
              <a:p>
                <a:pPr marL="274320" lvl="1"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a:stretch>
              </a:blipFill>
            </p:spPr>
            <p:txBody>
              <a:bodyPr/>
              <a:lstStyle/>
              <a:p>
                <a:r>
                  <a:rPr lang="ro-RO">
                    <a:noFill/>
                  </a:rPr>
                  <a:t> </a:t>
                </a:r>
              </a:p>
            </p:txBody>
          </p:sp>
        </mc:Fallback>
      </mc:AlternateContent>
    </p:spTree>
    <p:extLst>
      <p:ext uri="{BB962C8B-B14F-4D97-AF65-F5344CB8AC3E}">
        <p14:creationId xmlns:p14="http://schemas.microsoft.com/office/powerpoint/2010/main" val="5857837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lnSpcReduction="10000"/>
              </a:bodyPr>
              <a:lstStyle/>
              <a:p>
                <a:pPr lvl="1"/>
                <a:r>
                  <a:rPr lang="en-US" dirty="0"/>
                  <a:t>Why doesn’t the gradient disappear?</a:t>
                </a:r>
                <a:endParaRPr lang="en-US" i="1" dirty="0">
                  <a:latin typeface="Cambria Math" panose="02040503050406030204" pitchFamily="18" charset="0"/>
                </a:endParaRPr>
              </a:p>
              <a:p>
                <a:pPr marL="274320" lvl="1" indent="0">
                  <a:buNone/>
                </a:pPr>
                <a:endParaRPr lang="en-US" b="0" i="1" dirty="0">
                  <a:latin typeface="Cambria Math" panose="02040503050406030204" pitchFamily="18" charset="0"/>
                </a:endParaRPr>
              </a:p>
              <a:p>
                <a:pPr marL="274320" lvl="1" indent="0">
                  <a:buNone/>
                </a:pPr>
                <a:r>
                  <a:rPr lang="en-US" i="1" dirty="0">
                    <a:latin typeface="Cambria Math" panose="02040503050406030204" pitchFamily="18" charset="0"/>
                  </a:rPr>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100</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100</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𝑥𝑖</m:t>
                            </m:r>
                          </m:sub>
                        </m:sSub>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100</m:t>
                            </m:r>
                          </m:sub>
                        </m:sSub>
                      </m:den>
                    </m:f>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100</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100</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100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99</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98</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4</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3</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𝑥𝑖</m:t>
                            </m:r>
                          </m:sub>
                        </m:sSub>
                      </m:den>
                    </m:f>
                  </m:oMath>
                </a14:m>
                <a:endParaRPr lang="en-US" dirty="0"/>
              </a:p>
              <a:p>
                <a:pPr marL="274320" lvl="1" indent="0">
                  <a:buNone/>
                </a:pPr>
                <a:endParaRPr lang="en-US" sz="2000" dirty="0"/>
              </a:p>
              <a:p>
                <a:pPr marL="274320" lvl="1" indent="0">
                  <a:buNone/>
                </a:pPr>
                <a:r>
                  <a:rPr lang="en-US" dirty="0"/>
                  <a:t>If one of these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oMath>
                </a14:m>
                <a:r>
                  <a:rPr lang="en-US" sz="2000" dirty="0"/>
                  <a:t> is zero the gradient will die. </a:t>
                </a:r>
              </a:p>
              <a:p>
                <a:pPr lvl="1"/>
                <a:r>
                  <a:rPr lang="en-US" dirty="0"/>
                  <a:t>This is desirable since we can consider that the current gradient doesn’t depend on information obtained prior to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𝑡</m:t>
                        </m:r>
                      </m:sub>
                    </m:sSub>
                    <m:r>
                      <a:rPr lang="en-US" b="0" i="1" smtClean="0">
                        <a:latin typeface="Cambria Math" panose="02040503050406030204" pitchFamily="18" charset="0"/>
                      </a:rPr>
                      <m:t>=0</m:t>
                    </m:r>
                  </m:oMath>
                </a14:m>
                <a:endParaRPr lang="en-US" sz="2000" dirty="0"/>
              </a:p>
              <a:p>
                <a:pPr lvl="1"/>
                <a:endParaRPr lang="en-US" dirty="0"/>
              </a:p>
              <a:p>
                <a:pPr lvl="1"/>
                <a:r>
                  <a:rPr lang="en-US" sz="2000" dirty="0"/>
                  <a:t>If long term dependencies have to be maintained then all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oMath>
                </a14:m>
                <a:r>
                  <a:rPr lang="en-US" sz="2000" dirty="0"/>
                  <a:t> must be close to 1.</a:t>
                </a:r>
              </a:p>
              <a:p>
                <a:pPr lvl="1"/>
                <a:endParaRPr lang="en-US" dirty="0"/>
              </a:p>
              <a:p>
                <a:pPr lvl="1"/>
                <a:r>
                  <a:rPr lang="en-US" sz="2000" dirty="0"/>
                  <a:t>Since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𝑖</m:t>
                        </m:r>
                      </m:sub>
                    </m:sSub>
                  </m:oMath>
                </a14:m>
                <a:r>
                  <a:rPr lang="en-US" sz="2000" dirty="0"/>
                  <a:t> is random at initialize time, a good strategy to make the network learn is to initialize it with 1 (set bias at large value)</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2286"/>
                </a:stretch>
              </a:blipFill>
            </p:spPr>
            <p:txBody>
              <a:bodyPr/>
              <a:lstStyle/>
              <a:p>
                <a:r>
                  <a:rPr lang="ro-RO">
                    <a:noFill/>
                  </a:rPr>
                  <a:t> </a:t>
                </a:r>
              </a:p>
            </p:txBody>
          </p:sp>
        </mc:Fallback>
      </mc:AlternateContent>
    </p:spTree>
    <p:extLst>
      <p:ext uri="{BB962C8B-B14F-4D97-AF65-F5344CB8AC3E}">
        <p14:creationId xmlns:p14="http://schemas.microsoft.com/office/powerpoint/2010/main" val="1845222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a:t>
            </a:r>
          </a:p>
        </p:txBody>
      </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What about the other gates ? How are they adjusted?</a:t>
                </a:r>
              </a:p>
              <a:p>
                <a:pPr lvl="1"/>
                <a:endParaRPr lang="en-US" sz="2000" dirty="0"/>
              </a:p>
              <a:p>
                <a:pPr marL="274320" lvl="1" indent="0">
                  <a:buNone/>
                </a:pPr>
                <a:r>
                  <a:rPr lang="en-US" dirty="0"/>
                  <a:t>The gradient of all the other gates is expressed based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𝑡</m:t>
                        </m:r>
                      </m:sub>
                    </m:sSub>
                    <m:r>
                      <a:rPr lang="en-US" b="0" i="0" smtClean="0">
                        <a:latin typeface="Cambria Math" panose="02040503050406030204" pitchFamily="18" charset="0"/>
                      </a:rPr>
                      <m:t> </m:t>
                    </m:r>
                  </m:oMath>
                </a14:m>
                <a:r>
                  <a:rPr lang="en-US" sz="2000" dirty="0"/>
                  <a:t> (and we know this gradient doesn’t vanish)</a:t>
                </a:r>
              </a:p>
              <a:p>
                <a:pPr marL="274320" lvl="1" indent="0">
                  <a:buNone/>
                </a:pPr>
                <a:endParaRPr lang="en-US" dirty="0"/>
              </a:p>
              <a:p>
                <a:pPr marL="274320" lvl="1" indent="0">
                  <a:buNone/>
                </a:pPr>
                <a:r>
                  <a:rPr lang="en-US" sz="2000" dirty="0"/>
                  <a:t>This makes sense when we look at an example: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oMath>
                </a14:m>
                <a:endParaRPr lang="en-US" sz="2000" b="0" i="1" dirty="0">
                  <a:latin typeface="Cambria Math" panose="02040503050406030204" pitchFamily="18" charset="0"/>
                </a:endParaRPr>
              </a:p>
              <a:p>
                <a:pPr marL="274320" lvl="1" indent="0">
                  <a:buNone/>
                </a:pPr>
                <a:r>
                  <a:rPr lang="en-US" i="1" dirty="0">
                    <a:latin typeface="Cambria Math" panose="02040503050406030204" pitchFamily="18" charset="0"/>
                  </a:rPr>
                  <a:t>	</a:t>
                </a:r>
                <a:br>
                  <a:rPr lang="en-US" sz="2000"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3</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𝑓</m:t>
                          </m:r>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3</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𝑖</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𝑔</m:t>
                          </m:r>
                        </m:e>
                        <m:sub>
                          <m:r>
                            <a:rPr lang="en-US" sz="2000" b="0" i="1" smtClean="0">
                              <a:latin typeface="Cambria Math" panose="02040503050406030204" pitchFamily="18" charset="0"/>
                            </a:rPr>
                            <m:t>4</m:t>
                          </m:r>
                        </m:sub>
                      </m:sSub>
                    </m:oMath>
                  </m:oMathPara>
                </a14:m>
                <a:endParaRPr lang="en-US" sz="2000" dirty="0"/>
              </a:p>
              <a:p>
                <a:pPr marL="274320" lvl="1" indent="0">
                  <a:buNone/>
                </a:pPr>
                <a:endParaRPr lang="en-US" sz="2000" dirty="0"/>
              </a:p>
              <a:p>
                <a:pPr marL="274320" lvl="1" indent="0">
                  <a:buNone/>
                </a:pPr>
                <a:r>
                  <a:rPr lang="en-US" dirty="0"/>
                  <a:t>I.e. The derivative of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4</m:t>
                            </m:r>
                          </m:sub>
                        </m:sSub>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𝑖</m:t>
                        </m:r>
                      </m:e>
                      <m:sub>
                        <m:r>
                          <a:rPr lang="en-US" b="0" i="1" smtClean="0">
                            <a:latin typeface="Cambria Math" panose="02040503050406030204" pitchFamily="18" charset="0"/>
                          </a:rPr>
                          <m:t>2</m:t>
                        </m:r>
                      </m:sub>
                    </m:sSub>
                  </m:oMath>
                </a14:m>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a:blip r:embed="rId3"/>
                <a:stretch>
                  <a:fillRect t="-1780"/>
                </a:stretch>
              </a:blipFill>
            </p:spPr>
            <p:txBody>
              <a:bodyPr/>
              <a:lstStyle/>
              <a:p>
                <a:r>
                  <a:rPr lang="en-US">
                    <a:noFill/>
                  </a:rPr>
                  <a:t> </a:t>
                </a:r>
              </a:p>
            </p:txBody>
          </p:sp>
        </mc:Fallback>
      </mc:AlternateContent>
    </p:spTree>
    <p:extLst>
      <p:ext uri="{BB962C8B-B14F-4D97-AF65-F5344CB8AC3E}">
        <p14:creationId xmlns:p14="http://schemas.microsoft.com/office/powerpoint/2010/main" val="54286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dirty="0"/>
              <a:t>Variations of LSTM</a:t>
            </a:r>
          </a:p>
        </p:txBody>
      </p:sp>
    </p:spTree>
    <p:extLst>
      <p:ext uri="{BB962C8B-B14F-4D97-AF65-F5344CB8AC3E}">
        <p14:creationId xmlns:p14="http://schemas.microsoft.com/office/powerpoint/2010/main" val="214537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LSTM</a:t>
            </a:r>
          </a:p>
        </p:txBody>
      </p:sp>
      <p:sp>
        <p:nvSpPr>
          <p:cNvPr id="4" name="Content Placeholder 3"/>
          <p:cNvSpPr>
            <a:spLocks noGrp="1"/>
          </p:cNvSpPr>
          <p:nvPr>
            <p:ph idx="1"/>
          </p:nvPr>
        </p:nvSpPr>
        <p:spPr>
          <a:xfrm>
            <a:off x="1522414" y="1905000"/>
            <a:ext cx="9905998" cy="4267200"/>
          </a:xfrm>
        </p:spPr>
        <p:txBody>
          <a:bodyPr>
            <a:normAutofit/>
          </a:bodyPr>
          <a:lstStyle/>
          <a:p>
            <a:pPr lvl="1"/>
            <a:r>
              <a:rPr lang="en-US" dirty="0"/>
              <a:t>LSTM with </a:t>
            </a:r>
            <a:r>
              <a:rPr lang="en-US" dirty="0" err="1"/>
              <a:t>PeepHole</a:t>
            </a:r>
            <a:r>
              <a:rPr lang="en-US" dirty="0"/>
              <a:t>: context depends on the previous/current state</a:t>
            </a:r>
          </a:p>
          <a:p>
            <a:pPr lvl="1"/>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marL="274320" lvl="1" indent="0">
              <a:buNone/>
            </a:pPr>
            <a:endParaRPr lang="en-US" sz="1600" dirty="0"/>
          </a:p>
          <a:p>
            <a:pPr lvl="1"/>
            <a:endParaRPr lang="en-US" sz="1800" dirty="0"/>
          </a:p>
          <a:p>
            <a:pPr marL="0" indent="0">
              <a:buNone/>
            </a:pPr>
            <a:endParaRPr lang="en-US" sz="2000" dirty="0"/>
          </a:p>
        </p:txBody>
      </p:sp>
      <mc:AlternateContent xmlns:mc="http://schemas.openxmlformats.org/markup-compatibility/2006" xmlns:a14="http://schemas.microsoft.com/office/drawing/2010/main">
        <mc:Choice Requires="a14">
          <p:sp>
            <p:nvSpPr>
              <p:cNvPr id="6" name="TextBox 5"/>
              <p:cNvSpPr txBox="1"/>
              <p:nvPr/>
            </p:nvSpPr>
            <p:spPr>
              <a:xfrm>
                <a:off x="2190083" y="2531873"/>
                <a:ext cx="6805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6" name="TextBox 5"/>
              <p:cNvSpPr txBox="1">
                <a:spLocks noRot="1" noChangeAspect="1" noMove="1" noResize="1" noEditPoints="1" noAdjustHandles="1" noChangeArrowheads="1" noChangeShapeType="1" noTextEdit="1"/>
              </p:cNvSpPr>
              <p:nvPr/>
            </p:nvSpPr>
            <p:spPr>
              <a:xfrm>
                <a:off x="2190083" y="2531873"/>
                <a:ext cx="680507" cy="341632"/>
              </a:xfrm>
              <a:prstGeom prst="rect">
                <a:avLst/>
              </a:prstGeom>
              <a:blipFill rotWithShape="0">
                <a:blip r:embed="rId3"/>
                <a:stretch>
                  <a:fillRect b="-1786"/>
                </a:stretch>
              </a:blipFill>
            </p:spPr>
            <p:txBody>
              <a:bodyPr/>
              <a:lstStyle/>
              <a:p>
                <a:r>
                  <a:rPr lang="ro-RO">
                    <a:noFill/>
                  </a:rPr>
                  <a:t> </a:t>
                </a:r>
              </a:p>
            </p:txBody>
          </p:sp>
        </mc:Fallback>
      </mc:AlternateContent>
      <p:sp>
        <p:nvSpPr>
          <p:cNvPr id="7" name="Oval 6"/>
          <p:cNvSpPr/>
          <p:nvPr/>
        </p:nvSpPr>
        <p:spPr>
          <a:xfrm>
            <a:off x="3525856" y="251460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sp>
        <p:nvSpPr>
          <p:cNvPr id="8" name="Oval 7"/>
          <p:cNvSpPr/>
          <p:nvPr/>
        </p:nvSpPr>
        <p:spPr>
          <a:xfrm>
            <a:off x="5328130" y="3744236"/>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cxnSp>
        <p:nvCxnSpPr>
          <p:cNvPr id="9" name="Straight Arrow Connector 8"/>
          <p:cNvCxnSpPr>
            <a:stCxn id="6" idx="3"/>
            <a:endCxn id="7" idx="2"/>
          </p:cNvCxnSpPr>
          <p:nvPr/>
        </p:nvCxnSpPr>
        <p:spPr>
          <a:xfrm flipV="1">
            <a:off x="2870590" y="2694053"/>
            <a:ext cx="655266" cy="863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875212" y="251460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endParaRPr lang="ro-RO" dirty="0"/>
          </a:p>
        </p:txBody>
      </p:sp>
      <p:cxnSp>
        <p:nvCxnSpPr>
          <p:cNvPr id="11" name="Straight Arrow Connector 10"/>
          <p:cNvCxnSpPr>
            <a:stCxn id="7" idx="6"/>
            <a:endCxn id="10" idx="2"/>
          </p:cNvCxnSpPr>
          <p:nvPr/>
        </p:nvCxnSpPr>
        <p:spPr>
          <a:xfrm>
            <a:off x="3884761" y="2694053"/>
            <a:ext cx="990451"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8904953" y="2514600"/>
                <a:ext cx="46089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12" name="TextBox 11"/>
              <p:cNvSpPr txBox="1">
                <a:spLocks noRot="1" noChangeAspect="1" noMove="1" noResize="1" noEditPoints="1" noAdjustHandles="1" noChangeArrowheads="1" noChangeShapeType="1" noTextEdit="1"/>
              </p:cNvSpPr>
              <p:nvPr/>
            </p:nvSpPr>
            <p:spPr>
              <a:xfrm>
                <a:off x="8904953" y="2514600"/>
                <a:ext cx="460895" cy="341632"/>
              </a:xfrm>
              <a:prstGeom prst="rect">
                <a:avLst/>
              </a:prstGeom>
              <a:blipFill rotWithShape="0">
                <a:blip r:embed="rId4"/>
                <a:stretch>
                  <a:fillRect/>
                </a:stretch>
              </a:blipFill>
            </p:spPr>
            <p:txBody>
              <a:bodyPr/>
              <a:lstStyle/>
              <a:p>
                <a:r>
                  <a:rPr lang="ro-RO">
                    <a:noFill/>
                  </a:rPr>
                  <a:t> </a:t>
                </a:r>
              </a:p>
            </p:txBody>
          </p:sp>
        </mc:Fallback>
      </mc:AlternateContent>
      <p:cxnSp>
        <p:nvCxnSpPr>
          <p:cNvPr id="13" name="Straight Arrow Connector 12"/>
          <p:cNvCxnSpPr>
            <a:stCxn id="10" idx="6"/>
            <a:endCxn id="12" idx="1"/>
          </p:cNvCxnSpPr>
          <p:nvPr/>
        </p:nvCxnSpPr>
        <p:spPr>
          <a:xfrm flipV="1">
            <a:off x="5234117" y="2685416"/>
            <a:ext cx="3670836" cy="8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Rectangle 13"/>
              <p:cNvSpPr/>
              <p:nvPr/>
            </p:nvSpPr>
            <p:spPr>
              <a:xfrm>
                <a:off x="3552678" y="3075108"/>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oMath>
                  </m:oMathPara>
                </a14:m>
                <a:endParaRPr lang="ro-RO" dirty="0"/>
              </a:p>
            </p:txBody>
          </p:sp>
        </mc:Choice>
        <mc:Fallback xmlns="">
          <p:sp>
            <p:nvSpPr>
              <p:cNvPr id="14" name="Rectangle 13"/>
              <p:cNvSpPr>
                <a:spLocks noRot="1" noChangeAspect="1" noMove="1" noResize="1" noEditPoints="1" noAdjustHandles="1" noChangeArrowheads="1" noChangeShapeType="1" noTextEdit="1"/>
              </p:cNvSpPr>
              <p:nvPr/>
            </p:nvSpPr>
            <p:spPr>
              <a:xfrm>
                <a:off x="3552678" y="3075108"/>
                <a:ext cx="305259" cy="309812"/>
              </a:xfrm>
              <a:prstGeom prst="rect">
                <a:avLst/>
              </a:prstGeom>
              <a:blipFill rotWithShape="0">
                <a:blip r:embed="rId5"/>
                <a:stretch>
                  <a:fillRect l="-15385" b="-26415"/>
                </a:stretch>
              </a:blipFill>
              <a:ln/>
            </p:spPr>
            <p:txBody>
              <a:bodyPr/>
              <a:lstStyle/>
              <a:p>
                <a:r>
                  <a:rPr lang="ro-RO">
                    <a:noFill/>
                  </a:rPr>
                  <a:t> </a:t>
                </a:r>
              </a:p>
            </p:txBody>
          </p:sp>
        </mc:Fallback>
      </mc:AlternateContent>
      <p:sp>
        <p:nvSpPr>
          <p:cNvPr id="15" name="Oval 14"/>
          <p:cNvSpPr/>
          <p:nvPr/>
        </p:nvSpPr>
        <p:spPr>
          <a:xfrm>
            <a:off x="3514769" y="3499128"/>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16" name="Curved Connector 15"/>
          <p:cNvCxnSpPr/>
          <p:nvPr/>
        </p:nvCxnSpPr>
        <p:spPr>
          <a:xfrm rot="10800000" flipV="1">
            <a:off x="3579919" y="3596176"/>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4" idx="0"/>
          </p:cNvCxnSpPr>
          <p:nvPr/>
        </p:nvCxnSpPr>
        <p:spPr>
          <a:xfrm flipV="1">
            <a:off x="3705308" y="2873506"/>
            <a:ext cx="1" cy="20160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0"/>
            <a:endCxn id="14" idx="2"/>
          </p:cNvCxnSpPr>
          <p:nvPr/>
        </p:nvCxnSpPr>
        <p:spPr>
          <a:xfrm flipV="1">
            <a:off x="3694222" y="3384920"/>
            <a:ext cx="11086" cy="11420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p:cNvSpPr txBox="1"/>
              <p:nvPr/>
            </p:nvSpPr>
            <p:spPr>
              <a:xfrm>
                <a:off x="3493187" y="4824134"/>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19" name="TextBox 18"/>
              <p:cNvSpPr txBox="1">
                <a:spLocks noRot="1" noChangeAspect="1" noMove="1" noResize="1" noEditPoints="1" noAdjustHandles="1" noChangeArrowheads="1" noChangeShapeType="1" noTextEdit="1"/>
              </p:cNvSpPr>
              <p:nvPr/>
            </p:nvSpPr>
            <p:spPr>
              <a:xfrm>
                <a:off x="3493187" y="4824134"/>
                <a:ext cx="457754" cy="341632"/>
              </a:xfrm>
              <a:prstGeom prst="rect">
                <a:avLst/>
              </a:prstGeom>
              <a:blipFill rotWithShape="0">
                <a:blip r:embed="rId6"/>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089075" y="4394920"/>
                <a:ext cx="684418"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oMath>
                  </m:oMathPara>
                </a14:m>
                <a:endParaRPr lang="ro-RO" dirty="0"/>
              </a:p>
            </p:txBody>
          </p:sp>
        </mc:Choice>
        <mc:Fallback xmlns="">
          <p:sp>
            <p:nvSpPr>
              <p:cNvPr id="20" name="TextBox 19"/>
              <p:cNvSpPr txBox="1">
                <a:spLocks noRot="1" noChangeAspect="1" noMove="1" noResize="1" noEditPoints="1" noAdjustHandles="1" noChangeArrowheads="1" noChangeShapeType="1" noTextEdit="1"/>
              </p:cNvSpPr>
              <p:nvPr/>
            </p:nvSpPr>
            <p:spPr>
              <a:xfrm>
                <a:off x="2089075" y="4394920"/>
                <a:ext cx="684418" cy="341632"/>
              </a:xfrm>
              <a:prstGeom prst="rect">
                <a:avLst/>
              </a:prstGeom>
              <a:blipFill rotWithShape="0">
                <a:blip r:embed="rId7"/>
                <a:stretch>
                  <a:fillRect b="-1786"/>
                </a:stretch>
              </a:blipFill>
            </p:spPr>
            <p:txBody>
              <a:bodyPr/>
              <a:lstStyle/>
              <a:p>
                <a:r>
                  <a:rPr lang="ro-RO">
                    <a:noFill/>
                  </a:rPr>
                  <a:t> </a:t>
                </a:r>
              </a:p>
            </p:txBody>
          </p:sp>
        </mc:Fallback>
      </mc:AlternateContent>
      <p:cxnSp>
        <p:nvCxnSpPr>
          <p:cNvPr id="21" name="Straight Arrow Connector 20"/>
          <p:cNvCxnSpPr>
            <a:stCxn id="20" idx="3"/>
          </p:cNvCxnSpPr>
          <p:nvPr/>
        </p:nvCxnSpPr>
        <p:spPr>
          <a:xfrm flipV="1">
            <a:off x="2773493" y="4553964"/>
            <a:ext cx="926696" cy="1177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9" idx="0"/>
          </p:cNvCxnSpPr>
          <p:nvPr/>
        </p:nvCxnSpPr>
        <p:spPr>
          <a:xfrm flipH="1" flipV="1">
            <a:off x="3721190" y="4565735"/>
            <a:ext cx="874" cy="2583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5" idx="4"/>
          </p:cNvCxnSpPr>
          <p:nvPr/>
        </p:nvCxnSpPr>
        <p:spPr>
          <a:xfrm flipH="1" flipV="1">
            <a:off x="3694222" y="3858033"/>
            <a:ext cx="11379" cy="721428"/>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4230500" y="3724236"/>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25" name="Curved Connector 24"/>
          <p:cNvCxnSpPr/>
          <p:nvPr/>
        </p:nvCxnSpPr>
        <p:spPr>
          <a:xfrm rot="10800000" flipV="1">
            <a:off x="4295650" y="3821284"/>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4" idx="4"/>
          </p:cNvCxnSpPr>
          <p:nvPr/>
        </p:nvCxnSpPr>
        <p:spPr>
          <a:xfrm flipV="1">
            <a:off x="4409952" y="4083141"/>
            <a:ext cx="1" cy="461885"/>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p:cNvSpPr/>
              <p:nvPr/>
            </p:nvSpPr>
            <p:spPr>
              <a:xfrm>
                <a:off x="4257322" y="3080126"/>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m:t>
                      </m:r>
                    </m:oMath>
                  </m:oMathPara>
                </a14:m>
                <a:endParaRPr lang="ro-RO" dirty="0"/>
              </a:p>
            </p:txBody>
          </p:sp>
        </mc:Choice>
        <mc:Fallback xmlns="">
          <p:sp>
            <p:nvSpPr>
              <p:cNvPr id="27" name="Rectangle 26"/>
              <p:cNvSpPr>
                <a:spLocks noRot="1" noChangeAspect="1" noMove="1" noResize="1" noEditPoints="1" noAdjustHandles="1" noChangeArrowheads="1" noChangeShapeType="1" noTextEdit="1"/>
              </p:cNvSpPr>
              <p:nvPr/>
            </p:nvSpPr>
            <p:spPr>
              <a:xfrm>
                <a:off x="4257322" y="3080126"/>
                <a:ext cx="305259" cy="309812"/>
              </a:xfrm>
              <a:prstGeom prst="rect">
                <a:avLst/>
              </a:prstGeom>
              <a:blipFill rotWithShape="0">
                <a:blip r:embed="rId8"/>
                <a:stretch>
                  <a:fillRect b="-3774"/>
                </a:stretch>
              </a:blipFill>
              <a:ln/>
            </p:spPr>
            <p:txBody>
              <a:bodyPr/>
              <a:lstStyle/>
              <a:p>
                <a:r>
                  <a:rPr lang="ro-RO">
                    <a:noFill/>
                  </a:rPr>
                  <a:t> </a:t>
                </a:r>
              </a:p>
            </p:txBody>
          </p:sp>
        </mc:Fallback>
      </mc:AlternateContent>
      <p:cxnSp>
        <p:nvCxnSpPr>
          <p:cNvPr id="28" name="Straight Arrow Connector 27"/>
          <p:cNvCxnSpPr>
            <a:stCxn id="24" idx="0"/>
            <a:endCxn id="27" idx="2"/>
          </p:cNvCxnSpPr>
          <p:nvPr/>
        </p:nvCxnSpPr>
        <p:spPr>
          <a:xfrm flipH="1" flipV="1">
            <a:off x="4409952" y="3389938"/>
            <a:ext cx="1" cy="33429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873324" y="3052958"/>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30" name="Straight Arrow Connector 29"/>
          <p:cNvCxnSpPr>
            <a:endCxn id="8" idx="4"/>
          </p:cNvCxnSpPr>
          <p:nvPr/>
        </p:nvCxnSpPr>
        <p:spPr>
          <a:xfrm flipH="1" flipV="1">
            <a:off x="5725559" y="4103141"/>
            <a:ext cx="15736" cy="477032"/>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p:cNvSpPr/>
              <p:nvPr/>
            </p:nvSpPr>
            <p:spPr>
              <a:xfrm>
                <a:off x="5569797" y="3076512"/>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oMath>
                  </m:oMathPara>
                </a14:m>
                <a:endParaRPr lang="ro-RO" dirty="0"/>
              </a:p>
            </p:txBody>
          </p:sp>
        </mc:Choice>
        <mc:Fallback xmlns="">
          <p:sp>
            <p:nvSpPr>
              <p:cNvPr id="31" name="Rectangle 30"/>
              <p:cNvSpPr>
                <a:spLocks noRot="1" noChangeAspect="1" noMove="1" noResize="1" noEditPoints="1" noAdjustHandles="1" noChangeArrowheads="1" noChangeShapeType="1" noTextEdit="1"/>
              </p:cNvSpPr>
              <p:nvPr/>
            </p:nvSpPr>
            <p:spPr>
              <a:xfrm>
                <a:off x="5569797" y="3076512"/>
                <a:ext cx="305259" cy="309812"/>
              </a:xfrm>
              <a:prstGeom prst="rect">
                <a:avLst/>
              </a:prstGeom>
              <a:blipFill rotWithShape="0">
                <a:blip r:embed="rId9"/>
                <a:stretch>
                  <a:fillRect l="-9615" b="-21154"/>
                </a:stretch>
              </a:blipFill>
              <a:ln/>
            </p:spPr>
            <p:txBody>
              <a:bodyPr/>
              <a:lstStyle/>
              <a:p>
                <a:r>
                  <a:rPr lang="ro-RO">
                    <a:noFill/>
                  </a:rPr>
                  <a:t> </a:t>
                </a:r>
              </a:p>
            </p:txBody>
          </p:sp>
        </mc:Fallback>
      </mc:AlternateContent>
      <p:cxnSp>
        <p:nvCxnSpPr>
          <p:cNvPr id="32" name="Straight Arrow Connector 31"/>
          <p:cNvCxnSpPr>
            <a:stCxn id="8" idx="0"/>
            <a:endCxn id="31" idx="2"/>
          </p:cNvCxnSpPr>
          <p:nvPr/>
        </p:nvCxnSpPr>
        <p:spPr>
          <a:xfrm flipH="1" flipV="1">
            <a:off x="5722427" y="3386324"/>
            <a:ext cx="3132" cy="3579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7" idx="3"/>
            <a:endCxn id="29" idx="2"/>
          </p:cNvCxnSpPr>
          <p:nvPr/>
        </p:nvCxnSpPr>
        <p:spPr>
          <a:xfrm flipV="1">
            <a:off x="4562581" y="3232411"/>
            <a:ext cx="310743" cy="262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1" idx="1"/>
            <a:endCxn id="29" idx="6"/>
          </p:cNvCxnSpPr>
          <p:nvPr/>
        </p:nvCxnSpPr>
        <p:spPr>
          <a:xfrm flipH="1">
            <a:off x="5232229" y="3231418"/>
            <a:ext cx="337568" cy="99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a:xfrm>
            <a:off x="7367880" y="3071906"/>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sp>
        <p:nvSpPr>
          <p:cNvPr id="36" name="Oval 35"/>
          <p:cNvSpPr/>
          <p:nvPr/>
        </p:nvSpPr>
        <p:spPr>
          <a:xfrm>
            <a:off x="6254656" y="440072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37" name="Curved Connector 36"/>
          <p:cNvCxnSpPr/>
          <p:nvPr/>
        </p:nvCxnSpPr>
        <p:spPr>
          <a:xfrm rot="10800000" flipV="1">
            <a:off x="6299148" y="4530128"/>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Rectangle 37"/>
              <p:cNvSpPr/>
              <p:nvPr/>
            </p:nvSpPr>
            <p:spPr>
              <a:xfrm>
                <a:off x="6881928" y="4424555"/>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oMath>
                  </m:oMathPara>
                </a14:m>
                <a:endParaRPr lang="ro-RO" dirty="0"/>
              </a:p>
            </p:txBody>
          </p:sp>
        </mc:Choice>
        <mc:Fallback xmlns="">
          <p:sp>
            <p:nvSpPr>
              <p:cNvPr id="38" name="Rectangle 37"/>
              <p:cNvSpPr>
                <a:spLocks noRot="1" noChangeAspect="1" noMove="1" noResize="1" noEditPoints="1" noAdjustHandles="1" noChangeArrowheads="1" noChangeShapeType="1" noTextEdit="1"/>
              </p:cNvSpPr>
              <p:nvPr/>
            </p:nvSpPr>
            <p:spPr>
              <a:xfrm>
                <a:off x="6881928" y="4424555"/>
                <a:ext cx="305259" cy="309812"/>
              </a:xfrm>
              <a:prstGeom prst="rect">
                <a:avLst/>
              </a:prstGeom>
              <a:blipFill rotWithShape="0">
                <a:blip r:embed="rId10"/>
                <a:stretch>
                  <a:fillRect/>
                </a:stretch>
              </a:blipFill>
              <a:ln/>
            </p:spPr>
            <p:txBody>
              <a:bodyPr/>
              <a:lstStyle/>
              <a:p>
                <a:r>
                  <a:rPr lang="ro-RO">
                    <a:noFill/>
                  </a:rPr>
                  <a:t> </a:t>
                </a:r>
              </a:p>
            </p:txBody>
          </p:sp>
        </mc:Fallback>
      </mc:AlternateContent>
      <p:cxnSp>
        <p:nvCxnSpPr>
          <p:cNvPr id="39" name="Straight Arrow Connector 38"/>
          <p:cNvCxnSpPr>
            <a:stCxn id="36" idx="6"/>
            <a:endCxn id="38" idx="1"/>
          </p:cNvCxnSpPr>
          <p:nvPr/>
        </p:nvCxnSpPr>
        <p:spPr>
          <a:xfrm flipV="1">
            <a:off x="6613561" y="4579461"/>
            <a:ext cx="268367" cy="7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0"/>
            <a:endCxn id="10" idx="4"/>
          </p:cNvCxnSpPr>
          <p:nvPr/>
        </p:nvCxnSpPr>
        <p:spPr>
          <a:xfrm flipV="1">
            <a:off x="5052777" y="2873505"/>
            <a:ext cx="1888" cy="17945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7599609" y="440072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42" name="Straight Arrow Connector 41"/>
          <p:cNvCxnSpPr>
            <a:stCxn id="38" idx="3"/>
            <a:endCxn id="41" idx="2"/>
          </p:cNvCxnSpPr>
          <p:nvPr/>
        </p:nvCxnSpPr>
        <p:spPr>
          <a:xfrm>
            <a:off x="7187187" y="4579461"/>
            <a:ext cx="412422" cy="71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5" idx="4"/>
            <a:endCxn id="41" idx="0"/>
          </p:cNvCxnSpPr>
          <p:nvPr/>
        </p:nvCxnSpPr>
        <p:spPr>
          <a:xfrm>
            <a:off x="7765309" y="3430811"/>
            <a:ext cx="13753" cy="96990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35" idx="0"/>
          </p:cNvCxnSpPr>
          <p:nvPr/>
        </p:nvCxnSpPr>
        <p:spPr>
          <a:xfrm>
            <a:off x="7765309" y="2680660"/>
            <a:ext cx="0" cy="39124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8908085" y="4399732"/>
                <a:ext cx="464806"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45" name="TextBox 44"/>
              <p:cNvSpPr txBox="1">
                <a:spLocks noRot="1" noChangeAspect="1" noMove="1" noResize="1" noEditPoints="1" noAdjustHandles="1" noChangeArrowheads="1" noChangeShapeType="1" noTextEdit="1"/>
              </p:cNvSpPr>
              <p:nvPr/>
            </p:nvSpPr>
            <p:spPr>
              <a:xfrm>
                <a:off x="8908085" y="4399732"/>
                <a:ext cx="464806" cy="341632"/>
              </a:xfrm>
              <a:prstGeom prst="rect">
                <a:avLst/>
              </a:prstGeom>
              <a:blipFill rotWithShape="0">
                <a:blip r:embed="rId11"/>
                <a:stretch>
                  <a:fillRect/>
                </a:stretch>
              </a:blipFill>
            </p:spPr>
            <p:txBody>
              <a:bodyPr/>
              <a:lstStyle/>
              <a:p>
                <a:r>
                  <a:rPr lang="ro-RO">
                    <a:noFill/>
                  </a:rPr>
                  <a:t> </a:t>
                </a:r>
              </a:p>
            </p:txBody>
          </p:sp>
        </mc:Fallback>
      </mc:AlternateContent>
      <p:cxnSp>
        <p:nvCxnSpPr>
          <p:cNvPr id="46" name="Straight Arrow Connector 45"/>
          <p:cNvCxnSpPr/>
          <p:nvPr/>
        </p:nvCxnSpPr>
        <p:spPr>
          <a:xfrm>
            <a:off x="3704433" y="4570548"/>
            <a:ext cx="2532375" cy="0"/>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41" idx="6"/>
            <a:endCxn id="45" idx="1"/>
          </p:cNvCxnSpPr>
          <p:nvPr/>
        </p:nvCxnSpPr>
        <p:spPr>
          <a:xfrm flipV="1">
            <a:off x="7958514" y="4570548"/>
            <a:ext cx="949571" cy="96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131627" y="2680660"/>
            <a:ext cx="0" cy="1315264"/>
          </a:xfrm>
          <a:prstGeom prst="line">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3131627" y="3995924"/>
            <a:ext cx="1098873" cy="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131093" y="3701713"/>
            <a:ext cx="399064" cy="602"/>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36" idx="0"/>
          </p:cNvCxnSpPr>
          <p:nvPr/>
        </p:nvCxnSpPr>
        <p:spPr>
          <a:xfrm flipH="1">
            <a:off x="6434109" y="2680660"/>
            <a:ext cx="10220" cy="172006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Rectangle 80"/>
              <p:cNvSpPr/>
              <p:nvPr/>
            </p:nvSpPr>
            <p:spPr>
              <a:xfrm>
                <a:off x="1208336" y="4988176"/>
                <a:ext cx="5550520" cy="1295676"/>
              </a:xfrm>
              <a:prstGeom prst="rect">
                <a:avLst/>
              </a:prstGeom>
            </p:spPr>
            <p:txBody>
              <a:bodyPr wrap="square">
                <a:spAutoFit/>
              </a:bodyPr>
              <a:lstStyle/>
              <a:p>
                <a:pPr lvl="1"/>
                <a:r>
                  <a:rPr lang="en-US" dirty="0">
                    <a:solidFill>
                      <a:schemeClr val="bg1"/>
                    </a:solidFill>
                  </a:rPr>
                  <a:t>Gates:</a:t>
                </a: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𝑓</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𝑥𝑓</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h𝑓</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𝑓</m:t>
                            </m:r>
                          </m:sub>
                        </m:sSub>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𝐶</m:t>
                            </m:r>
                          </m:e>
                          <m:sub>
                            <m:r>
                              <a:rPr lang="en-US" b="0" i="1" smtClean="0">
                                <a:solidFill>
                                  <a:srgbClr val="FF0000"/>
                                </a:solidFill>
                                <a:latin typeface="Cambria Math" panose="02040503050406030204" pitchFamily="18" charset="0"/>
                              </a:rPr>
                              <m:t>𝑡</m:t>
                            </m:r>
                            <m:r>
                              <a:rPr lang="en-US" b="0" i="1" smtClean="0">
                                <a:solidFill>
                                  <a:srgbClr val="FF0000"/>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𝑓</m:t>
                            </m:r>
                          </m:sub>
                        </m:sSub>
                      </m:e>
                    </m:d>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𝑖</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𝑊</m:t>
                        </m:r>
                      </m:e>
                      <m: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𝑡</m:t>
                        </m:r>
                        <m:r>
                          <a:rPr lang="en-US" i="1">
                            <a:solidFill>
                              <a:srgbClr val="FF0000"/>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𝑔</m:t>
                        </m:r>
                      </m:sub>
                    </m:sSub>
                    <m:r>
                      <a:rPr lang="en-US" i="1">
                        <a:solidFill>
                          <a:schemeClr val="bg1"/>
                        </a:solidFill>
                        <a:latin typeface="Cambria Math" panose="02040503050406030204" pitchFamily="18" charset="0"/>
                      </a:rPr>
                      <m:t>)</m:t>
                    </m:r>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𝑜</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𝜎</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𝑥𝑜</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h𝑜</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𝑊</m:t>
                        </m:r>
                      </m:e>
                      <m: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𝑡</m:t>
                            </m:r>
                          </m:sub>
                        </m:sSub>
                        <m:r>
                          <a:rPr lang="en-US" i="1">
                            <a:solidFill>
                              <a:srgbClr val="FF0000"/>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𝐶</m:t>
                        </m:r>
                      </m:e>
                      <m:sub>
                        <m:r>
                          <a:rPr lang="en-US" i="1">
                            <a:solidFill>
                              <a:srgbClr val="FF0000"/>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0</m:t>
                        </m:r>
                      </m:sub>
                    </m:sSub>
                    <m:r>
                      <a:rPr lang="en-US" i="1">
                        <a:solidFill>
                          <a:schemeClr val="bg1"/>
                        </a:solidFill>
                        <a:latin typeface="Cambria Math" panose="02040503050406030204" pitchFamily="18" charset="0"/>
                      </a:rPr>
                      <m:t>)</m:t>
                    </m:r>
                  </m:oMath>
                </a14:m>
                <a:endParaRPr lang="ro-RO" dirty="0">
                  <a:solidFill>
                    <a:schemeClr val="bg1"/>
                  </a:solidFill>
                </a:endParaRPr>
              </a:p>
            </p:txBody>
          </p:sp>
        </mc:Choice>
        <mc:Fallback xmlns="">
          <p:sp>
            <p:nvSpPr>
              <p:cNvPr id="81" name="Rectangle 80"/>
              <p:cNvSpPr>
                <a:spLocks noRot="1" noChangeAspect="1" noMove="1" noResize="1" noEditPoints="1" noAdjustHandles="1" noChangeArrowheads="1" noChangeShapeType="1" noTextEdit="1"/>
              </p:cNvSpPr>
              <p:nvPr/>
            </p:nvSpPr>
            <p:spPr>
              <a:xfrm>
                <a:off x="1208336" y="4988176"/>
                <a:ext cx="5550520" cy="1295676"/>
              </a:xfrm>
              <a:prstGeom prst="rect">
                <a:avLst/>
              </a:prstGeom>
              <a:blipFill rotWithShape="0">
                <a:blip r:embed="rId12"/>
                <a:stretch>
                  <a:fillRect t="-2347" b="-1408"/>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2" name="Rectangle 81"/>
              <p:cNvSpPr/>
              <p:nvPr/>
            </p:nvSpPr>
            <p:spPr>
              <a:xfrm>
                <a:off x="6854022" y="4982842"/>
                <a:ext cx="4562756" cy="1242648"/>
              </a:xfrm>
              <a:prstGeom prst="rect">
                <a:avLst/>
              </a:prstGeom>
            </p:spPr>
            <p:txBody>
              <a:bodyPr wrap="square">
                <a:spAutoFit/>
              </a:bodyPr>
              <a:lstStyle/>
              <a:p>
                <a:pPr lvl="1"/>
                <a:r>
                  <a:rPr lang="en-US" dirty="0">
                    <a:solidFill>
                      <a:schemeClr val="bg1"/>
                    </a:solidFill>
                  </a:rPr>
                  <a:t>State and output:</a:t>
                </a:r>
              </a:p>
              <a:p>
                <a:pPr marL="274320" lvl="1" indent="0">
                  <a:buNone/>
                </a:pP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𝑡𝑎𝑛h</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𝑊</m:t>
                            </m:r>
                          </m:e>
                          <m:sub>
                            <m:r>
                              <a:rPr lang="en-US" i="1">
                                <a:solidFill>
                                  <a:schemeClr val="bg1"/>
                                </a:solidFill>
                                <a:latin typeface="Cambria Math" panose="02040503050406030204" pitchFamily="18" charset="0"/>
                              </a:rPr>
                              <m:t>h</m:t>
                            </m:r>
                            <m:r>
                              <a:rPr lang="en-US" b="0" i="1" smtClean="0">
                                <a:solidFill>
                                  <a:schemeClr val="bg1"/>
                                </a:solidFill>
                                <a:latin typeface="Cambria Math" panose="02040503050406030204" pitchFamily="18" charset="0"/>
                              </a:rPr>
                              <m:t>𝑔</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𝑔</m:t>
                            </m:r>
                          </m:sub>
                        </m:sSub>
                      </m:e>
                    </m:d>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𝑓</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𝑖</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𝑔</m:t>
                        </m:r>
                      </m:e>
                      <m:sub>
                        <m:r>
                          <a:rPr lang="en-US" b="0" i="1" smtClean="0">
                            <a:solidFill>
                              <a:schemeClr val="bg1"/>
                            </a:solidFill>
                            <a:latin typeface="Cambria Math" panose="02040503050406030204" pitchFamily="18" charset="0"/>
                          </a:rPr>
                          <m:t>𝑡</m:t>
                        </m:r>
                      </m:sub>
                    </m:sSub>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sub>
                    </m:sSub>
                    <m:r>
                      <a:rPr lang="en-US" i="1">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𝑜</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tanh</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𝐶</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oMath>
                </a14:m>
                <a:endParaRPr lang="ro-RO" dirty="0">
                  <a:solidFill>
                    <a:schemeClr val="bg1"/>
                  </a:solidFill>
                </a:endParaRPr>
              </a:p>
            </p:txBody>
          </p:sp>
        </mc:Choice>
        <mc:Fallback xmlns="">
          <p:sp>
            <p:nvSpPr>
              <p:cNvPr id="82" name="Rectangle 81"/>
              <p:cNvSpPr>
                <a:spLocks noRot="1" noChangeAspect="1" noMove="1" noResize="1" noEditPoints="1" noAdjustHandles="1" noChangeArrowheads="1" noChangeShapeType="1" noTextEdit="1"/>
              </p:cNvSpPr>
              <p:nvPr/>
            </p:nvSpPr>
            <p:spPr>
              <a:xfrm>
                <a:off x="6854022" y="4982842"/>
                <a:ext cx="4562756" cy="1242648"/>
              </a:xfrm>
              <a:prstGeom prst="rect">
                <a:avLst/>
              </a:prstGeom>
              <a:blipFill rotWithShape="0">
                <a:blip r:embed="rId13"/>
                <a:stretch>
                  <a:fillRect t="-2451" b="-4412"/>
                </a:stretch>
              </a:blipFill>
            </p:spPr>
            <p:txBody>
              <a:bodyPr/>
              <a:lstStyle/>
              <a:p>
                <a:r>
                  <a:rPr lang="ro-RO">
                    <a:noFill/>
                  </a:rPr>
                  <a:t> </a:t>
                </a:r>
              </a:p>
            </p:txBody>
          </p:sp>
        </mc:Fallback>
      </mc:AlternateContent>
    </p:spTree>
    <p:extLst>
      <p:ext uri="{BB962C8B-B14F-4D97-AF65-F5344CB8AC3E}">
        <p14:creationId xmlns:p14="http://schemas.microsoft.com/office/powerpoint/2010/main" val="2478520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LSTM</a:t>
            </a:r>
          </a:p>
        </p:txBody>
      </p:sp>
      <p:sp>
        <p:nvSpPr>
          <p:cNvPr id="4" name="Content Placeholder 3"/>
          <p:cNvSpPr>
            <a:spLocks noGrp="1"/>
          </p:cNvSpPr>
          <p:nvPr>
            <p:ph idx="1"/>
          </p:nvPr>
        </p:nvSpPr>
        <p:spPr>
          <a:xfrm>
            <a:off x="1522414" y="1905000"/>
            <a:ext cx="9905998" cy="4267200"/>
          </a:xfrm>
        </p:spPr>
        <p:txBody>
          <a:bodyPr>
            <a:normAutofit/>
          </a:bodyPr>
          <a:lstStyle/>
          <a:p>
            <a:pPr lvl="1"/>
            <a:r>
              <a:rPr lang="en-US" dirty="0"/>
              <a:t>One disadvantage of LSTM is that it is not able to observe the state which it tries to control through the gates</a:t>
            </a:r>
          </a:p>
          <a:p>
            <a:pPr lvl="1"/>
            <a:endParaRPr lang="en-US" dirty="0"/>
          </a:p>
          <a:p>
            <a:pPr lvl="1"/>
            <a:r>
              <a:rPr lang="en-US" dirty="0"/>
              <a:t>Standard LSTM learns to detect markers and act. However, if these markers don’t exist the network behaves poorly.</a:t>
            </a:r>
          </a:p>
          <a:p>
            <a:pPr lvl="1"/>
            <a:endParaRPr lang="en-US" dirty="0"/>
          </a:p>
          <a:p>
            <a:pPr lvl="1"/>
            <a:r>
              <a:rPr lang="en-US" dirty="0"/>
              <a:t>If the output gate is closed, the value of the hidden unit (which becomes input at the next time step) becomes 0</a:t>
            </a:r>
          </a:p>
          <a:p>
            <a:pPr lvl="1"/>
            <a:endParaRPr lang="en-US" dirty="0"/>
          </a:p>
          <a:p>
            <a:pPr lvl="1"/>
            <a:r>
              <a:rPr lang="en-US" dirty="0"/>
              <a:t>The solution is to make the most recent cell state available to the gates</a:t>
            </a:r>
          </a:p>
          <a:p>
            <a:pPr lvl="1"/>
            <a:endParaRPr lang="en-US" dirty="0"/>
          </a:p>
          <a:p>
            <a:pPr lvl="1"/>
            <a:endParaRPr lang="en-US" dirty="0"/>
          </a:p>
          <a:p>
            <a:pPr lvl="1"/>
            <a:endParaRPr lang="en-US" dirty="0"/>
          </a:p>
          <a:p>
            <a:pPr lvl="1"/>
            <a:endParaRPr lang="en-US" sz="2000" dirty="0"/>
          </a:p>
          <a:p>
            <a:pPr marL="274320" lvl="1" indent="0">
              <a:buNone/>
            </a:pPr>
            <a:endParaRPr lang="en-US" sz="2000" dirty="0"/>
          </a:p>
        </p:txBody>
      </p:sp>
    </p:spTree>
    <p:extLst>
      <p:ext uri="{BB962C8B-B14F-4D97-AF65-F5344CB8AC3E}">
        <p14:creationId xmlns:p14="http://schemas.microsoft.com/office/powerpoint/2010/main" val="970013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Recurrent Neural Networks Work?</a:t>
            </a:r>
          </a:p>
        </p:txBody>
      </p:sp>
      <p:sp>
        <p:nvSpPr>
          <p:cNvPr id="4" name="Content Placeholder 3"/>
          <p:cNvSpPr>
            <a:spLocks noGrp="1"/>
          </p:cNvSpPr>
          <p:nvPr>
            <p:ph idx="1"/>
          </p:nvPr>
        </p:nvSpPr>
        <p:spPr/>
        <p:txBody>
          <a:bodyPr>
            <a:normAutofit/>
          </a:bodyPr>
          <a:lstStyle/>
          <a:p>
            <a:r>
              <a:rPr lang="en-US" sz="2000" dirty="0"/>
              <a:t>In a traditional neural network we assume all inputs are independent from one another</a:t>
            </a:r>
          </a:p>
          <a:p>
            <a:r>
              <a:rPr lang="en-US" sz="2000" dirty="0"/>
              <a:t>The idea of recurrent neural networks is to make use of data that comes in sequences.</a:t>
            </a:r>
          </a:p>
          <a:p>
            <a:r>
              <a:rPr lang="en-US" sz="2000" dirty="0"/>
              <a:t>They are called recurrent because they perform the same operations on every input, which is part of a sequence</a:t>
            </a:r>
          </a:p>
          <a:p>
            <a:endParaRPr lang="en-US" sz="2000" dirty="0"/>
          </a:p>
          <a:p>
            <a:r>
              <a:rPr lang="en-US" sz="2000" dirty="0"/>
              <a:t>Another way to think of RNN is that they have memory that summarize what has been computed so far</a:t>
            </a:r>
          </a:p>
          <a:p>
            <a:endParaRPr lang="en-US" sz="2000" dirty="0"/>
          </a:p>
        </p:txBody>
      </p:sp>
    </p:spTree>
    <p:extLst>
      <p:ext uri="{BB962C8B-B14F-4D97-AF65-F5344CB8AC3E}">
        <p14:creationId xmlns:p14="http://schemas.microsoft.com/office/powerpoint/2010/main" val="3843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 Short Term Memory: GRU</a:t>
            </a:r>
          </a:p>
        </p:txBody>
      </p:sp>
      <p:sp>
        <p:nvSpPr>
          <p:cNvPr id="4" name="Content Placeholder 3"/>
          <p:cNvSpPr>
            <a:spLocks noGrp="1"/>
          </p:cNvSpPr>
          <p:nvPr>
            <p:ph idx="1"/>
          </p:nvPr>
        </p:nvSpPr>
        <p:spPr>
          <a:xfrm>
            <a:off x="1522414" y="2372407"/>
            <a:ext cx="9905998" cy="4267200"/>
          </a:xfrm>
        </p:spPr>
        <p:txBody>
          <a:bodyPr>
            <a:normAutofit/>
          </a:bodyPr>
          <a:lstStyle/>
          <a:p>
            <a:pPr marL="274320" lvl="1" indent="0">
              <a:buNone/>
            </a:pPr>
            <a:br>
              <a:rPr lang="en-US" dirty="0"/>
            </a:br>
            <a:br>
              <a:rPr lang="en-US" dirty="0"/>
            </a:br>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marL="0" indent="0">
              <a:buNone/>
            </a:pPr>
            <a:endParaRPr lang="en-US" sz="2000" dirty="0"/>
          </a:p>
        </p:txBody>
      </p:sp>
      <mc:AlternateContent xmlns:mc="http://schemas.openxmlformats.org/markup-compatibility/2006" xmlns:a14="http://schemas.microsoft.com/office/drawing/2010/main">
        <mc:Choice Requires="a14">
          <p:sp>
            <p:nvSpPr>
              <p:cNvPr id="19" name="TextBox 18"/>
              <p:cNvSpPr txBox="1"/>
              <p:nvPr/>
            </p:nvSpPr>
            <p:spPr>
              <a:xfrm>
                <a:off x="3046412" y="2237192"/>
                <a:ext cx="6805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h</m:t>
                          </m:r>
                        </m:e>
                        <m:sub>
                          <m:r>
                            <a:rPr lang="en-US" i="1">
                              <a:solidFill>
                                <a:schemeClr val="bg1"/>
                              </a:solidFill>
                              <a:latin typeface="Cambria Math" panose="02040503050406030204" pitchFamily="18" charset="0"/>
                            </a:rPr>
                            <m:t>𝑡</m:t>
                          </m:r>
                          <m:r>
                            <a:rPr lang="en-US" i="1">
                              <a:solidFill>
                                <a:schemeClr val="bg1"/>
                              </a:solidFill>
                              <a:latin typeface="Cambria Math" panose="02040503050406030204" pitchFamily="18" charset="0"/>
                            </a:rPr>
                            <m:t>−1</m:t>
                          </m:r>
                        </m:sub>
                      </m:sSub>
                    </m:oMath>
                  </m:oMathPara>
                </a14:m>
                <a:endParaRPr lang="ro-RO" dirty="0"/>
              </a:p>
            </p:txBody>
          </p:sp>
        </mc:Choice>
        <mc:Fallback xmlns="">
          <p:sp>
            <p:nvSpPr>
              <p:cNvPr id="19" name="TextBox 18"/>
              <p:cNvSpPr txBox="1">
                <a:spLocks noRot="1" noChangeAspect="1" noMove="1" noResize="1" noEditPoints="1" noAdjustHandles="1" noChangeArrowheads="1" noChangeShapeType="1" noTextEdit="1"/>
              </p:cNvSpPr>
              <p:nvPr/>
            </p:nvSpPr>
            <p:spPr>
              <a:xfrm>
                <a:off x="3046412" y="2237192"/>
                <a:ext cx="680507" cy="341632"/>
              </a:xfrm>
              <a:prstGeom prst="rect">
                <a:avLst/>
              </a:prstGeom>
              <a:blipFill rotWithShape="0">
                <a:blip r:embed="rId3"/>
                <a:stretch>
                  <a:fillRect b="-1786"/>
                </a:stretch>
              </a:blipFill>
            </p:spPr>
            <p:txBody>
              <a:bodyPr/>
              <a:lstStyle/>
              <a:p>
                <a:r>
                  <a:rPr lang="ro-RO">
                    <a:noFill/>
                  </a:rPr>
                  <a:t> </a:t>
                </a:r>
              </a:p>
            </p:txBody>
          </p:sp>
        </mc:Fallback>
      </mc:AlternateContent>
      <p:sp>
        <p:nvSpPr>
          <p:cNvPr id="20" name="Oval 19"/>
          <p:cNvSpPr/>
          <p:nvPr/>
        </p:nvSpPr>
        <p:spPr>
          <a:xfrm>
            <a:off x="6780212" y="2218932"/>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23" name="Straight Arrow Connector 22"/>
          <p:cNvCxnSpPr>
            <a:stCxn id="19" idx="3"/>
            <a:endCxn id="20" idx="2"/>
          </p:cNvCxnSpPr>
          <p:nvPr/>
        </p:nvCxnSpPr>
        <p:spPr>
          <a:xfrm flipV="1">
            <a:off x="3726919" y="2398385"/>
            <a:ext cx="3053293" cy="962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7716707" y="2218932"/>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a:t>
            </a:r>
            <a:endParaRPr lang="ro-RO" dirty="0"/>
          </a:p>
        </p:txBody>
      </p:sp>
      <p:cxnSp>
        <p:nvCxnSpPr>
          <p:cNvPr id="27" name="Straight Arrow Connector 26"/>
          <p:cNvCxnSpPr>
            <a:stCxn id="20" idx="6"/>
            <a:endCxn id="26" idx="2"/>
          </p:cNvCxnSpPr>
          <p:nvPr/>
        </p:nvCxnSpPr>
        <p:spPr>
          <a:xfrm>
            <a:off x="7139117" y="2398385"/>
            <a:ext cx="57759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9057353" y="2218932"/>
                <a:ext cx="46480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oMath>
                  </m:oMathPara>
                </a14:m>
                <a:endParaRPr lang="ro-RO" dirty="0"/>
              </a:p>
            </p:txBody>
          </p:sp>
        </mc:Choice>
        <mc:Fallback xmlns="">
          <p:sp>
            <p:nvSpPr>
              <p:cNvPr id="28" name="TextBox 27"/>
              <p:cNvSpPr txBox="1">
                <a:spLocks noRot="1" noChangeAspect="1" noMove="1" noResize="1" noEditPoints="1" noAdjustHandles="1" noChangeArrowheads="1" noChangeShapeType="1" noTextEdit="1"/>
              </p:cNvSpPr>
              <p:nvPr/>
            </p:nvSpPr>
            <p:spPr>
              <a:xfrm>
                <a:off x="9057353" y="2218932"/>
                <a:ext cx="464807" cy="341632"/>
              </a:xfrm>
              <a:prstGeom prst="rect">
                <a:avLst/>
              </a:prstGeom>
              <a:blipFill rotWithShape="0">
                <a:blip r:embed="rId4"/>
                <a:stretch>
                  <a:fillRect/>
                </a:stretch>
              </a:blipFill>
            </p:spPr>
            <p:txBody>
              <a:bodyPr/>
              <a:lstStyle/>
              <a:p>
                <a:r>
                  <a:rPr lang="ro-RO">
                    <a:noFill/>
                  </a:rPr>
                  <a:t> </a:t>
                </a:r>
              </a:p>
            </p:txBody>
          </p:sp>
        </mc:Fallback>
      </mc:AlternateContent>
      <p:cxnSp>
        <p:nvCxnSpPr>
          <p:cNvPr id="29" name="Straight Arrow Connector 28"/>
          <p:cNvCxnSpPr>
            <a:stCxn id="26" idx="6"/>
            <a:endCxn id="28" idx="1"/>
          </p:cNvCxnSpPr>
          <p:nvPr/>
        </p:nvCxnSpPr>
        <p:spPr>
          <a:xfrm flipV="1">
            <a:off x="8075612" y="2389748"/>
            <a:ext cx="981741" cy="86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a:xfrm>
            <a:off x="7509843" y="4254670"/>
            <a:ext cx="79485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err="1"/>
              <a:t>tanh</a:t>
            </a:r>
            <a:endParaRPr lang="ro-RO" sz="1200" dirty="0"/>
          </a:p>
        </p:txBody>
      </p:sp>
      <p:cxnSp>
        <p:nvCxnSpPr>
          <p:cNvPr id="143" name="Straight Arrow Connector 142"/>
          <p:cNvCxnSpPr>
            <a:endCxn id="126" idx="0"/>
          </p:cNvCxnSpPr>
          <p:nvPr/>
        </p:nvCxnSpPr>
        <p:spPr>
          <a:xfrm>
            <a:off x="5614510" y="2398385"/>
            <a:ext cx="0" cy="86027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3" name="Rectangle 112"/>
              <p:cNvSpPr/>
              <p:nvPr/>
            </p:nvSpPr>
            <p:spPr>
              <a:xfrm>
                <a:off x="1253808" y="5525206"/>
                <a:ext cx="4457835" cy="696729"/>
              </a:xfrm>
              <a:prstGeom prst="rect">
                <a:avLst/>
              </a:prstGeom>
            </p:spPr>
            <p:txBody>
              <a:bodyPr wrap="square">
                <a:spAutoFit/>
              </a:bodyPr>
              <a:lstStyle/>
              <a:p>
                <a:pPr marL="274320" lvl="1" indent="0">
                  <a:buNone/>
                </a:pP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𝑊</m:t>
                        </m:r>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𝑧</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𝑊</m:t>
                        </m:r>
                      </m:e>
                      <m:sub>
                        <m:r>
                          <a:rPr lang="en-US" b="0" i="1" smtClean="0">
                            <a:solidFill>
                              <a:schemeClr val="bg1"/>
                            </a:solidFill>
                            <a:latin typeface="Cambria Math" panose="02040503050406030204" pitchFamily="18" charset="0"/>
                          </a:rPr>
                          <m:t>𝑥𝑧</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oMath>
                </a14:m>
                <a:endParaRPr lang="en-US" dirty="0">
                  <a:solidFill>
                    <a:schemeClr val="bg1"/>
                  </a:solidFill>
                </a:endParaRPr>
              </a:p>
              <a:p>
                <a:pPr marL="274320" lvl="1" indent="0">
                  <a:buNone/>
                </a:pPr>
                <a:r>
                  <a:rPr lang="en-US" dirty="0">
                    <a:solidFill>
                      <a:schemeClr val="bg1"/>
                    </a:solidFill>
                  </a:rPr>
                  <a:t>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𝑟</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𝜎</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𝑊</m:t>
                        </m:r>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𝑟</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𝑊</m:t>
                        </m:r>
                      </m:e>
                      <m: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113" name="Rectangle 112"/>
              <p:cNvSpPr>
                <a:spLocks noRot="1" noChangeAspect="1" noMove="1" noResize="1" noEditPoints="1" noAdjustHandles="1" noChangeArrowheads="1" noChangeShapeType="1" noTextEdit="1"/>
              </p:cNvSpPr>
              <p:nvPr/>
            </p:nvSpPr>
            <p:spPr>
              <a:xfrm>
                <a:off x="1253808" y="5525206"/>
                <a:ext cx="4457835" cy="696729"/>
              </a:xfrm>
              <a:prstGeom prst="rect">
                <a:avLst/>
              </a:prstGeom>
              <a:blipFill rotWithShape="0">
                <a:blip r:embed="rId5"/>
                <a:stretch>
                  <a:fillRect b="-3478"/>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87" name="Rectangle 186"/>
              <p:cNvSpPr/>
              <p:nvPr/>
            </p:nvSpPr>
            <p:spPr>
              <a:xfrm>
                <a:off x="5797456" y="5549359"/>
                <a:ext cx="5367497" cy="704039"/>
              </a:xfrm>
              <a:prstGeom prst="rect">
                <a:avLst/>
              </a:prstGeom>
            </p:spPr>
            <p:txBody>
              <a:bodyPr wrap="square">
                <a:spAutoFit/>
              </a:bodyPr>
              <a:lstStyle/>
              <a:p>
                <a:pPr marL="274320" lvl="1" indent="0">
                  <a:buNone/>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e>
                      </m:acc>
                      <m:r>
                        <a:rPr lang="en-US" b="0" i="1" dirty="0" smtClean="0">
                          <a:solidFill>
                            <a:schemeClr val="bg1"/>
                          </a:solidFill>
                          <a:latin typeface="Cambria Math" panose="02040503050406030204" pitchFamily="18" charset="0"/>
                        </a:rPr>
                        <m:t>=</m:t>
                      </m:r>
                      <m:func>
                        <m:funcPr>
                          <m:ctrlPr>
                            <a:rPr lang="en-US" b="0" i="1" dirty="0" smtClean="0">
                              <a:solidFill>
                                <a:schemeClr val="bg1"/>
                              </a:solidFill>
                              <a:latin typeface="Cambria Math" panose="02040503050406030204" pitchFamily="18" charset="0"/>
                            </a:rPr>
                          </m:ctrlPr>
                        </m:funcPr>
                        <m:fName>
                          <m:r>
                            <m:rPr>
                              <m:sty m:val="p"/>
                            </m:rPr>
                            <a:rPr lang="en-US" b="0" i="0" dirty="0" smtClean="0">
                              <a:solidFill>
                                <a:schemeClr val="bg1"/>
                              </a:solidFill>
                              <a:latin typeface="Cambria Math" panose="02040503050406030204" pitchFamily="18" charset="0"/>
                            </a:rPr>
                            <m:t>tanh</m:t>
                          </m:r>
                        </m:fName>
                        <m:e>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𝑟</m:t>
                                      </m:r>
                                    </m:e>
                                    <m:sub>
                                      <m:r>
                                        <a:rPr lang="en-US" b="0" i="1" dirty="0" smtClean="0">
                                          <a:solidFill>
                                            <a:schemeClr val="bg1"/>
                                          </a:solidFill>
                                          <a:latin typeface="Cambria Math" panose="02040503050406030204" pitchFamily="18" charset="0"/>
                                        </a:rPr>
                                        <m:t>𝑡</m:t>
                                      </m:r>
                                    </m:sub>
                                  </m:sSub>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𝑡</m:t>
                                      </m:r>
                                      <m:r>
                                        <a:rPr lang="en-US" b="0" i="1" dirty="0" smtClean="0">
                                          <a:solidFill>
                                            <a:schemeClr val="bg1"/>
                                          </a:solidFill>
                                          <a:latin typeface="Cambria Math" panose="02040503050406030204" pitchFamily="18" charset="0"/>
                                        </a:rPr>
                                        <m:t>−1</m:t>
                                      </m:r>
                                    </m:sub>
                                  </m:sSub>
                                  <m:r>
                                    <a:rPr lang="en-US" b="0" i="1" dirty="0" smtClean="0">
                                      <a:solidFill>
                                        <a:schemeClr val="bg1"/>
                                      </a:solidFill>
                                      <a:latin typeface="Cambria Math" panose="02040503050406030204" pitchFamily="18" charset="0"/>
                                    </a:rPr>
                                    <m:t> </m:t>
                                  </m:r>
                                  <m:acc>
                                    <m:accPr>
                                      <m:chr m:val="̅"/>
                                      <m:ctrlPr>
                                        <a:rPr lang="en-US" b="0" i="1" dirty="0" smtClean="0">
                                          <a:solidFill>
                                            <a:schemeClr val="bg1"/>
                                          </a:solidFill>
                                          <a:latin typeface="Cambria Math" panose="02040503050406030204" pitchFamily="18" charset="0"/>
                                        </a:rPr>
                                      </m:ctrlPr>
                                    </m:acc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𝑡</m:t>
                                          </m:r>
                                        </m:sub>
                                      </m:sSub>
                                    </m:e>
                                  </m:acc>
                                </m:sub>
                              </m:sSub>
                              <m:r>
                                <a:rPr lang="en-US" b="0" i="1" dirty="0" smtClean="0">
                                  <a:solidFill>
                                    <a:schemeClr val="bg1"/>
                                  </a:solidFill>
                                  <a:latin typeface="Cambria Math" panose="02040503050406030204" pitchFamily="18" charset="0"/>
                                </a:rPr>
                                <m:t>∗</m:t>
                              </m:r>
                              <m:d>
                                <m:dPr>
                                  <m:ctrlPr>
                                    <a:rPr lang="en-US" b="0" i="1" dirty="0" smtClean="0">
                                      <a:solidFill>
                                        <a:schemeClr val="bg1"/>
                                      </a:solidFill>
                                      <a:latin typeface="Cambria Math" panose="02040503050406030204" pitchFamily="18" charset="0"/>
                                    </a:rPr>
                                  </m:ctrlPr>
                                </m:d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𝑟</m:t>
                                      </m:r>
                                    </m:e>
                                    <m:sub>
                                      <m:r>
                                        <a:rPr lang="en-US" b="0" i="1" dirty="0" smtClean="0">
                                          <a:solidFill>
                                            <a:schemeClr val="bg1"/>
                                          </a:solidFill>
                                          <a:latin typeface="Cambria Math" panose="02040503050406030204" pitchFamily="18" charset="0"/>
                                        </a:rPr>
                                        <m:t>𝑡</m:t>
                                      </m:r>
                                    </m:sub>
                                  </m:sSub>
                                  <m:r>
                                    <a:rPr lang="en-US" b="0" i="1" dirty="0" smtClean="0">
                                      <a:solidFill>
                                        <a:schemeClr val="bg1"/>
                                      </a:solidFill>
                                      <a:latin typeface="Cambria Math" panose="02040503050406030204" pitchFamily="18" charset="0"/>
                                    </a:rPr>
                                    <m:t>⊙</m:t>
                                  </m:r>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𝑡</m:t>
                                      </m:r>
                                      <m:r>
                                        <a:rPr lang="en-US" b="0" i="1" dirty="0" smtClean="0">
                                          <a:solidFill>
                                            <a:schemeClr val="bg1"/>
                                          </a:solidFill>
                                          <a:latin typeface="Cambria Math" panose="02040503050406030204" pitchFamily="18" charset="0"/>
                                        </a:rPr>
                                        <m:t>−1</m:t>
                                      </m:r>
                                    </m:sub>
                                  </m:sSub>
                                </m:e>
                              </m:d>
                              <m:r>
                                <a:rPr lang="en-US" b="0" i="1" dirty="0" smtClean="0">
                                  <a:solidFill>
                                    <a:schemeClr val="bg1"/>
                                  </a:solidFill>
                                  <a:latin typeface="Cambria Math" panose="02040503050406030204" pitchFamily="18" charset="0"/>
                                </a:rPr>
                                <m:t>+</m:t>
                              </m:r>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𝑊</m:t>
                                  </m:r>
                                </m:e>
                                <m:sub>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𝑡</m:t>
                                      </m:r>
                                    </m:sub>
                                  </m:sSub>
                                  <m:r>
                                    <a:rPr lang="en-US" b="0" i="1" dirty="0" smtClean="0">
                                      <a:solidFill>
                                        <a:schemeClr val="bg1"/>
                                      </a:solidFill>
                                      <a:latin typeface="Cambria Math" panose="02040503050406030204" pitchFamily="18" charset="0"/>
                                    </a:rPr>
                                    <m:t> </m:t>
                                  </m:r>
                                  <m:acc>
                                    <m:accPr>
                                      <m:chr m:val="̅"/>
                                      <m:ctrlPr>
                                        <a:rPr lang="en-US" b="0" i="1" dirty="0" smtClean="0">
                                          <a:solidFill>
                                            <a:schemeClr val="bg1"/>
                                          </a:solidFill>
                                          <a:latin typeface="Cambria Math" panose="02040503050406030204" pitchFamily="18" charset="0"/>
                                        </a:rPr>
                                      </m:ctrlPr>
                                    </m:accPr>
                                    <m:e>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h</m:t>
                                          </m:r>
                                        </m:e>
                                        <m:sub>
                                          <m:r>
                                            <a:rPr lang="en-US" b="0" i="1" dirty="0" smtClean="0">
                                              <a:solidFill>
                                                <a:schemeClr val="bg1"/>
                                              </a:solidFill>
                                              <a:latin typeface="Cambria Math" panose="02040503050406030204" pitchFamily="18" charset="0"/>
                                            </a:rPr>
                                            <m:t>𝑡</m:t>
                                          </m:r>
                                        </m:sub>
                                      </m:sSub>
                                    </m:e>
                                  </m:acc>
                                </m:sub>
                              </m:sSub>
                              <m:sSub>
                                <m:sSubPr>
                                  <m:ctrlPr>
                                    <a:rPr lang="en-US" b="0" i="1" dirty="0" smtClean="0">
                                      <a:solidFill>
                                        <a:schemeClr val="bg1"/>
                                      </a:solidFill>
                                      <a:latin typeface="Cambria Math" panose="02040503050406030204" pitchFamily="18" charset="0"/>
                                    </a:rPr>
                                  </m:ctrlPr>
                                </m:sSubPr>
                                <m:e>
                                  <m:r>
                                    <a:rPr lang="en-US" b="0" i="1" dirty="0" smtClean="0">
                                      <a:solidFill>
                                        <a:schemeClr val="bg1"/>
                                      </a:solidFill>
                                      <a:latin typeface="Cambria Math" panose="02040503050406030204" pitchFamily="18" charset="0"/>
                                    </a:rPr>
                                    <m:t>𝑥</m:t>
                                  </m:r>
                                </m:e>
                                <m:sub>
                                  <m:r>
                                    <a:rPr lang="en-US" b="0" i="1" dirty="0" smtClean="0">
                                      <a:solidFill>
                                        <a:schemeClr val="bg1"/>
                                      </a:solidFill>
                                      <a:latin typeface="Cambria Math" panose="02040503050406030204" pitchFamily="18" charset="0"/>
                                    </a:rPr>
                                    <m:t>𝑡</m:t>
                                  </m:r>
                                </m:sub>
                              </m:sSub>
                              <m:r>
                                <a:rPr lang="en-US" b="0" i="1" dirty="0" smtClean="0">
                                  <a:solidFill>
                                    <a:schemeClr val="bg1"/>
                                  </a:solidFill>
                                  <a:latin typeface="Cambria Math" panose="02040503050406030204" pitchFamily="18" charset="0"/>
                                </a:rPr>
                                <m:t>  </m:t>
                              </m:r>
                            </m:e>
                          </m:d>
                        </m:e>
                      </m:func>
                    </m:oMath>
                  </m:oMathPara>
                </a14:m>
                <a:endParaRPr lang="en-US" b="0" dirty="0">
                  <a:solidFill>
                    <a:schemeClr val="bg1"/>
                  </a:solidFill>
                </a:endParaRPr>
              </a:p>
              <a:p>
                <a:pPr marL="274320" lvl="1" inden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𝑡</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𝑡</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h</m:t>
                              </m:r>
                            </m:e>
                            <m:sub>
                              <m:r>
                                <a:rPr lang="en-US" b="0" i="1" smtClean="0">
                                  <a:solidFill>
                                    <a:schemeClr val="bg1"/>
                                  </a:solidFill>
                                  <a:latin typeface="Cambria Math" panose="02040503050406030204" pitchFamily="18" charset="0"/>
                                </a:rPr>
                                <m:t>𝑡</m:t>
                              </m:r>
                            </m:sub>
                          </m:sSub>
                        </m:e>
                      </m:acc>
                    </m:oMath>
                  </m:oMathPara>
                </a14:m>
                <a:endParaRPr lang="en-US" b="0" dirty="0">
                  <a:solidFill>
                    <a:schemeClr val="bg1"/>
                  </a:solidFill>
                </a:endParaRPr>
              </a:p>
            </p:txBody>
          </p:sp>
        </mc:Choice>
        <mc:Fallback xmlns="">
          <p:sp>
            <p:nvSpPr>
              <p:cNvPr id="187" name="Rectangle 186"/>
              <p:cNvSpPr>
                <a:spLocks noRot="1" noChangeAspect="1" noMove="1" noResize="1" noEditPoints="1" noAdjustHandles="1" noChangeArrowheads="1" noChangeShapeType="1" noTextEdit="1"/>
              </p:cNvSpPr>
              <p:nvPr/>
            </p:nvSpPr>
            <p:spPr>
              <a:xfrm>
                <a:off x="5797456" y="5549359"/>
                <a:ext cx="5367497" cy="704039"/>
              </a:xfrm>
              <a:prstGeom prst="rect">
                <a:avLst/>
              </a:prstGeom>
              <a:blipFill rotWithShape="0">
                <a:blip r:embed="rId6"/>
                <a:stretch>
                  <a:fillRect b="-3448"/>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4236671" y="6325675"/>
                <a:ext cx="3338478"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1600" i="1" smtClean="0">
                          <a:solidFill>
                            <a:schemeClr val="bg1"/>
                          </a:solidFill>
                          <a:latin typeface="Cambria Math" panose="02040503050406030204" pitchFamily="18" charset="0"/>
                        </a:rPr>
                        <m:t>⊙</m:t>
                      </m:r>
                      <m:r>
                        <a:rPr lang="en-US" sz="1600" b="0" i="0" smtClean="0">
                          <a:solidFill>
                            <a:schemeClr val="bg1"/>
                          </a:solidFill>
                          <a:latin typeface="Cambria Math" panose="02040503050406030204" pitchFamily="18" charset="0"/>
                        </a:rPr>
                        <m:t> =</m:t>
                      </m:r>
                      <m:r>
                        <m:rPr>
                          <m:sty m:val="p"/>
                        </m:rPr>
                        <a:rPr lang="en-US" sz="1600" b="0" i="0" smtClean="0">
                          <a:solidFill>
                            <a:schemeClr val="bg1"/>
                          </a:solidFill>
                          <a:latin typeface="Cambria Math" panose="02040503050406030204" pitchFamily="18" charset="0"/>
                        </a:rPr>
                        <m:t>element</m:t>
                      </m:r>
                      <m:r>
                        <a:rPr lang="en-US" sz="1600" b="0" i="0" smtClean="0">
                          <a:solidFill>
                            <a:schemeClr val="bg1"/>
                          </a:solidFill>
                          <a:latin typeface="Cambria Math" panose="02040503050406030204" pitchFamily="18" charset="0"/>
                        </a:rPr>
                        <m:t>−</m:t>
                      </m:r>
                      <m:r>
                        <m:rPr>
                          <m:sty m:val="p"/>
                        </m:rPr>
                        <a:rPr lang="en-US" sz="1600" b="0" i="0" smtClean="0">
                          <a:solidFill>
                            <a:schemeClr val="bg1"/>
                          </a:solidFill>
                          <a:latin typeface="Cambria Math" panose="02040503050406030204" pitchFamily="18" charset="0"/>
                        </a:rPr>
                        <m:t>wise</m:t>
                      </m:r>
                      <m:r>
                        <a:rPr lang="en-US" sz="1600" b="0" i="0" smtClean="0">
                          <a:solidFill>
                            <a:schemeClr val="bg1"/>
                          </a:solidFill>
                          <a:latin typeface="Cambria Math" panose="02040503050406030204" pitchFamily="18" charset="0"/>
                        </a:rPr>
                        <m:t> </m:t>
                      </m:r>
                      <m:r>
                        <m:rPr>
                          <m:sty m:val="p"/>
                        </m:rPr>
                        <a:rPr lang="en-US" sz="1600" b="0" i="0" smtClean="0">
                          <a:solidFill>
                            <a:schemeClr val="bg1"/>
                          </a:solidFill>
                          <a:latin typeface="Cambria Math" panose="02040503050406030204" pitchFamily="18" charset="0"/>
                        </a:rPr>
                        <m:t>multiplication</m:t>
                      </m:r>
                    </m:oMath>
                  </m:oMathPara>
                </a14:m>
                <a:endParaRPr lang="ro-RO" sz="1600" dirty="0"/>
              </a:p>
            </p:txBody>
          </p:sp>
        </mc:Choice>
        <mc:Fallback xmlns="">
          <p:sp>
            <p:nvSpPr>
              <p:cNvPr id="114" name="TextBox 113"/>
              <p:cNvSpPr txBox="1">
                <a:spLocks noRot="1" noChangeAspect="1" noMove="1" noResize="1" noEditPoints="1" noAdjustHandles="1" noChangeArrowheads="1" noChangeShapeType="1" noTextEdit="1"/>
              </p:cNvSpPr>
              <p:nvPr/>
            </p:nvSpPr>
            <p:spPr>
              <a:xfrm>
                <a:off x="4236671" y="6325675"/>
                <a:ext cx="3338478" cy="313932"/>
              </a:xfrm>
              <a:prstGeom prst="rect">
                <a:avLst/>
              </a:prstGeom>
              <a:blipFill rotWithShape="0">
                <a:blip r:embed="rId7"/>
                <a:stretch>
                  <a:fillRect b="-15686"/>
                </a:stretch>
              </a:blipFill>
            </p:spPr>
            <p:txBody>
              <a:bodyPr/>
              <a:lstStyle/>
              <a:p>
                <a:r>
                  <a:rPr lang="ro-RO">
                    <a:noFill/>
                  </a:rPr>
                  <a:t> </a:t>
                </a:r>
              </a:p>
            </p:txBody>
          </p:sp>
        </mc:Fallback>
      </mc:AlternateContent>
      <p:cxnSp>
        <p:nvCxnSpPr>
          <p:cNvPr id="55" name="Straight Arrow Connector 54"/>
          <p:cNvCxnSpPr/>
          <p:nvPr/>
        </p:nvCxnSpPr>
        <p:spPr>
          <a:xfrm flipH="1">
            <a:off x="3882762" y="2402525"/>
            <a:ext cx="1" cy="20528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17" idx="0"/>
          </p:cNvCxnSpPr>
          <p:nvPr/>
        </p:nvCxnSpPr>
        <p:spPr>
          <a:xfrm flipH="1" flipV="1">
            <a:off x="3891550" y="4465670"/>
            <a:ext cx="4160" cy="4521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3891550" y="4452691"/>
            <a:ext cx="2885015" cy="13549"/>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endCxn id="68" idx="4"/>
          </p:cNvCxnSpPr>
          <p:nvPr/>
        </p:nvCxnSpPr>
        <p:spPr>
          <a:xfrm flipH="1" flipV="1">
            <a:off x="4563516" y="3617765"/>
            <a:ext cx="7415" cy="847905"/>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4384063" y="3258860"/>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69" name="Curved Connector 68"/>
          <p:cNvCxnSpPr/>
          <p:nvPr/>
        </p:nvCxnSpPr>
        <p:spPr>
          <a:xfrm rot="10800000" flipV="1">
            <a:off x="4458746" y="3358965"/>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sp>
        <p:nvSpPr>
          <p:cNvPr id="75" name="Oval 74"/>
          <p:cNvSpPr/>
          <p:nvPr/>
        </p:nvSpPr>
        <p:spPr>
          <a:xfrm>
            <a:off x="6680148" y="2753407"/>
            <a:ext cx="557688"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a:t>
            </a:r>
            <a:endParaRPr lang="ro-RO" dirty="0"/>
          </a:p>
        </p:txBody>
      </p:sp>
      <p:cxnSp>
        <p:nvCxnSpPr>
          <p:cNvPr id="77" name="Straight Arrow Connector 76"/>
          <p:cNvCxnSpPr>
            <a:stCxn id="75" idx="0"/>
            <a:endCxn id="20" idx="4"/>
          </p:cNvCxnSpPr>
          <p:nvPr/>
        </p:nvCxnSpPr>
        <p:spPr>
          <a:xfrm flipV="1">
            <a:off x="6958992" y="2577837"/>
            <a:ext cx="673" cy="17557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Rectangle 79"/>
              <p:cNvSpPr/>
              <p:nvPr/>
            </p:nvSpPr>
            <p:spPr>
              <a:xfrm>
                <a:off x="6804905" y="3286807"/>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oMath>
                  </m:oMathPara>
                </a14:m>
                <a:endParaRPr lang="ro-RO" dirty="0"/>
              </a:p>
            </p:txBody>
          </p:sp>
        </mc:Choice>
        <mc:Fallback xmlns="">
          <p:sp>
            <p:nvSpPr>
              <p:cNvPr id="80" name="Rectangle 79"/>
              <p:cNvSpPr>
                <a:spLocks noRot="1" noChangeAspect="1" noMove="1" noResize="1" noEditPoints="1" noAdjustHandles="1" noChangeArrowheads="1" noChangeShapeType="1" noTextEdit="1"/>
              </p:cNvSpPr>
              <p:nvPr/>
            </p:nvSpPr>
            <p:spPr>
              <a:xfrm>
                <a:off x="6804905" y="3286807"/>
                <a:ext cx="305259" cy="309812"/>
              </a:xfrm>
              <a:prstGeom prst="rect">
                <a:avLst/>
              </a:prstGeom>
              <a:blipFill rotWithShape="0">
                <a:blip r:embed="rId8"/>
                <a:stretch>
                  <a:fillRect l="-9615" b="-9434"/>
                </a:stretch>
              </a:blipFill>
              <a:ln/>
            </p:spPr>
            <p:txBody>
              <a:bodyPr/>
              <a:lstStyle/>
              <a:p>
                <a:r>
                  <a:rPr lang="ro-RO">
                    <a:noFill/>
                  </a:rPr>
                  <a:t> </a:t>
                </a:r>
              </a:p>
            </p:txBody>
          </p:sp>
        </mc:Fallback>
      </mc:AlternateContent>
      <p:sp>
        <p:nvSpPr>
          <p:cNvPr id="81" name="Oval 80"/>
          <p:cNvSpPr/>
          <p:nvPr/>
        </p:nvSpPr>
        <p:spPr>
          <a:xfrm>
            <a:off x="6780185" y="4264173"/>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ro-RO" dirty="0"/>
          </a:p>
        </p:txBody>
      </p:sp>
      <p:cxnSp>
        <p:nvCxnSpPr>
          <p:cNvPr id="82" name="Curved Connector 81"/>
          <p:cNvCxnSpPr/>
          <p:nvPr/>
        </p:nvCxnSpPr>
        <p:spPr>
          <a:xfrm rot="10800000" flipV="1">
            <a:off x="6843528" y="4357715"/>
            <a:ext cx="228600" cy="164806"/>
          </a:xfrm>
          <a:prstGeom prst="curvedConnector3">
            <a:avLst/>
          </a:prstGeom>
          <a:ln w="25400">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80" idx="0"/>
            <a:endCxn id="75" idx="4"/>
          </p:cNvCxnSpPr>
          <p:nvPr/>
        </p:nvCxnSpPr>
        <p:spPr>
          <a:xfrm flipV="1">
            <a:off x="6957535" y="3112312"/>
            <a:ext cx="1457" cy="17449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1" idx="0"/>
            <a:endCxn id="80" idx="2"/>
          </p:cNvCxnSpPr>
          <p:nvPr/>
        </p:nvCxnSpPr>
        <p:spPr>
          <a:xfrm flipH="1" flipV="1">
            <a:off x="6957535" y="3596619"/>
            <a:ext cx="2103" cy="6675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7727397" y="3263974"/>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92" name="Straight Arrow Connector 91"/>
          <p:cNvCxnSpPr>
            <a:stCxn id="91" idx="0"/>
            <a:endCxn id="26" idx="4"/>
          </p:cNvCxnSpPr>
          <p:nvPr/>
        </p:nvCxnSpPr>
        <p:spPr>
          <a:xfrm flipH="1" flipV="1">
            <a:off x="7896160" y="2577837"/>
            <a:ext cx="10690" cy="68613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107" idx="0"/>
            <a:endCxn id="91" idx="4"/>
          </p:cNvCxnSpPr>
          <p:nvPr/>
        </p:nvCxnSpPr>
        <p:spPr>
          <a:xfrm flipH="1" flipV="1">
            <a:off x="7906850" y="3622879"/>
            <a:ext cx="1" cy="15585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80" idx="3"/>
            <a:endCxn id="91" idx="2"/>
          </p:cNvCxnSpPr>
          <p:nvPr/>
        </p:nvCxnSpPr>
        <p:spPr>
          <a:xfrm>
            <a:off x="7110164" y="3441713"/>
            <a:ext cx="617233" cy="171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Rectangle 106"/>
              <p:cNvSpPr/>
              <p:nvPr/>
            </p:nvSpPr>
            <p:spPr>
              <a:xfrm>
                <a:off x="7754221" y="3778735"/>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m:t>
                              </m:r>
                            </m:sub>
                          </m:sSub>
                        </m:e>
                      </m:acc>
                    </m:oMath>
                  </m:oMathPara>
                </a14:m>
                <a:endParaRPr lang="ro-RO" dirty="0"/>
              </a:p>
            </p:txBody>
          </p:sp>
        </mc:Choice>
        <mc:Fallback xmlns="">
          <p:sp>
            <p:nvSpPr>
              <p:cNvPr id="107" name="Rectangle 106"/>
              <p:cNvSpPr>
                <a:spLocks noRot="1" noChangeAspect="1" noMove="1" noResize="1" noEditPoints="1" noAdjustHandles="1" noChangeArrowheads="1" noChangeShapeType="1" noTextEdit="1"/>
              </p:cNvSpPr>
              <p:nvPr/>
            </p:nvSpPr>
            <p:spPr>
              <a:xfrm>
                <a:off x="7754221" y="3778735"/>
                <a:ext cx="305259" cy="309812"/>
              </a:xfrm>
              <a:prstGeom prst="rect">
                <a:avLst/>
              </a:prstGeom>
              <a:blipFill rotWithShape="0">
                <a:blip r:embed="rId9"/>
                <a:stretch>
                  <a:fillRect l="-21154" b="-9434"/>
                </a:stretch>
              </a:blipFill>
              <a:ln/>
            </p:spPr>
            <p:txBody>
              <a:bodyPr/>
              <a:lstStyle/>
              <a:p>
                <a:r>
                  <a:rPr lang="ro-RO">
                    <a:noFill/>
                  </a:rPr>
                  <a:t> </a:t>
                </a:r>
              </a:p>
            </p:txBody>
          </p:sp>
        </mc:Fallback>
      </mc:AlternateContent>
      <p:cxnSp>
        <p:nvCxnSpPr>
          <p:cNvPr id="110" name="Straight Arrow Connector 109"/>
          <p:cNvCxnSpPr>
            <a:stCxn id="104" idx="0"/>
            <a:endCxn id="107" idx="2"/>
          </p:cNvCxnSpPr>
          <p:nvPr/>
        </p:nvCxnSpPr>
        <p:spPr>
          <a:xfrm flipH="1" flipV="1">
            <a:off x="7906851" y="4088547"/>
            <a:ext cx="421" cy="16612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7" name="TextBox 116"/>
              <p:cNvSpPr txBox="1"/>
              <p:nvPr/>
            </p:nvSpPr>
            <p:spPr>
              <a:xfrm>
                <a:off x="3666833" y="4917773"/>
                <a:ext cx="457754"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𝑡</m:t>
                          </m:r>
                        </m:sub>
                      </m:sSub>
                    </m:oMath>
                  </m:oMathPara>
                </a14:m>
                <a:endParaRPr lang="ro-RO" dirty="0"/>
              </a:p>
            </p:txBody>
          </p:sp>
        </mc:Choice>
        <mc:Fallback xmlns="">
          <p:sp>
            <p:nvSpPr>
              <p:cNvPr id="117" name="TextBox 116"/>
              <p:cNvSpPr txBox="1">
                <a:spLocks noRot="1" noChangeAspect="1" noMove="1" noResize="1" noEditPoints="1" noAdjustHandles="1" noChangeArrowheads="1" noChangeShapeType="1" noTextEdit="1"/>
              </p:cNvSpPr>
              <p:nvPr/>
            </p:nvSpPr>
            <p:spPr>
              <a:xfrm>
                <a:off x="3666833" y="4917773"/>
                <a:ext cx="457754" cy="341632"/>
              </a:xfrm>
              <a:prstGeom prst="rect">
                <a:avLst/>
              </a:prstGeom>
              <a:blipFill rotWithShape="0">
                <a:blip r:embed="rId10"/>
                <a:stretch>
                  <a:fillRect/>
                </a:stretch>
              </a:blipFill>
            </p:spPr>
            <p:txBody>
              <a:bodyPr/>
              <a:lstStyle/>
              <a:p>
                <a:r>
                  <a:rPr lang="ro-RO">
                    <a:noFill/>
                  </a:rPr>
                  <a:t> </a:t>
                </a:r>
              </a:p>
            </p:txBody>
          </p:sp>
        </mc:Fallback>
      </mc:AlternateContent>
      <p:cxnSp>
        <p:nvCxnSpPr>
          <p:cNvPr id="118" name="Straight Arrow Connector 117"/>
          <p:cNvCxnSpPr>
            <a:endCxn id="104" idx="4"/>
          </p:cNvCxnSpPr>
          <p:nvPr/>
        </p:nvCxnSpPr>
        <p:spPr>
          <a:xfrm flipV="1">
            <a:off x="7906849" y="4613575"/>
            <a:ext cx="423" cy="471772"/>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5615461" y="5072949"/>
            <a:ext cx="2291388" cy="17841"/>
          </a:xfrm>
          <a:prstGeom prst="line">
            <a:avLst/>
          </a:prstGeom>
          <a:ln w="508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6" name="Oval 125"/>
          <p:cNvSpPr/>
          <p:nvPr/>
        </p:nvSpPr>
        <p:spPr>
          <a:xfrm>
            <a:off x="5435057" y="3258659"/>
            <a:ext cx="358905" cy="358905"/>
          </a:xfrm>
          <a:prstGeom prst="ellipse">
            <a:avLst/>
          </a:prstGeom>
          <a:ln>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x</a:t>
            </a:r>
            <a:endParaRPr lang="ro-RO" dirty="0"/>
          </a:p>
        </p:txBody>
      </p:sp>
      <p:cxnSp>
        <p:nvCxnSpPr>
          <p:cNvPr id="133" name="Straight Arrow Connector 132"/>
          <p:cNvCxnSpPr>
            <a:stCxn id="126" idx="4"/>
          </p:cNvCxnSpPr>
          <p:nvPr/>
        </p:nvCxnSpPr>
        <p:spPr>
          <a:xfrm>
            <a:off x="5614510" y="3617564"/>
            <a:ext cx="951" cy="145538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a:stCxn id="117" idx="3"/>
          </p:cNvCxnSpPr>
          <p:nvPr/>
        </p:nvCxnSpPr>
        <p:spPr>
          <a:xfrm flipV="1">
            <a:off x="4124587" y="5076808"/>
            <a:ext cx="1521568" cy="1178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Rectangle 147"/>
              <p:cNvSpPr/>
              <p:nvPr/>
            </p:nvSpPr>
            <p:spPr>
              <a:xfrm>
                <a:off x="4881662" y="3281933"/>
                <a:ext cx="305259" cy="30981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m:oMathPara>
                </a14:m>
                <a:endParaRPr lang="ro-RO" dirty="0"/>
              </a:p>
            </p:txBody>
          </p:sp>
        </mc:Choice>
        <mc:Fallback xmlns="">
          <p:sp>
            <p:nvSpPr>
              <p:cNvPr id="148" name="Rectangle 147"/>
              <p:cNvSpPr>
                <a:spLocks noRot="1" noChangeAspect="1" noMove="1" noResize="1" noEditPoints="1" noAdjustHandles="1" noChangeArrowheads="1" noChangeShapeType="1" noTextEdit="1"/>
              </p:cNvSpPr>
              <p:nvPr/>
            </p:nvSpPr>
            <p:spPr>
              <a:xfrm>
                <a:off x="4881662" y="3281933"/>
                <a:ext cx="305259" cy="309812"/>
              </a:xfrm>
              <a:prstGeom prst="rect">
                <a:avLst/>
              </a:prstGeom>
              <a:blipFill rotWithShape="0">
                <a:blip r:embed="rId11"/>
                <a:stretch>
                  <a:fillRect l="-5769" b="-9434"/>
                </a:stretch>
              </a:blipFill>
              <a:ln/>
            </p:spPr>
            <p:txBody>
              <a:bodyPr/>
              <a:lstStyle/>
              <a:p>
                <a:r>
                  <a:rPr lang="ro-RO">
                    <a:noFill/>
                  </a:rPr>
                  <a:t> </a:t>
                </a:r>
              </a:p>
            </p:txBody>
          </p:sp>
        </mc:Fallback>
      </mc:AlternateContent>
      <p:cxnSp>
        <p:nvCxnSpPr>
          <p:cNvPr id="151" name="Straight Arrow Connector 150"/>
          <p:cNvCxnSpPr>
            <a:stCxn id="68" idx="6"/>
            <a:endCxn id="148" idx="1"/>
          </p:cNvCxnSpPr>
          <p:nvPr/>
        </p:nvCxnSpPr>
        <p:spPr>
          <a:xfrm flipV="1">
            <a:off x="4742968" y="3436839"/>
            <a:ext cx="138694" cy="147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8" idx="3"/>
            <a:endCxn id="126" idx="2"/>
          </p:cNvCxnSpPr>
          <p:nvPr/>
        </p:nvCxnSpPr>
        <p:spPr>
          <a:xfrm>
            <a:off x="5186921" y="3436839"/>
            <a:ext cx="248136" cy="12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3">
            <a:extLst>
              <a:ext uri="{FF2B5EF4-FFF2-40B4-BE49-F238E27FC236}">
                <a16:creationId xmlns:a16="http://schemas.microsoft.com/office/drawing/2014/main" id="{E176F12E-0E86-0B87-7E2E-BDDCDCC65226}"/>
              </a:ext>
            </a:extLst>
          </p:cNvPr>
          <p:cNvSpPr txBox="1">
            <a:spLocks/>
          </p:cNvSpPr>
          <p:nvPr/>
        </p:nvSpPr>
        <p:spPr>
          <a:xfrm>
            <a:off x="1446212" y="1786733"/>
            <a:ext cx="9905998" cy="426720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1"/>
            <a:r>
              <a:rPr lang="en-US" dirty="0"/>
              <a:t>GRU: Gated Recurrent Unit (no memory cell)</a:t>
            </a:r>
          </a:p>
          <a:p>
            <a:pPr lvl="1"/>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marL="274320" lvl="1" indent="0">
              <a:buFont typeface="Wingdings 3" panose="05040102010807070707" pitchFamily="18" charset="2"/>
              <a:buNone/>
            </a:pPr>
            <a:endParaRPr lang="en-US" sz="1600" dirty="0"/>
          </a:p>
          <a:p>
            <a:pPr lvl="1"/>
            <a:endParaRPr lang="en-US" sz="1800" dirty="0"/>
          </a:p>
          <a:p>
            <a:pPr marL="0" indent="0">
              <a:buFont typeface="Wingdings 3" panose="05040102010807070707" pitchFamily="18" charset="2"/>
              <a:buNone/>
            </a:pPr>
            <a:endParaRPr lang="en-US" sz="2000" dirty="0"/>
          </a:p>
        </p:txBody>
      </p:sp>
    </p:spTree>
    <p:extLst>
      <p:ext uri="{BB962C8B-B14F-4D97-AF65-F5344CB8AC3E}">
        <p14:creationId xmlns:p14="http://schemas.microsoft.com/office/powerpoint/2010/main" val="1580386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Variations of LSTM</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1522414" y="1905000"/>
                <a:ext cx="9905998" cy="4267200"/>
              </a:xfrm>
            </p:spPr>
            <p:txBody>
              <a:bodyPr>
                <a:normAutofit/>
              </a:bodyPr>
              <a:lstStyle/>
              <a:p>
                <a:pPr lvl="1"/>
                <a:r>
                  <a:rPr lang="en-US" dirty="0"/>
                  <a:t>Gated Recurrent unit doesn’t have a state, as LSTM. It exposes the entire structure (hidden units)</a:t>
                </a:r>
              </a:p>
              <a:p>
                <a:pPr lvl="1"/>
                <a:endParaRPr lang="en-US" dirty="0"/>
              </a:p>
              <a:p>
                <a:pPr lvl="1"/>
                <a:r>
                  <a:rPr lang="en-US" dirty="0"/>
                  <a:t>It combines the input and forget gate intro a single gate </a:t>
                </a:r>
              </a:p>
              <a:p>
                <a:pPr lvl="1"/>
                <a:endParaRPr lang="en-US" dirty="0"/>
              </a:p>
              <a:p>
                <a:pPr lvl="1"/>
                <a:r>
                  <a:rPr lang="en-US" dirty="0"/>
                  <a:t>The update gate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dirty="0"/>
                  <a:t> defines how much memory to keep and with what to replace the deleted one</a:t>
                </a:r>
              </a:p>
              <a:p>
                <a:pPr lvl="1"/>
                <a:endParaRPr lang="en-US" dirty="0"/>
              </a:p>
              <a:p>
                <a:pPr lvl="1"/>
                <a:r>
                  <a:rPr lang="en-US" dirty="0"/>
                  <a:t>The reset gate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oMath>
                </a14:m>
                <a:r>
                  <a:rPr lang="en-US" dirty="0"/>
                  <a:t>) defines how to combine the previous output with the new input</a:t>
                </a:r>
              </a:p>
              <a:p>
                <a:pPr lvl="1"/>
                <a:endParaRPr lang="en-US" dirty="0"/>
              </a:p>
              <a:p>
                <a:pPr lvl="1"/>
                <a:r>
                  <a:rPr lang="en-US" dirty="0"/>
                  <a:t>Since it has less units, GRU is considered a faster version of LSTM</a:t>
                </a:r>
              </a:p>
              <a:p>
                <a:pPr lvl="1"/>
                <a:endParaRPr lang="en-US" dirty="0"/>
              </a:p>
              <a:p>
                <a:pPr marL="274320" lvl="1" indent="0">
                  <a:buNone/>
                </a:pPr>
                <a:endParaRPr lang="en-US" dirty="0"/>
              </a:p>
              <a:p>
                <a:pPr lvl="1"/>
                <a:endParaRPr lang="en-US" dirty="0"/>
              </a:p>
              <a:p>
                <a:pPr lvl="1"/>
                <a:endParaRPr lang="en-US" dirty="0"/>
              </a:p>
              <a:p>
                <a:pPr lvl="1"/>
                <a:endParaRPr lang="en-US" dirty="0"/>
              </a:p>
              <a:p>
                <a:pPr lvl="1"/>
                <a:endParaRPr lang="en-US" sz="2000" dirty="0"/>
              </a:p>
              <a:p>
                <a:pPr marL="274320" lvl="1" indent="0">
                  <a:buNone/>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1522414" y="1905000"/>
                <a:ext cx="9905998" cy="4267200"/>
              </a:xfrm>
              <a:blipFill rotWithShape="0">
                <a:blip r:embed="rId3"/>
                <a:stretch>
                  <a:fillRect t="-1571"/>
                </a:stretch>
              </a:blipFill>
            </p:spPr>
            <p:txBody>
              <a:bodyPr/>
              <a:lstStyle/>
              <a:p>
                <a:r>
                  <a:rPr lang="ro-RO">
                    <a:noFill/>
                  </a:rPr>
                  <a:t> </a:t>
                </a:r>
              </a:p>
            </p:txBody>
          </p:sp>
        </mc:Fallback>
      </mc:AlternateContent>
    </p:spTree>
    <p:extLst>
      <p:ext uri="{BB962C8B-B14F-4D97-AF65-F5344CB8AC3E}">
        <p14:creationId xmlns:p14="http://schemas.microsoft.com/office/powerpoint/2010/main" val="3984734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856DC-93CA-9296-A4A1-B894912A8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BE219E-02B4-7596-12CC-7427A2EB17F5}"/>
              </a:ext>
            </a:extLst>
          </p:cNvPr>
          <p:cNvSpPr>
            <a:spLocks noGrp="1"/>
          </p:cNvSpPr>
          <p:nvPr>
            <p:ph type="title"/>
          </p:nvPr>
        </p:nvSpPr>
        <p:spPr/>
        <p:txBody>
          <a:bodyPr/>
          <a:lstStyle/>
          <a:p>
            <a:r>
              <a:rPr lang="en-US" dirty="0"/>
              <a:t>LSTM in </a:t>
            </a:r>
            <a:r>
              <a:rPr lang="en-US" dirty="0" err="1"/>
              <a:t>pytorch</a:t>
            </a:r>
            <a:endParaRPr lang="en-US" dirty="0"/>
          </a:p>
        </p:txBody>
      </p:sp>
      <p:sp>
        <p:nvSpPr>
          <p:cNvPr id="4" name="Content Placeholder 3">
            <a:extLst>
              <a:ext uri="{FF2B5EF4-FFF2-40B4-BE49-F238E27FC236}">
                <a16:creationId xmlns:a16="http://schemas.microsoft.com/office/drawing/2014/main" id="{D3A3F6BE-F1AD-D56F-B125-8CEA81B4BEF0}"/>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6" name="TextBox 5">
            <a:extLst>
              <a:ext uri="{FF2B5EF4-FFF2-40B4-BE49-F238E27FC236}">
                <a16:creationId xmlns:a16="http://schemas.microsoft.com/office/drawing/2014/main" id="{A7EC905F-2027-EE31-41A1-91BE305608E5}"/>
              </a:ext>
            </a:extLst>
          </p:cNvPr>
          <p:cNvSpPr txBox="1"/>
          <p:nvPr/>
        </p:nvSpPr>
        <p:spPr>
          <a:xfrm>
            <a:off x="1674811" y="2359229"/>
            <a:ext cx="10155067" cy="3936912"/>
          </a:xfrm>
          <a:prstGeom prst="rect">
            <a:avLst/>
          </a:prstGeom>
          <a:solidFill>
            <a:srgbClr val="F3F4F8"/>
          </a:solidFill>
        </p:spPr>
        <p:txBody>
          <a:bodyPr wrap="square" rtlCol="0">
            <a:spAutoFit/>
          </a:bodyPr>
          <a:lstStyle/>
          <a:p>
            <a:pPr>
              <a:lnSpc>
                <a:spcPct val="150000"/>
              </a:lnSpc>
            </a:pPr>
            <a:r>
              <a:rPr lang="en-US" sz="1400" dirty="0"/>
              <a:t>Parameters</a:t>
            </a:r>
          </a:p>
          <a:p>
            <a:pPr algn="l">
              <a:lnSpc>
                <a:spcPct val="150000"/>
              </a:lnSpc>
              <a:buFont typeface="Arial" panose="020B0604020202020204" pitchFamily="34" charset="0"/>
              <a:buChar char="•"/>
            </a:pPr>
            <a:r>
              <a:rPr lang="en-US" sz="1400" b="1" i="0" u="none" strike="noStrike" dirty="0" err="1">
                <a:solidFill>
                  <a:srgbClr val="262626"/>
                </a:solidFill>
                <a:effectLst/>
                <a:latin typeface="FreightSans"/>
              </a:rPr>
              <a:t>input_size</a:t>
            </a:r>
            <a:r>
              <a:rPr lang="en-US" sz="1400" b="0" i="0" u="none" strike="noStrike" dirty="0">
                <a:solidFill>
                  <a:srgbClr val="262626"/>
                </a:solidFill>
                <a:effectLst/>
                <a:latin typeface="FreightSans"/>
              </a:rPr>
              <a:t> – The number of expected features in the input </a:t>
            </a:r>
            <a:r>
              <a:rPr lang="en-US" sz="1400" b="0" i="1" u="none" strike="noStrike" dirty="0">
                <a:solidFill>
                  <a:srgbClr val="262626"/>
                </a:solidFill>
                <a:effectLst/>
                <a:latin typeface="FreightSans"/>
              </a:rPr>
              <a:t>x</a:t>
            </a:r>
            <a:endParaRPr lang="en-US" sz="1400" b="0" i="0" u="none" strike="noStrike" dirty="0">
              <a:solidFill>
                <a:srgbClr val="262626"/>
              </a:solidFill>
              <a:effectLst/>
              <a:latin typeface="FreightSans"/>
            </a:endParaRPr>
          </a:p>
          <a:p>
            <a:pPr algn="l">
              <a:lnSpc>
                <a:spcPct val="150000"/>
              </a:lnSpc>
              <a:buFont typeface="Arial" panose="020B0604020202020204" pitchFamily="34" charset="0"/>
              <a:buChar char="•"/>
            </a:pPr>
            <a:r>
              <a:rPr lang="en-US" sz="1400" b="1" i="0" u="none" strike="noStrike" dirty="0" err="1">
                <a:solidFill>
                  <a:srgbClr val="262626"/>
                </a:solidFill>
                <a:effectLst/>
                <a:latin typeface="FreightSans"/>
              </a:rPr>
              <a:t>hidden_size</a:t>
            </a:r>
            <a:r>
              <a:rPr lang="en-US" sz="1400" b="0" i="0" u="none" strike="noStrike" dirty="0">
                <a:solidFill>
                  <a:srgbClr val="262626"/>
                </a:solidFill>
                <a:effectLst/>
                <a:latin typeface="FreightSans"/>
              </a:rPr>
              <a:t> – The number of features in the hidden state </a:t>
            </a:r>
            <a:r>
              <a:rPr lang="en-US" sz="1400" b="0" i="1" u="none" strike="noStrike" dirty="0">
                <a:solidFill>
                  <a:srgbClr val="262626"/>
                </a:solidFill>
                <a:effectLst/>
                <a:latin typeface="FreightSans"/>
              </a:rPr>
              <a:t>h</a:t>
            </a:r>
            <a:endParaRPr lang="en-US" sz="1400" b="0" i="0" u="none" strike="noStrike" dirty="0">
              <a:solidFill>
                <a:srgbClr val="262626"/>
              </a:solidFill>
              <a:effectLst/>
              <a:latin typeface="FreightSans"/>
            </a:endParaRPr>
          </a:p>
          <a:p>
            <a:pPr algn="l">
              <a:lnSpc>
                <a:spcPct val="150000"/>
              </a:lnSpc>
              <a:buFont typeface="Arial" panose="020B0604020202020204" pitchFamily="34" charset="0"/>
              <a:buChar char="•"/>
            </a:pPr>
            <a:r>
              <a:rPr lang="en-US" sz="1400" b="1" i="0" u="none" strike="noStrike" dirty="0" err="1">
                <a:solidFill>
                  <a:srgbClr val="262626"/>
                </a:solidFill>
                <a:effectLst/>
                <a:latin typeface="FreightSans"/>
              </a:rPr>
              <a:t>num_layers</a:t>
            </a:r>
            <a:r>
              <a:rPr lang="en-US" sz="1400" b="0" i="0" u="none" strike="noStrike" dirty="0">
                <a:solidFill>
                  <a:srgbClr val="262626"/>
                </a:solidFill>
                <a:effectLst/>
                <a:latin typeface="FreightSans"/>
              </a:rPr>
              <a:t> – Number of recurrent layers. E.g., setting </a:t>
            </a:r>
            <a:r>
              <a:rPr lang="en-US" sz="1400" b="0" i="0" u="none" strike="noStrike" dirty="0" err="1">
                <a:solidFill>
                  <a:srgbClr val="6C6C6D"/>
                </a:solidFill>
                <a:effectLst/>
                <a:latin typeface="IBMPlexMono"/>
              </a:rPr>
              <a:t>num_layers</a:t>
            </a:r>
            <a:r>
              <a:rPr lang="en-US" sz="1400" b="0" i="0" u="none" strike="noStrike" dirty="0">
                <a:solidFill>
                  <a:srgbClr val="6C6C6D"/>
                </a:solidFill>
                <a:effectLst/>
                <a:latin typeface="IBMPlexMono"/>
              </a:rPr>
              <a:t>=2</a:t>
            </a:r>
            <a:r>
              <a:rPr lang="en-US" sz="1400" b="0" i="0" u="none" strike="noStrike" dirty="0">
                <a:solidFill>
                  <a:srgbClr val="262626"/>
                </a:solidFill>
                <a:effectLst/>
                <a:latin typeface="FreightSans"/>
              </a:rPr>
              <a:t> would mean stacking two LSTMs together to form a </a:t>
            </a:r>
            <a:r>
              <a:rPr lang="en-US" sz="1400" b="0" i="1" u="none" strike="noStrike" dirty="0">
                <a:solidFill>
                  <a:srgbClr val="262626"/>
                </a:solidFill>
                <a:effectLst/>
                <a:latin typeface="FreightSans"/>
              </a:rPr>
              <a:t>stacked LSTM</a:t>
            </a:r>
            <a:r>
              <a:rPr lang="en-US" sz="1400" b="0" i="0" u="none" strike="noStrike" dirty="0">
                <a:solidFill>
                  <a:srgbClr val="262626"/>
                </a:solidFill>
                <a:effectLst/>
                <a:latin typeface="FreightSans"/>
              </a:rPr>
              <a:t>, with the second LSTM taking in outputs of the first LSTM and computing the final results. Default: 1</a:t>
            </a:r>
          </a:p>
          <a:p>
            <a:pPr algn="l">
              <a:lnSpc>
                <a:spcPct val="150000"/>
              </a:lnSpc>
              <a:buFont typeface="Arial" panose="020B0604020202020204" pitchFamily="34" charset="0"/>
              <a:buChar char="•"/>
            </a:pPr>
            <a:r>
              <a:rPr lang="en-US" sz="1400" b="1" i="0" u="none" strike="noStrike" dirty="0">
                <a:solidFill>
                  <a:srgbClr val="262626"/>
                </a:solidFill>
                <a:effectLst/>
                <a:latin typeface="FreightSans"/>
              </a:rPr>
              <a:t>bias</a:t>
            </a:r>
            <a:r>
              <a:rPr lang="en-US" sz="1400" b="0" i="0" u="none" strike="noStrike" dirty="0">
                <a:solidFill>
                  <a:srgbClr val="262626"/>
                </a:solidFill>
                <a:effectLst/>
                <a:latin typeface="FreightSans"/>
              </a:rPr>
              <a:t> – If </a:t>
            </a:r>
            <a:r>
              <a:rPr lang="en-US" sz="1400" b="0" i="0" u="none" strike="noStrike" dirty="0">
                <a:solidFill>
                  <a:srgbClr val="6C6C6D"/>
                </a:solidFill>
                <a:effectLst/>
                <a:latin typeface="IBMPlexMono"/>
              </a:rPr>
              <a:t>False</a:t>
            </a:r>
            <a:r>
              <a:rPr lang="en-US" sz="1400" b="0" i="0" u="none" strike="noStrike" dirty="0">
                <a:solidFill>
                  <a:srgbClr val="262626"/>
                </a:solidFill>
                <a:effectLst/>
                <a:latin typeface="FreightSans"/>
              </a:rPr>
              <a:t>, then the layer does not use bias weights </a:t>
            </a:r>
            <a:r>
              <a:rPr lang="en-US" sz="1400" b="0" i="1" u="none" strike="noStrike" dirty="0" err="1">
                <a:solidFill>
                  <a:srgbClr val="262626"/>
                </a:solidFill>
                <a:effectLst/>
                <a:latin typeface="FreightSans"/>
              </a:rPr>
              <a:t>b_ih</a:t>
            </a:r>
            <a:r>
              <a:rPr lang="en-US" sz="1400" b="0" i="0" u="none" strike="noStrike" dirty="0">
                <a:solidFill>
                  <a:srgbClr val="262626"/>
                </a:solidFill>
                <a:effectLst/>
                <a:latin typeface="FreightSans"/>
              </a:rPr>
              <a:t> and </a:t>
            </a:r>
            <a:r>
              <a:rPr lang="en-US" sz="1400" b="0" i="1" u="none" strike="noStrike" dirty="0" err="1">
                <a:solidFill>
                  <a:srgbClr val="262626"/>
                </a:solidFill>
                <a:effectLst/>
                <a:latin typeface="FreightSans"/>
              </a:rPr>
              <a:t>b_hh</a:t>
            </a:r>
            <a:r>
              <a:rPr lang="en-US" sz="1400" b="0" i="0" u="none" strike="noStrike" dirty="0">
                <a:solidFill>
                  <a:srgbClr val="262626"/>
                </a:solidFill>
                <a:effectLst/>
                <a:latin typeface="FreightSans"/>
              </a:rPr>
              <a:t>. Default: </a:t>
            </a:r>
            <a:r>
              <a:rPr lang="en-US" sz="1400" b="0" i="0" u="none" strike="noStrike" dirty="0">
                <a:solidFill>
                  <a:srgbClr val="6C6C6D"/>
                </a:solidFill>
                <a:effectLst/>
                <a:latin typeface="IBMPlexMono"/>
              </a:rPr>
              <a:t>True</a:t>
            </a:r>
            <a:endParaRPr lang="en-US" sz="1400" b="0" i="0" u="none" strike="noStrike" dirty="0">
              <a:solidFill>
                <a:srgbClr val="262626"/>
              </a:solidFill>
              <a:effectLst/>
              <a:latin typeface="FreightSans"/>
            </a:endParaRPr>
          </a:p>
          <a:p>
            <a:pPr algn="l">
              <a:lnSpc>
                <a:spcPct val="150000"/>
              </a:lnSpc>
              <a:buFont typeface="Arial" panose="020B0604020202020204" pitchFamily="34" charset="0"/>
              <a:buChar char="•"/>
            </a:pPr>
            <a:r>
              <a:rPr lang="en-US" sz="1400" b="1" i="0" u="none" strike="noStrike" dirty="0" err="1">
                <a:solidFill>
                  <a:srgbClr val="262626"/>
                </a:solidFill>
                <a:effectLst/>
                <a:latin typeface="FreightSans"/>
              </a:rPr>
              <a:t>batch_first</a:t>
            </a:r>
            <a:r>
              <a:rPr lang="en-US" sz="1400" b="0" i="0" u="none" strike="noStrike" dirty="0">
                <a:solidFill>
                  <a:srgbClr val="262626"/>
                </a:solidFill>
                <a:effectLst/>
                <a:latin typeface="FreightSans"/>
              </a:rPr>
              <a:t> – If </a:t>
            </a:r>
            <a:r>
              <a:rPr lang="en-US" sz="1400" b="0" i="0" u="none" strike="noStrike" dirty="0">
                <a:solidFill>
                  <a:srgbClr val="6C6C6D"/>
                </a:solidFill>
                <a:effectLst/>
                <a:latin typeface="IBMPlexMono"/>
              </a:rPr>
              <a:t>True</a:t>
            </a:r>
            <a:r>
              <a:rPr lang="en-US" sz="1400" b="0" i="0" u="none" strike="noStrike" dirty="0">
                <a:solidFill>
                  <a:srgbClr val="262626"/>
                </a:solidFill>
                <a:effectLst/>
                <a:latin typeface="FreightSans"/>
              </a:rPr>
              <a:t>, then the input and output tensors are provided as </a:t>
            </a:r>
            <a:r>
              <a:rPr lang="en-US" sz="1400" b="0" i="1" u="none" strike="noStrike" dirty="0">
                <a:solidFill>
                  <a:srgbClr val="262626"/>
                </a:solidFill>
                <a:effectLst/>
                <a:latin typeface="FreightSans"/>
              </a:rPr>
              <a:t>(batch, seq, feature)</a:t>
            </a:r>
            <a:r>
              <a:rPr lang="en-US" sz="1400" b="0" i="0" u="none" strike="noStrike" dirty="0">
                <a:solidFill>
                  <a:srgbClr val="262626"/>
                </a:solidFill>
                <a:effectLst/>
                <a:latin typeface="FreightSans"/>
              </a:rPr>
              <a:t> instead of </a:t>
            </a:r>
            <a:r>
              <a:rPr lang="en-US" sz="1400" b="0" i="1" u="none" strike="noStrike" dirty="0">
                <a:solidFill>
                  <a:srgbClr val="262626"/>
                </a:solidFill>
                <a:effectLst/>
                <a:latin typeface="FreightSans"/>
              </a:rPr>
              <a:t>(seq, batch, feature)</a:t>
            </a:r>
            <a:r>
              <a:rPr lang="en-US" sz="1400" b="0" i="0" u="none" strike="noStrike" dirty="0">
                <a:solidFill>
                  <a:srgbClr val="262626"/>
                </a:solidFill>
                <a:effectLst/>
                <a:latin typeface="FreightSans"/>
              </a:rPr>
              <a:t>. Note that this does not apply to hidden or cell states. See the Inputs/Outputs sections below for details. Default: </a:t>
            </a:r>
            <a:r>
              <a:rPr lang="en-US" sz="1400" b="0" i="0" u="none" strike="noStrike" dirty="0">
                <a:solidFill>
                  <a:srgbClr val="6C6C6D"/>
                </a:solidFill>
                <a:effectLst/>
                <a:latin typeface="IBMPlexMono"/>
              </a:rPr>
              <a:t>False</a:t>
            </a:r>
            <a:endParaRPr lang="en-US" sz="1400" b="0" i="0" u="none" strike="noStrike" dirty="0">
              <a:solidFill>
                <a:srgbClr val="262626"/>
              </a:solidFill>
              <a:effectLst/>
              <a:latin typeface="FreightSans"/>
            </a:endParaRPr>
          </a:p>
          <a:p>
            <a:pPr algn="l">
              <a:lnSpc>
                <a:spcPct val="150000"/>
              </a:lnSpc>
              <a:buFont typeface="Arial" panose="020B0604020202020204" pitchFamily="34" charset="0"/>
              <a:buChar char="•"/>
            </a:pPr>
            <a:r>
              <a:rPr lang="en-US" sz="1400" b="1" i="0" u="none" strike="noStrike" dirty="0">
                <a:solidFill>
                  <a:srgbClr val="262626"/>
                </a:solidFill>
                <a:effectLst/>
                <a:latin typeface="FreightSans"/>
              </a:rPr>
              <a:t>dropout</a:t>
            </a:r>
            <a:r>
              <a:rPr lang="en-US" sz="1400" b="0" i="0" u="none" strike="noStrike" dirty="0">
                <a:solidFill>
                  <a:srgbClr val="262626"/>
                </a:solidFill>
                <a:effectLst/>
                <a:latin typeface="FreightSans"/>
              </a:rPr>
              <a:t> – If non-zero, introduces a </a:t>
            </a:r>
            <a:r>
              <a:rPr lang="en-US" sz="1400" b="0" i="1" u="none" strike="noStrike" dirty="0">
                <a:solidFill>
                  <a:srgbClr val="262626"/>
                </a:solidFill>
                <a:effectLst/>
                <a:latin typeface="FreightSans"/>
              </a:rPr>
              <a:t>Dropout</a:t>
            </a:r>
            <a:r>
              <a:rPr lang="en-US" sz="1400" b="0" i="0" u="none" strike="noStrike" dirty="0">
                <a:solidFill>
                  <a:srgbClr val="262626"/>
                </a:solidFill>
                <a:effectLst/>
                <a:latin typeface="FreightSans"/>
              </a:rPr>
              <a:t> layer on the outputs of each LSTM layer except the last layer, with dropout probability equal to </a:t>
            </a:r>
            <a:r>
              <a:rPr lang="en-US" sz="1400" b="0" i="0" u="none" strike="noStrike" dirty="0">
                <a:solidFill>
                  <a:srgbClr val="6C6C6D"/>
                </a:solidFill>
                <a:effectLst/>
                <a:latin typeface="IBMPlexMono"/>
              </a:rPr>
              <a:t>dropout</a:t>
            </a:r>
            <a:r>
              <a:rPr lang="en-US" sz="1400" b="0" i="0" u="none" strike="noStrike" dirty="0">
                <a:solidFill>
                  <a:srgbClr val="262626"/>
                </a:solidFill>
                <a:effectLst/>
                <a:latin typeface="FreightSans"/>
              </a:rPr>
              <a:t>. Default: 0</a:t>
            </a:r>
          </a:p>
          <a:p>
            <a:pPr algn="l">
              <a:lnSpc>
                <a:spcPct val="150000"/>
              </a:lnSpc>
              <a:buFont typeface="Arial" panose="020B0604020202020204" pitchFamily="34" charset="0"/>
              <a:buChar char="•"/>
            </a:pPr>
            <a:r>
              <a:rPr lang="en-US" sz="1400" b="1" i="0" u="none" strike="noStrike" dirty="0">
                <a:solidFill>
                  <a:srgbClr val="262626"/>
                </a:solidFill>
                <a:effectLst/>
                <a:latin typeface="FreightSans"/>
              </a:rPr>
              <a:t>bidirectional</a:t>
            </a:r>
            <a:r>
              <a:rPr lang="en-US" sz="1400" b="0" i="0" u="none" strike="noStrike" dirty="0">
                <a:solidFill>
                  <a:srgbClr val="262626"/>
                </a:solidFill>
                <a:effectLst/>
                <a:latin typeface="FreightSans"/>
              </a:rPr>
              <a:t> – If </a:t>
            </a:r>
            <a:r>
              <a:rPr lang="en-US" sz="1400" b="0" i="0" u="none" strike="noStrike" dirty="0">
                <a:solidFill>
                  <a:srgbClr val="6C6C6D"/>
                </a:solidFill>
                <a:effectLst/>
                <a:latin typeface="IBMPlexMono"/>
              </a:rPr>
              <a:t>True</a:t>
            </a:r>
            <a:r>
              <a:rPr lang="en-US" sz="1400" b="0" i="0" u="none" strike="noStrike" dirty="0">
                <a:solidFill>
                  <a:srgbClr val="262626"/>
                </a:solidFill>
                <a:effectLst/>
                <a:latin typeface="FreightSans"/>
              </a:rPr>
              <a:t>, becomes a bidirectional LSTM. Default: </a:t>
            </a:r>
            <a:r>
              <a:rPr lang="en-US" sz="1400" b="0" i="0" u="none" strike="noStrike" dirty="0">
                <a:solidFill>
                  <a:srgbClr val="6C6C6D"/>
                </a:solidFill>
                <a:effectLst/>
                <a:latin typeface="IBMPlexMono"/>
              </a:rPr>
              <a:t>False</a:t>
            </a:r>
            <a:endParaRPr lang="en-US" sz="1400" b="0" i="0" u="none" strike="noStrike" dirty="0">
              <a:solidFill>
                <a:srgbClr val="262626"/>
              </a:solidFill>
              <a:effectLst/>
              <a:latin typeface="FreightSans"/>
            </a:endParaRPr>
          </a:p>
          <a:p>
            <a:pPr algn="l">
              <a:lnSpc>
                <a:spcPct val="150000"/>
              </a:lnSpc>
              <a:buFont typeface="Arial" panose="020B0604020202020204" pitchFamily="34" charset="0"/>
              <a:buChar char="•"/>
            </a:pPr>
            <a:r>
              <a:rPr lang="en-US" sz="1400" b="1" i="0" u="none" strike="noStrike" dirty="0" err="1">
                <a:solidFill>
                  <a:srgbClr val="262626"/>
                </a:solidFill>
                <a:effectLst/>
                <a:latin typeface="FreightSans"/>
              </a:rPr>
              <a:t>proj_size</a:t>
            </a:r>
            <a:r>
              <a:rPr lang="en-US" sz="1400" b="0" i="0" u="none" strike="noStrike" dirty="0">
                <a:solidFill>
                  <a:srgbClr val="262626"/>
                </a:solidFill>
                <a:effectLst/>
                <a:latin typeface="FreightSans"/>
              </a:rPr>
              <a:t> – If </a:t>
            </a:r>
            <a:r>
              <a:rPr lang="en-US" sz="1400" b="0" i="0" u="none" strike="noStrike" dirty="0">
                <a:solidFill>
                  <a:srgbClr val="6C6C6D"/>
                </a:solidFill>
                <a:effectLst/>
                <a:latin typeface="IBMPlexMono"/>
              </a:rPr>
              <a:t>&gt;</a:t>
            </a:r>
            <a:r>
              <a:rPr lang="en-US" sz="1400" b="0" i="0" u="none" strike="noStrike" dirty="0">
                <a:solidFill>
                  <a:srgbClr val="262626"/>
                </a:solidFill>
                <a:effectLst/>
                <a:latin typeface="FreightSans"/>
              </a:rPr>
              <a:t> </a:t>
            </a:r>
            <a:r>
              <a:rPr lang="en-US" sz="1400" b="0" i="0" u="none" strike="noStrike" dirty="0">
                <a:solidFill>
                  <a:srgbClr val="6C6C6D"/>
                </a:solidFill>
                <a:effectLst/>
                <a:latin typeface="IBMPlexMono"/>
              </a:rPr>
              <a:t>0</a:t>
            </a:r>
            <a:r>
              <a:rPr lang="en-US" sz="1400" b="0" i="0" u="none" strike="noStrike" dirty="0">
                <a:solidFill>
                  <a:srgbClr val="262626"/>
                </a:solidFill>
                <a:effectLst/>
                <a:latin typeface="FreightSans"/>
              </a:rPr>
              <a:t>, will use LSTM with projections of corresponding size. Default: 0</a:t>
            </a:r>
          </a:p>
        </p:txBody>
      </p:sp>
      <p:pic>
        <p:nvPicPr>
          <p:cNvPr id="3" name="Picture 2">
            <a:extLst>
              <a:ext uri="{FF2B5EF4-FFF2-40B4-BE49-F238E27FC236}">
                <a16:creationId xmlns:a16="http://schemas.microsoft.com/office/drawing/2014/main" id="{A52A1791-08B9-DEBD-1EC0-85CEE3F10AC0}"/>
              </a:ext>
            </a:extLst>
          </p:cNvPr>
          <p:cNvPicPr>
            <a:picLocks noChangeAspect="1"/>
          </p:cNvPicPr>
          <p:nvPr/>
        </p:nvPicPr>
        <p:blipFill>
          <a:blip r:embed="rId3"/>
          <a:stretch>
            <a:fillRect/>
          </a:stretch>
        </p:blipFill>
        <p:spPr>
          <a:xfrm>
            <a:off x="1674810" y="1594191"/>
            <a:ext cx="10155067" cy="765038"/>
          </a:xfrm>
          <a:prstGeom prst="rect">
            <a:avLst/>
          </a:prstGeom>
        </p:spPr>
      </p:pic>
    </p:spTree>
    <p:extLst>
      <p:ext uri="{BB962C8B-B14F-4D97-AF65-F5344CB8AC3E}">
        <p14:creationId xmlns:p14="http://schemas.microsoft.com/office/powerpoint/2010/main" val="358826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8C38E-C17B-C6E6-0706-2E1C0B221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3D744-492C-B78F-ED54-1A0826ABD8C0}"/>
              </a:ext>
            </a:extLst>
          </p:cNvPr>
          <p:cNvSpPr>
            <a:spLocks noGrp="1"/>
          </p:cNvSpPr>
          <p:nvPr>
            <p:ph type="title"/>
          </p:nvPr>
        </p:nvSpPr>
        <p:spPr/>
        <p:txBody>
          <a:bodyPr/>
          <a:lstStyle/>
          <a:p>
            <a:r>
              <a:rPr lang="en-US" dirty="0"/>
              <a:t>LSTM in </a:t>
            </a:r>
            <a:r>
              <a:rPr lang="en-US" dirty="0" err="1"/>
              <a:t>pytorch</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4B7891-8A10-3D61-A2AE-9576598501E9}"/>
                  </a:ext>
                </a:extLst>
              </p:cNvPr>
              <p:cNvSpPr>
                <a:spLocks noGrp="1"/>
              </p:cNvSpPr>
              <p:nvPr>
                <p:ph idx="1"/>
              </p:nvPr>
            </p:nvSpPr>
            <p:spPr>
              <a:xfrm>
                <a:off x="1522414" y="1600200"/>
                <a:ext cx="9905998" cy="4267200"/>
              </a:xfrm>
            </p:spPr>
            <p:txBody>
              <a:bodyPr>
                <a:noAutofit/>
              </a:bodyPr>
              <a:lstStyle/>
              <a:p>
                <a:pPr marL="0" indent="0">
                  <a:buNone/>
                </a:pPr>
                <a:r>
                  <a:rPr lang="en-US" sz="2000" dirty="0"/>
                  <a:t>The Input for this tensor is a tuple (</a:t>
                </a:r>
                <a14:m>
                  <m:oMath xmlns:m="http://schemas.openxmlformats.org/officeDocument/2006/math">
                    <m:r>
                      <a:rPr lang="en-US" sz="2000" b="0" i="1" smtClean="0">
                        <a:latin typeface="Cambria Math" panose="02040503050406030204" pitchFamily="18" charset="0"/>
                      </a:rPr>
                      <m:t>𝑖𝑛𝑝𝑢𝑡</m:t>
                    </m:r>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h</m:t>
                        </m:r>
                      </m:e>
                      <m:sub>
                        <m:r>
                          <a:rPr lang="en-US" sz="2000" b="0" i="1" smtClean="0">
                            <a:latin typeface="Cambria Math" panose="02040503050406030204" pitchFamily="18" charset="0"/>
                          </a:rPr>
                          <m:t>0</m:t>
                        </m:r>
                      </m:sub>
                    </m:sSub>
                    <m:r>
                      <a:rPr lang="en-US" sz="2000" b="0" i="0" smtClean="0">
                        <a:latin typeface="Cambria Math" panose="02040503050406030204" pitchFamily="18" charset="0"/>
                      </a:rPr>
                      <m:t>,</m:t>
                    </m:r>
                    <m:sSub>
                      <m:sSubPr>
                        <m:ctrlPr>
                          <a:rPr lang="en-US" sz="2000" b="0" i="1" smtClean="0">
                            <a:latin typeface="Cambria Math" panose="02040503050406030204" pitchFamily="18" charset="0"/>
                          </a:rPr>
                        </m:ctrlPr>
                      </m:sSubPr>
                      <m:e>
                        <m:r>
                          <m:rPr>
                            <m:sty m:val="p"/>
                          </m:rPr>
                          <a:rPr lang="en-US" sz="2000" b="0" i="0" smtClean="0">
                            <a:latin typeface="Cambria Math" panose="02040503050406030204" pitchFamily="18" charset="0"/>
                          </a:rPr>
                          <m:t>c</m:t>
                        </m:r>
                      </m:e>
                      <m:sub>
                        <m:r>
                          <a:rPr lang="en-US" sz="2000" b="0" i="0" smtClean="0">
                            <a:latin typeface="Cambria Math" panose="02040503050406030204" pitchFamily="18" charset="0"/>
                          </a:rPr>
                          <m:t>0</m:t>
                        </m:r>
                      </m:sub>
                    </m:sSub>
                    <m:r>
                      <a:rPr lang="en-US" sz="2000" b="0" i="0" smtClean="0">
                        <a:latin typeface="Cambria Math" panose="02040503050406030204" pitchFamily="18" charset="0"/>
                      </a:rPr>
                      <m:t>))</m:t>
                    </m:r>
                  </m:oMath>
                </a14:m>
                <a:r>
                  <a:rPr lang="en-US" sz="2000" dirty="0"/>
                  <a:t>:</a:t>
                </a:r>
              </a:p>
              <a:p>
                <a:pPr>
                  <a:buFont typeface="Arial" panose="020B0604020202020204" pitchFamily="34" charset="0"/>
                  <a:buChar char="•"/>
                </a:pPr>
                <a:r>
                  <a:rPr lang="en-US" sz="1600" b="1" i="0" u="none" strike="noStrike" dirty="0">
                    <a:effectLst/>
                    <a:latin typeface="Century Gothic" panose="020B0502020202020204" pitchFamily="34" charset="0"/>
                  </a:rPr>
                  <a:t>input</a:t>
                </a: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b="0" i="1" u="none" strike="noStrike" smtClean="0">
                            <a:effectLst/>
                            <a:latin typeface="Cambria Math" panose="02040503050406030204" pitchFamily="18" charset="0"/>
                          </a:rPr>
                        </m:ctrlPr>
                      </m:dPr>
                      <m:e>
                        <m:r>
                          <a:rPr lang="en-US" sz="1600" b="0" i="1" u="none" strike="noStrike" smtClean="0">
                            <a:effectLst/>
                            <a:latin typeface="Cambria Math" panose="02040503050406030204" pitchFamily="18" charset="0"/>
                          </a:rPr>
                          <m:t>𝐿</m:t>
                        </m:r>
                        <m:r>
                          <a:rPr lang="en-US" sz="1600" b="0" i="1" u="none" strike="noStrike" smtClean="0">
                            <a:effectLst/>
                            <a:latin typeface="Cambria Math" panose="02040503050406030204" pitchFamily="18" charset="0"/>
                          </a:rPr>
                          <m:t>, </m:t>
                        </m:r>
                        <m:sSub>
                          <m:sSubPr>
                            <m:ctrlPr>
                              <a:rPr lang="en-US" sz="1600" b="0" i="1" u="none" strike="noStrike" smtClean="0">
                                <a:effectLst/>
                                <a:latin typeface="Cambria Math" panose="02040503050406030204" pitchFamily="18" charset="0"/>
                              </a:rPr>
                            </m:ctrlPr>
                          </m:sSubPr>
                          <m:e>
                            <m:r>
                              <a:rPr lang="en-US" sz="1600" b="0" i="1" u="none" strike="noStrike" smtClean="0">
                                <a:effectLst/>
                                <a:latin typeface="Cambria Math" panose="02040503050406030204" pitchFamily="18" charset="0"/>
                              </a:rPr>
                              <m:t>𝐻</m:t>
                            </m:r>
                          </m:e>
                          <m:sub>
                            <m:r>
                              <a:rPr lang="en-US" sz="1600" b="0" i="1" u="none" strike="noStrike" smtClean="0">
                                <a:effectLst/>
                                <a:latin typeface="Cambria Math" panose="02040503050406030204" pitchFamily="18" charset="0"/>
                              </a:rPr>
                              <m:t>𝑖𝑛</m:t>
                            </m:r>
                          </m:sub>
                        </m:sSub>
                      </m:e>
                    </m:d>
                  </m:oMath>
                </a14:m>
                <a:r>
                  <a:rPr lang="en-US" sz="1600" b="0" i="0" u="none" strike="noStrike" dirty="0">
                    <a:effectLst/>
                    <a:latin typeface="Century Gothic" panose="020B0502020202020204" pitchFamily="34" charset="0"/>
                  </a:rPr>
                  <a:t>for unbatched input, </a:t>
                </a:r>
                <a:br>
                  <a:rPr lang="en-US" sz="1600" b="0" i="0" u="none" strike="noStrike" dirty="0">
                    <a:effectLst/>
                    <a:latin typeface="Century Gothic" panose="020B0502020202020204" pitchFamily="34" charset="0"/>
                  </a:rPr>
                </a:b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𝐿</m:t>
                        </m:r>
                        <m:r>
                          <a:rPr lang="en-US" sz="1600" i="1">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e>
                    </m:d>
                  </m:oMath>
                </a14:m>
                <a:r>
                  <a:rPr lang="en-US" sz="1600" b="0" i="0" u="none" strike="noStrike" dirty="0">
                    <a:effectLst/>
                    <a:latin typeface="Century Gothic" panose="020B0502020202020204" pitchFamily="34" charset="0"/>
                  </a:rPr>
                  <a:t> when </a:t>
                </a:r>
                <a:r>
                  <a:rPr lang="en-US" sz="1600" b="0" i="0" u="none" strike="noStrike" dirty="0" err="1">
                    <a:effectLst/>
                    <a:latin typeface="Century Gothic" panose="020B0502020202020204" pitchFamily="34" charset="0"/>
                  </a:rPr>
                  <a:t>batch_first</a:t>
                </a:r>
                <a:r>
                  <a:rPr lang="en-US" sz="1600" dirty="0">
                    <a:latin typeface="Century Gothic" panose="020B0502020202020204" pitchFamily="34" charset="0"/>
                  </a:rPr>
                  <a:t>=False or</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e>
                    </m:d>
                  </m:oMath>
                </a14:m>
                <a:r>
                  <a:rPr lang="en-US" sz="1600" dirty="0">
                    <a:latin typeface="Century Gothic" panose="020B0502020202020204" pitchFamily="34" charset="0"/>
                  </a:rPr>
                  <a:t> when </a:t>
                </a:r>
                <a:r>
                  <a:rPr lang="en-US" sz="1600" dirty="0" err="1">
                    <a:latin typeface="Century Gothic" panose="020B0502020202020204" pitchFamily="34" charset="0"/>
                  </a:rPr>
                  <a:t>batch_first</a:t>
                </a:r>
                <a:r>
                  <a:rPr lang="en-US" sz="1600" dirty="0">
                    <a:latin typeface="Century Gothic" panose="020B0502020202020204" pitchFamily="34" charset="0"/>
                  </a:rPr>
                  <a:t>=True </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𝒉</m:t>
                        </m:r>
                      </m:e>
                      <m:sub>
                        <m:r>
                          <a:rPr lang="en-US" sz="1600" b="1" i="1" smtClean="0">
                            <a:latin typeface="Cambria Math" panose="02040503050406030204" pitchFamily="18" charset="0"/>
                          </a:rPr>
                          <m:t>𝟎</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 containing the initial hidden state</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𝒄</m:t>
                        </m:r>
                      </m:e>
                      <m:sub>
                        <m:r>
                          <a:rPr lang="en-US" sz="1600" b="1" i="1" smtClean="0">
                            <a:latin typeface="Cambria Math" panose="02040503050406030204" pitchFamily="18" charset="0"/>
                          </a:rPr>
                          <m:t>𝟎</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 containing the initial cell state</a:t>
                </a:r>
              </a:p>
              <a:p>
                <a:pPr marL="0" indent="0">
                  <a:buNone/>
                </a:pPr>
                <a:r>
                  <a:rPr lang="en-US" sz="1600" b="0" dirty="0">
                    <a:latin typeface="Century Gothic" panose="020B0502020202020204" pitchFamily="34" charset="0"/>
                  </a:rPr>
                  <a:t> where:</a:t>
                </a:r>
              </a:p>
              <a:p>
                <a:pPr lvl="2">
                  <a:buFont typeface="Arial" panose="020B0604020202020204" pitchFamily="34" charset="0"/>
                  <a:buChar char="•"/>
                </a:pPr>
                <a14:m>
                  <m:oMath xmlns:m="http://schemas.openxmlformats.org/officeDocument/2006/math">
                    <m:r>
                      <a:rPr lang="en-US" sz="1600" i="1" smtClean="0">
                        <a:latin typeface="Cambria Math" panose="02040503050406030204" pitchFamily="18" charset="0"/>
                      </a:rPr>
                      <m:t>𝐿</m:t>
                    </m:r>
                  </m:oMath>
                </a14:m>
                <a:r>
                  <a:rPr lang="en-US" sz="1600" dirty="0">
                    <a:latin typeface="Century Gothic" panose="020B0502020202020204" pitchFamily="34" charset="0"/>
                  </a:rPr>
                  <a:t> is the length of the sequence</a:t>
                </a:r>
              </a:p>
              <a:p>
                <a:pPr lvl="2">
                  <a:buFont typeface="Arial" panose="020B0604020202020204" pitchFamily="34" charset="0"/>
                  <a:buChar char="•"/>
                </a:pPr>
                <a14:m>
                  <m:oMath xmlns:m="http://schemas.openxmlformats.org/officeDocument/2006/math">
                    <m:r>
                      <a:rPr lang="en-US" sz="1600" b="0" i="1" smtClean="0">
                        <a:latin typeface="Cambria Math" panose="02040503050406030204" pitchFamily="18" charset="0"/>
                      </a:rPr>
                      <m:t>𝑁</m:t>
                    </m:r>
                  </m:oMath>
                </a14:m>
                <a:r>
                  <a:rPr lang="en-US" sz="1600" b="0" dirty="0">
                    <a:latin typeface="Century Gothic" panose="020B0502020202020204" pitchFamily="34" charset="0"/>
                  </a:rPr>
                  <a:t> is the size of </a:t>
                </a:r>
                <a:r>
                  <a:rPr lang="en-US" sz="1600" dirty="0">
                    <a:latin typeface="Century Gothic" panose="020B0502020202020204" pitchFamily="34" charset="0"/>
                  </a:rPr>
                  <a:t>the minibatch</a:t>
                </a:r>
                <a:r>
                  <a:rPr lang="en-US" sz="1600" b="0" dirty="0">
                    <a:latin typeface="Century Gothic" panose="020B0502020202020204" pitchFamily="34" charset="0"/>
                  </a:rPr>
                  <a:t>    </a:t>
                </a:r>
              </a:p>
              <a:p>
                <a:pPr lvl="2">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𝐻</m:t>
                        </m:r>
                      </m:e>
                      <m:sub>
                        <m:r>
                          <a:rPr lang="en-US" sz="1600" i="1">
                            <a:latin typeface="Cambria Math" panose="02040503050406030204" pitchFamily="18" charset="0"/>
                          </a:rPr>
                          <m:t>𝑖𝑛</m:t>
                        </m:r>
                      </m:sub>
                    </m:sSub>
                  </m:oMath>
                </a14:m>
                <a:r>
                  <a:rPr lang="en-US" sz="1600" b="1" i="1" dirty="0">
                    <a:latin typeface="Century Gothic" panose="020B0502020202020204" pitchFamily="34" charset="0"/>
                  </a:rPr>
                  <a:t> </a:t>
                </a:r>
                <a:r>
                  <a:rPr lang="en-US" sz="1600" i="1" dirty="0">
                    <a:latin typeface="Century Gothic" panose="020B0502020202020204" pitchFamily="34" charset="0"/>
                  </a:rPr>
                  <a:t>is the hidden input size</a:t>
                </a:r>
              </a:p>
              <a:p>
                <a:pPr lvl="2">
                  <a:buFont typeface="Arial" panose="020B0604020202020204" pitchFamily="34" charset="0"/>
                  <a:buChar char="•"/>
                </a:pPr>
                <a14:m>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i="1" dirty="0">
                    <a:latin typeface="Century Gothic" panose="020B0502020202020204" pitchFamily="34" charset="0"/>
                  </a:rPr>
                  <a:t> is the hidden output size</a:t>
                </a:r>
              </a:p>
              <a:p>
                <a:pPr marL="0" indent="0">
                  <a:buNone/>
                </a:pPr>
                <a:r>
                  <a:rPr lang="en-US" sz="1800" dirty="0"/>
                  <a:t>It is the responsibility of the programmer to allocate memory for the hidden state, cell state and to initialize it with zeros</a:t>
                </a:r>
              </a:p>
              <a:p>
                <a:pPr marL="0" indent="0">
                  <a:buNone/>
                </a:pPr>
                <a:endParaRPr lang="en-US" sz="2000" dirty="0"/>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D64B7891-8A10-3D61-A2AE-9576598501E9}"/>
                  </a:ext>
                </a:extLst>
              </p:cNvPr>
              <p:cNvSpPr>
                <a:spLocks noGrp="1" noRot="1" noChangeAspect="1" noMove="1" noResize="1" noEditPoints="1" noAdjustHandles="1" noChangeArrowheads="1" noChangeShapeType="1" noTextEdit="1"/>
              </p:cNvSpPr>
              <p:nvPr>
                <p:ph idx="1"/>
              </p:nvPr>
            </p:nvSpPr>
            <p:spPr>
              <a:xfrm>
                <a:off x="1522414" y="1600200"/>
                <a:ext cx="9905998" cy="4267200"/>
              </a:xfrm>
              <a:blipFill>
                <a:blip r:embed="rId3"/>
                <a:stretch>
                  <a:fillRect l="-768" t="-1780" b="-17804"/>
                </a:stretch>
              </a:blipFill>
            </p:spPr>
            <p:txBody>
              <a:bodyPr/>
              <a:lstStyle/>
              <a:p>
                <a:r>
                  <a:rPr lang="en-US">
                    <a:noFill/>
                  </a:rPr>
                  <a:t> </a:t>
                </a:r>
              </a:p>
            </p:txBody>
          </p:sp>
        </mc:Fallback>
      </mc:AlternateContent>
    </p:spTree>
    <p:extLst>
      <p:ext uri="{BB962C8B-B14F-4D97-AF65-F5344CB8AC3E}">
        <p14:creationId xmlns:p14="http://schemas.microsoft.com/office/powerpoint/2010/main" val="308356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CF280-EC9F-A222-5ADA-AD44933DF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97C5EC-08EF-6B0D-49AE-FF778CA99E93}"/>
              </a:ext>
            </a:extLst>
          </p:cNvPr>
          <p:cNvSpPr>
            <a:spLocks noGrp="1"/>
          </p:cNvSpPr>
          <p:nvPr>
            <p:ph type="title"/>
          </p:nvPr>
        </p:nvSpPr>
        <p:spPr/>
        <p:txBody>
          <a:bodyPr/>
          <a:lstStyle/>
          <a:p>
            <a:r>
              <a:rPr lang="en-US" dirty="0"/>
              <a:t>LSTM in </a:t>
            </a:r>
            <a:r>
              <a:rPr lang="en-US" dirty="0" err="1"/>
              <a:t>pytorch</a:t>
            </a:r>
            <a:endParaRPr lang="en-US"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D9423D0-FCAB-16FD-FB89-4F17A10399AE}"/>
                  </a:ext>
                </a:extLst>
              </p:cNvPr>
              <p:cNvSpPr>
                <a:spLocks noGrp="1"/>
              </p:cNvSpPr>
              <p:nvPr>
                <p:ph idx="1"/>
              </p:nvPr>
            </p:nvSpPr>
            <p:spPr>
              <a:xfrm>
                <a:off x="1522414" y="1600200"/>
                <a:ext cx="10439398" cy="4267200"/>
              </a:xfrm>
            </p:spPr>
            <p:txBody>
              <a:bodyPr>
                <a:noAutofit/>
              </a:bodyPr>
              <a:lstStyle/>
              <a:p>
                <a:pPr marL="0" indent="0">
                  <a:buNone/>
                </a:pPr>
                <a:r>
                  <a:rPr lang="en-US" sz="2000" dirty="0"/>
                  <a:t>The Output for this tensor is a tuple (</a:t>
                </a:r>
                <a14:m>
                  <m:oMath xmlns:m="http://schemas.openxmlformats.org/officeDocument/2006/math">
                    <m:r>
                      <a:rPr lang="en-US" sz="2000" b="0" i="1" smtClean="0">
                        <a:latin typeface="Cambria Math" panose="02040503050406030204" pitchFamily="18" charset="0"/>
                      </a:rPr>
                      <m:t>𝑜𝑢𝑡𝑝𝑢𝑡</m:t>
                    </m:r>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h</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r>
                      <a:rPr lang="en-US" sz="2000" b="0" i="0" smtClean="0">
                        <a:latin typeface="Cambria Math" panose="02040503050406030204" pitchFamily="18" charset="0"/>
                      </a:rPr>
                      <m:t>)</m:t>
                    </m:r>
                  </m:oMath>
                </a14:m>
                <a:r>
                  <a:rPr lang="en-US" sz="2000" dirty="0"/>
                  <a:t>:</a:t>
                </a:r>
              </a:p>
              <a:p>
                <a:pPr>
                  <a:buFont typeface="Arial" panose="020B0604020202020204" pitchFamily="34" charset="0"/>
                  <a:buChar char="•"/>
                </a:pPr>
                <a:r>
                  <a:rPr lang="en-US" sz="1600" b="1" i="0" u="none" strike="noStrike" dirty="0">
                    <a:effectLst/>
                    <a:latin typeface="Century Gothic" panose="020B0502020202020204" pitchFamily="34" charset="0"/>
                  </a:rPr>
                  <a:t>output</a:t>
                </a: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b="0" i="1" u="none" strike="noStrike" smtClean="0">
                            <a:effectLst/>
                            <a:latin typeface="Cambria Math" panose="02040503050406030204" pitchFamily="18" charset="0"/>
                          </a:rPr>
                        </m:ctrlPr>
                      </m:dPr>
                      <m:e>
                        <m:r>
                          <a:rPr lang="en-US" sz="1600" b="0" i="1" u="none" strike="noStrike" smtClean="0">
                            <a:effectLst/>
                            <a:latin typeface="Cambria Math" panose="02040503050406030204" pitchFamily="18" charset="0"/>
                          </a:rPr>
                          <m:t>𝐿</m:t>
                        </m:r>
                        <m:r>
                          <a:rPr lang="en-US" sz="1600" b="0" i="1" u="none" strike="noStrike" smtClean="0">
                            <a:effectLst/>
                            <a:latin typeface="Cambria Math" panose="02040503050406030204" pitchFamily="18" charset="0"/>
                          </a:rPr>
                          <m:t>, </m:t>
                        </m:r>
                        <m:sSub>
                          <m:sSubPr>
                            <m:ctrlPr>
                              <a:rPr lang="en-US" sz="1600" b="0" i="1" u="none" strike="noStrike" smtClean="0">
                                <a:effectLst/>
                                <a:latin typeface="Cambria Math" panose="02040503050406030204" pitchFamily="18" charset="0"/>
                              </a:rPr>
                            </m:ctrlPr>
                          </m:sSubPr>
                          <m:e>
                            <m:r>
                              <a:rPr lang="en-US" sz="1600" b="0" i="1" u="none" strike="noStrike" smtClean="0">
                                <a:effectLst/>
                                <a:latin typeface="Cambria Math" panose="02040503050406030204" pitchFamily="18" charset="0"/>
                              </a:rPr>
                              <m:t>1, </m:t>
                            </m:r>
                            <m:r>
                              <a:rPr lang="en-US" sz="1600" b="0" i="1" u="none" strike="noStrike" smtClean="0">
                                <a:effectLst/>
                                <a:latin typeface="Cambria Math" panose="02040503050406030204" pitchFamily="18" charset="0"/>
                              </a:rPr>
                              <m:t>𝐻</m:t>
                            </m:r>
                          </m:e>
                          <m:sub>
                            <m:r>
                              <a:rPr lang="en-US" sz="1600" b="0" i="1" u="none" strike="noStrike" smtClean="0">
                                <a:effectLst/>
                                <a:latin typeface="Cambria Math" panose="02040503050406030204" pitchFamily="18" charset="0"/>
                              </a:rPr>
                              <m:t>𝑜𝑢𝑡</m:t>
                            </m:r>
                          </m:sub>
                        </m:sSub>
                      </m:e>
                    </m:d>
                  </m:oMath>
                </a14:m>
                <a:r>
                  <a:rPr lang="en-US" sz="1600" b="0" i="0" u="none" strike="noStrike" dirty="0">
                    <a:effectLst/>
                    <a:latin typeface="Century Gothic" panose="020B0502020202020204" pitchFamily="34" charset="0"/>
                  </a:rPr>
                  <a:t>for unbatched input, </a:t>
                </a:r>
                <a:br>
                  <a:rPr lang="en-US" sz="1600" b="0" i="0" u="none" strike="noStrike" dirty="0">
                    <a:effectLst/>
                    <a:latin typeface="Century Gothic" panose="020B0502020202020204" pitchFamily="34" charset="0"/>
                  </a:rPr>
                </a:br>
                <a:r>
                  <a:rPr lang="en-US" sz="1600" b="0" i="0" u="none" strike="noStrike" dirty="0">
                    <a:effectLst/>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i="1">
                            <a:latin typeface="Cambria Math" panose="02040503050406030204" pitchFamily="18" charset="0"/>
                          </a:rPr>
                          <m:t>𝐿</m:t>
                        </m:r>
                        <m:r>
                          <a:rPr lang="en-US" sz="1600" i="1">
                            <a:latin typeface="Cambria Math" panose="02040503050406030204" pitchFamily="18" charset="0"/>
                          </a:rPr>
                          <m:t>, </m:t>
                        </m:r>
                        <m:r>
                          <a:rPr lang="en-US" sz="1600" b="0" i="1" smtClean="0">
                            <a:latin typeface="Cambria Math" panose="02040503050406030204" pitchFamily="18" charset="0"/>
                          </a:rPr>
                          <m:t>𝑁</m:t>
                        </m:r>
                        <m:r>
                          <a:rPr lang="en-US" sz="1600" b="0" i="1"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b="0" i="0" u="none" strike="noStrike" dirty="0">
                    <a:effectLst/>
                    <a:latin typeface="Century Gothic" panose="020B0502020202020204" pitchFamily="34" charset="0"/>
                  </a:rPr>
                  <a:t> when </a:t>
                </a:r>
                <a:r>
                  <a:rPr lang="en-US" sz="1600" b="0" i="0" u="none" strike="noStrike" dirty="0" err="1">
                    <a:effectLst/>
                    <a:latin typeface="Century Gothic" panose="020B0502020202020204" pitchFamily="34" charset="0"/>
                  </a:rPr>
                  <a:t>batch_first</a:t>
                </a:r>
                <a:r>
                  <a:rPr lang="en-US" sz="1600" dirty="0">
                    <a:latin typeface="Century Gothic" panose="020B0502020202020204" pitchFamily="34" charset="0"/>
                  </a:rPr>
                  <a:t>=False or</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d>
                      <m:dPr>
                        <m:ctrlPr>
                          <a:rPr lang="en-US" sz="1600" i="1">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dirty="0">
                    <a:latin typeface="Century Gothic" panose="020B0502020202020204" pitchFamily="34" charset="0"/>
                  </a:rPr>
                  <a:t> when </a:t>
                </a:r>
                <a:r>
                  <a:rPr lang="en-US" sz="1600" dirty="0" err="1">
                    <a:latin typeface="Century Gothic" panose="020B0502020202020204" pitchFamily="34" charset="0"/>
                  </a:rPr>
                  <a:t>batch_first</a:t>
                </a:r>
                <a:r>
                  <a:rPr lang="en-US" sz="1600" dirty="0">
                    <a:latin typeface="Century Gothic" panose="020B0502020202020204" pitchFamily="34" charset="0"/>
                  </a:rPr>
                  <a:t>=True containing the output from the last layer of the </a:t>
                </a:r>
                <a:br>
                  <a:rPr lang="en-US" sz="1600" dirty="0">
                    <a:latin typeface="Century Gothic" panose="020B0502020202020204" pitchFamily="34" charset="0"/>
                  </a:rPr>
                </a:br>
                <a:r>
                  <a:rPr lang="en-US" sz="1600" dirty="0">
                    <a:latin typeface="Century Gothic" panose="020B0502020202020204" pitchFamily="34" charset="0"/>
                  </a:rPr>
                  <a:t>     RNN at each timestep</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𝒉</m:t>
                        </m:r>
                      </m:e>
                      <m:sub>
                        <m:r>
                          <a:rPr lang="en-US" sz="1600" b="1" i="1" smtClean="0">
                            <a:latin typeface="Cambria Math" panose="02040503050406030204" pitchFamily="18" charset="0"/>
                          </a:rPr>
                          <m:t>𝒏</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 containing the final hidden state for  </a:t>
                </a:r>
                <a:br>
                  <a:rPr lang="en-US" sz="1600" dirty="0">
                    <a:latin typeface="Century Gothic" panose="020B0502020202020204" pitchFamily="34" charset="0"/>
                  </a:rPr>
                </a:br>
                <a:r>
                  <a:rPr lang="en-US" sz="1600" dirty="0">
                    <a:latin typeface="Century Gothic" panose="020B0502020202020204" pitchFamily="34" charset="0"/>
                  </a:rPr>
                  <a:t>      each element in the batch</a:t>
                </a:r>
              </a:p>
              <a:p>
                <a:pPr>
                  <a:buFont typeface="Arial" panose="020B0604020202020204" pitchFamily="34" charset="0"/>
                  <a:buChar char="•"/>
                </a:pP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𝑪</m:t>
                        </m:r>
                      </m:e>
                      <m:sub>
                        <m:r>
                          <a:rPr lang="en-US" sz="1600" b="1" i="1" smtClean="0">
                            <a:latin typeface="Cambria Math" panose="02040503050406030204" pitchFamily="18" charset="0"/>
                          </a:rPr>
                          <m:t>𝒏</m:t>
                        </m:r>
                      </m:sub>
                    </m:sSub>
                  </m:oMath>
                </a14:m>
                <a:r>
                  <a:rPr lang="en-US" sz="1600" b="1" dirty="0">
                    <a:latin typeface="Century Gothic" panose="020B0502020202020204" pitchFamily="34" charset="0"/>
                  </a:rPr>
                  <a:t>: </a:t>
                </a:r>
                <a:r>
                  <a:rPr lang="en-US" sz="1600" dirty="0">
                    <a:latin typeface="Century Gothic" panose="020B0502020202020204" pitchFamily="34" charset="0"/>
                  </a:rPr>
                  <a:t>tensor of shape (</a:t>
                </a:r>
                <a14:m>
                  <m:oMath xmlns:m="http://schemas.openxmlformats.org/officeDocument/2006/math">
                    <m:r>
                      <a:rPr lang="en-US" sz="1600" b="0" i="1" smtClean="0">
                        <a:latin typeface="Cambria Math" panose="02040503050406030204" pitchFamily="18" charset="0"/>
                      </a:rPr>
                      <m:t>𝑛𝑢𝑚</m:t>
                    </m:r>
                    <m:r>
                      <a:rPr lang="en-US" sz="1600" b="0" i="1" smtClean="0">
                        <a:latin typeface="Cambria Math" panose="02040503050406030204" pitchFamily="18" charset="0"/>
                      </a:rPr>
                      <m:t>_</m:t>
                    </m:r>
                    <m:r>
                      <a:rPr lang="en-US" sz="1600" b="0" i="1" smtClean="0">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oMath>
                </a14:m>
                <a:r>
                  <a:rPr lang="en-US" sz="1600" dirty="0">
                    <a:latin typeface="Century Gothic" panose="020B0502020202020204" pitchFamily="34" charset="0"/>
                  </a:rPr>
                  <a:t>) for </a:t>
                </a:r>
                <a:r>
                  <a:rPr lang="en-US" sz="1600" dirty="0" err="1">
                    <a:latin typeface="Century Gothic" panose="020B0502020202020204" pitchFamily="34" charset="0"/>
                  </a:rPr>
                  <a:t>unbached</a:t>
                </a:r>
                <a:r>
                  <a:rPr lang="en-US" sz="1600" dirty="0">
                    <a:latin typeface="Century Gothic" panose="020B0502020202020204" pitchFamily="34" charset="0"/>
                  </a:rPr>
                  <a:t> input,</a:t>
                </a:r>
                <a:br>
                  <a:rPr lang="en-US" sz="1600" dirty="0">
                    <a:latin typeface="Century Gothic" panose="020B0502020202020204" pitchFamily="34" charset="0"/>
                  </a:rPr>
                </a:br>
                <a:r>
                  <a:rPr lang="en-US" sz="1600" dirty="0">
                    <a:latin typeface="Century Gothic" panose="020B0502020202020204" pitchFamily="34" charset="0"/>
                  </a:rPr>
                  <a:t>      tensor of shape (</a:t>
                </a:r>
                <a14:m>
                  <m:oMath xmlns:m="http://schemas.openxmlformats.org/officeDocument/2006/math">
                    <m:r>
                      <a:rPr lang="en-US" sz="1600" i="1">
                        <a:latin typeface="Cambria Math" panose="02040503050406030204" pitchFamily="18" charset="0"/>
                      </a:rPr>
                      <m:t>𝑛𝑢𝑚</m:t>
                    </m:r>
                    <m:r>
                      <a:rPr lang="en-US" sz="1600" i="1">
                        <a:latin typeface="Cambria Math" panose="02040503050406030204" pitchFamily="18" charset="0"/>
                      </a:rPr>
                      <m:t>_</m:t>
                    </m:r>
                    <m:r>
                      <a:rPr lang="en-US" sz="1600" i="1">
                        <a:latin typeface="Cambria Math" panose="02040503050406030204" pitchFamily="18" charset="0"/>
                      </a:rPr>
                      <m:t>𝑙𝑎𝑦𝑒𝑟𝑠</m:t>
                    </m:r>
                  </m:oMath>
                </a14:m>
                <a:r>
                  <a:rPr lang="en-US" sz="1600" dirty="0">
                    <a:latin typeface="Century Gothic" panose="020B0502020202020204" pitchFamily="34" charset="0"/>
                  </a:rPr>
                  <a:t>, </a:t>
                </a:r>
                <a14:m>
                  <m:oMath xmlns:m="http://schemas.openxmlformats.org/officeDocument/2006/math">
                    <m:r>
                      <a:rPr lang="en-US" sz="1600" b="0" i="1" smtClean="0">
                        <a:latin typeface="Cambria Math" panose="02040503050406030204" pitchFamily="18" charset="0"/>
                      </a:rPr>
                      <m:t>𝑁</m:t>
                    </m:r>
                    <m:r>
                      <a:rPr lang="en-US" sz="1600" b="0" i="1" smtClean="0">
                        <a:latin typeface="Cambria Math" panose="02040503050406030204" pitchFamily="18" charset="0"/>
                      </a:rPr>
                      <m:t>,</m:t>
                    </m:r>
                    <m:r>
                      <a:rPr lang="en-US" sz="1600" b="0" i="0" smtClean="0">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 </m:t>
                        </m:r>
                        <m:r>
                          <a:rPr lang="en-US" sz="1600" i="1">
                            <a:latin typeface="Cambria Math" panose="02040503050406030204" pitchFamily="18" charset="0"/>
                          </a:rPr>
                          <m:t>𝐻</m:t>
                        </m:r>
                      </m:e>
                      <m:sub>
                        <m:r>
                          <a:rPr lang="en-US" sz="1600" i="1">
                            <a:latin typeface="Cambria Math" panose="02040503050406030204" pitchFamily="18" charset="0"/>
                          </a:rPr>
                          <m:t>𝑜𝑢𝑡</m:t>
                        </m:r>
                      </m:sub>
                    </m:sSub>
                  </m:oMath>
                </a14:m>
                <a:r>
                  <a:rPr lang="en-US" sz="1600" dirty="0">
                    <a:latin typeface="Century Gothic" panose="020B0502020202020204" pitchFamily="34" charset="0"/>
                  </a:rPr>
                  <a:t>)</a:t>
                </a:r>
                <a:r>
                  <a:rPr lang="en-US" sz="1600" b="1" dirty="0">
                    <a:latin typeface="Century Gothic" panose="020B0502020202020204" pitchFamily="34" charset="0"/>
                  </a:rPr>
                  <a:t> </a:t>
                </a:r>
                <a:r>
                  <a:rPr lang="en-US" sz="1600" dirty="0">
                    <a:latin typeface="Century Gothic" panose="020B0502020202020204" pitchFamily="34" charset="0"/>
                  </a:rPr>
                  <a:t>for batched input containing the final cell state for  </a:t>
                </a:r>
                <a:br>
                  <a:rPr lang="en-US" sz="1600" dirty="0">
                    <a:latin typeface="Century Gothic" panose="020B0502020202020204" pitchFamily="34" charset="0"/>
                  </a:rPr>
                </a:br>
                <a:r>
                  <a:rPr lang="en-US" sz="1600" dirty="0">
                    <a:latin typeface="Century Gothic" panose="020B0502020202020204" pitchFamily="34" charset="0"/>
                  </a:rPr>
                  <a:t>      each element in the batch</a:t>
                </a:r>
              </a:p>
              <a:p>
                <a:pPr marL="0" indent="0">
                  <a:buNone/>
                </a:pPr>
                <a:r>
                  <a:rPr lang="en-US" sz="2000" dirty="0"/>
                  <a:t>The programmer decides how to use the output at each time step. For example, use only the final output or use the outputs at each timestep</a:t>
                </a:r>
              </a:p>
              <a:p>
                <a:pPr marL="0" indent="0">
                  <a:buNone/>
                </a:pPr>
                <a:endParaRPr lang="en-US" sz="2000" dirty="0"/>
              </a:p>
            </p:txBody>
          </p:sp>
        </mc:Choice>
        <mc:Fallback xmlns="">
          <p:sp>
            <p:nvSpPr>
              <p:cNvPr id="4" name="Content Placeholder 3">
                <a:extLst>
                  <a:ext uri="{FF2B5EF4-FFF2-40B4-BE49-F238E27FC236}">
                    <a16:creationId xmlns:a16="http://schemas.microsoft.com/office/drawing/2014/main" id="{FD9423D0-FCAB-16FD-FB89-4F17A10399AE}"/>
                  </a:ext>
                </a:extLst>
              </p:cNvPr>
              <p:cNvSpPr>
                <a:spLocks noGrp="1" noRot="1" noChangeAspect="1" noMove="1" noResize="1" noEditPoints="1" noAdjustHandles="1" noChangeArrowheads="1" noChangeShapeType="1" noTextEdit="1"/>
              </p:cNvSpPr>
              <p:nvPr>
                <p:ph idx="1"/>
              </p:nvPr>
            </p:nvSpPr>
            <p:spPr>
              <a:xfrm>
                <a:off x="1522414" y="1600200"/>
                <a:ext cx="10439398" cy="4267200"/>
              </a:xfrm>
              <a:blipFill>
                <a:blip r:embed="rId3"/>
                <a:stretch>
                  <a:fillRect l="-730" t="-1780"/>
                </a:stretch>
              </a:blipFill>
            </p:spPr>
            <p:txBody>
              <a:bodyPr/>
              <a:lstStyle/>
              <a:p>
                <a:r>
                  <a:rPr lang="en-US">
                    <a:noFill/>
                  </a:rPr>
                  <a:t> </a:t>
                </a:r>
              </a:p>
            </p:txBody>
          </p:sp>
        </mc:Fallback>
      </mc:AlternateContent>
    </p:spTree>
    <p:extLst>
      <p:ext uri="{BB962C8B-B14F-4D97-AF65-F5344CB8AC3E}">
        <p14:creationId xmlns:p14="http://schemas.microsoft.com/office/powerpoint/2010/main" val="8750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33BD-4C97-3826-BB44-C4BCBA2638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DE4557-457F-92D3-A950-CFEFBBBA9CA2}"/>
              </a:ext>
            </a:extLst>
          </p:cNvPr>
          <p:cNvSpPr>
            <a:spLocks noGrp="1"/>
          </p:cNvSpPr>
          <p:nvPr>
            <p:ph type="title"/>
          </p:nvPr>
        </p:nvSpPr>
        <p:spPr/>
        <p:txBody>
          <a:bodyPr/>
          <a:lstStyle/>
          <a:p>
            <a:r>
              <a:rPr lang="en-US" dirty="0"/>
              <a:t>LSTM in </a:t>
            </a:r>
            <a:r>
              <a:rPr lang="en-US" dirty="0" err="1"/>
              <a:t>pytorch</a:t>
            </a:r>
            <a:endParaRPr lang="en-US" dirty="0"/>
          </a:p>
        </p:txBody>
      </p:sp>
      <p:sp>
        <p:nvSpPr>
          <p:cNvPr id="8" name="Rectangle 7">
            <a:extLst>
              <a:ext uri="{FF2B5EF4-FFF2-40B4-BE49-F238E27FC236}">
                <a16:creationId xmlns:a16="http://schemas.microsoft.com/office/drawing/2014/main" id="{2BE2F367-9CFF-646A-0BA4-9A29FEEB94FF}"/>
              </a:ext>
            </a:extLst>
          </p:cNvPr>
          <p:cNvSpPr/>
          <p:nvPr/>
        </p:nvSpPr>
        <p:spPr>
          <a:xfrm>
            <a:off x="1522414" y="1676400"/>
            <a:ext cx="9753598" cy="2156381"/>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RNN_LSTM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input_size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super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RNN_LSTM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nn.LSTM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input_size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batch_first</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True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fc</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nn.Linear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sequence_length</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p:txBody>
      </p:sp>
      <p:sp>
        <p:nvSpPr>
          <p:cNvPr id="4" name="Rectangle 3">
            <a:extLst>
              <a:ext uri="{FF2B5EF4-FFF2-40B4-BE49-F238E27FC236}">
                <a16:creationId xmlns:a16="http://schemas.microsoft.com/office/drawing/2014/main" id="{D5905210-0057-8730-8493-9B5EC6AE0D36}"/>
              </a:ext>
            </a:extLst>
          </p:cNvPr>
          <p:cNvSpPr/>
          <p:nvPr/>
        </p:nvSpPr>
        <p:spPr>
          <a:xfrm>
            <a:off x="1522414" y="4196292"/>
            <a:ext cx="9753598" cy="2156381"/>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Arial" panose="020B0604020202020204" pitchFamily="34" charset="0"/>
                <a:cs typeface="Arial" panose="020B0604020202020204" pitchFamily="34" charset="0"/>
              </a:rPr>
              <a:t>Store the configuration.</a:t>
            </a:r>
          </a:p>
          <a:p>
            <a:r>
              <a:rPr lang="en-US" sz="1600" dirty="0">
                <a:solidFill>
                  <a:schemeClr val="tx2"/>
                </a:solidFill>
                <a:latin typeface="Arial" panose="020B0604020202020204" pitchFamily="34" charset="0"/>
                <a:cs typeface="Arial" panose="020B0604020202020204" pitchFamily="34" charset="0"/>
              </a:rPr>
              <a:t>Define the RNN layers: </a:t>
            </a:r>
          </a:p>
          <a:p>
            <a:pPr marL="285750" indent="-285750">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the input size: the size of each element in the sequence 28</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hidden_size</a:t>
            </a:r>
            <a:r>
              <a:rPr lang="en-US" sz="1600" dirty="0">
                <a:solidFill>
                  <a:schemeClr val="tx2"/>
                </a:solidFill>
                <a:latin typeface="Arial" panose="020B0604020202020204" pitchFamily="34" charset="0"/>
                <a:cs typeface="Arial" panose="020B0604020202020204" pitchFamily="34" charset="0"/>
              </a:rPr>
              <a:t> : the number of neurons in each hidden layer:256</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num_layers</a:t>
            </a:r>
            <a:r>
              <a:rPr lang="en-US" sz="1600" dirty="0">
                <a:solidFill>
                  <a:schemeClr val="tx2"/>
                </a:solidFill>
                <a:latin typeface="Arial" panose="020B0604020202020204" pitchFamily="34" charset="0"/>
                <a:cs typeface="Arial" panose="020B0604020202020204" pitchFamily="34" charset="0"/>
              </a:rPr>
              <a:t>: the number of hidden layer: 2</a:t>
            </a:r>
            <a:br>
              <a:rPr lang="en-US" sz="1600" dirty="0">
                <a:solidFill>
                  <a:schemeClr val="tx2"/>
                </a:solidFill>
                <a:latin typeface="Arial" panose="020B0604020202020204" pitchFamily="34" charset="0"/>
                <a:cs typeface="Arial" panose="020B0604020202020204" pitchFamily="34" charset="0"/>
              </a:rPr>
            </a:br>
            <a:r>
              <a:rPr lang="en-US" sz="1600" dirty="0">
                <a:solidFill>
                  <a:schemeClr val="tx2"/>
                </a:solidFill>
                <a:latin typeface="Arial" panose="020B0604020202020204" pitchFamily="34" charset="0"/>
                <a:cs typeface="Arial" panose="020B0604020202020204" pitchFamily="34" charset="0"/>
              </a:rPr>
              <a:t>* </a:t>
            </a:r>
            <a:r>
              <a:rPr lang="en-US" sz="1600" dirty="0" err="1">
                <a:solidFill>
                  <a:schemeClr val="tx2"/>
                </a:solidFill>
                <a:latin typeface="Arial" panose="020B0604020202020204" pitchFamily="34" charset="0"/>
                <a:cs typeface="Arial" panose="020B0604020202020204" pitchFamily="34" charset="0"/>
              </a:rPr>
              <a:t>batch_first</a:t>
            </a:r>
            <a:r>
              <a:rPr lang="en-US" sz="1600" dirty="0">
                <a:solidFill>
                  <a:schemeClr val="tx2"/>
                </a:solidFill>
                <a:latin typeface="Arial" panose="020B0604020202020204" pitchFamily="34" charset="0"/>
                <a:cs typeface="Arial" panose="020B0604020202020204" pitchFamily="34" charset="0"/>
              </a:rPr>
              <a:t> : the data will be in the following format (N, S, 28 )  = ( 64, 28, 28)</a:t>
            </a:r>
          </a:p>
          <a:p>
            <a:pPr marL="285750" indent="-285750">
              <a:buFont typeface="Arial" panose="020B0604020202020204" pitchFamily="34" charset="0"/>
              <a:buChar char="•"/>
            </a:pPr>
            <a:endParaRPr lang="en-US" sz="1600" dirty="0">
              <a:solidFill>
                <a:schemeClr val="tx2"/>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tx2"/>
                </a:solidFill>
                <a:latin typeface="Arial" panose="020B0604020202020204" pitchFamily="34" charset="0"/>
                <a:cs typeface="Arial" panose="020B0604020202020204" pitchFamily="34" charset="0"/>
              </a:rPr>
              <a:t>Add a hidden layer that connects the output at each time step to the an output layer . </a:t>
            </a:r>
          </a:p>
        </p:txBody>
      </p:sp>
      <p:sp>
        <p:nvSpPr>
          <p:cNvPr id="2" name="Rectangle 1">
            <a:extLst>
              <a:ext uri="{FF2B5EF4-FFF2-40B4-BE49-F238E27FC236}">
                <a16:creationId xmlns:a16="http://schemas.microsoft.com/office/drawing/2014/main" id="{CCC35CFB-DC2C-087C-7952-2CBB69C0F879}"/>
              </a:ext>
            </a:extLst>
          </p:cNvPr>
          <p:cNvSpPr/>
          <p:nvPr/>
        </p:nvSpPr>
        <p:spPr>
          <a:xfrm>
            <a:off x="5643647" y="3838074"/>
            <a:ext cx="5638798" cy="375707"/>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Arial" panose="020B0604020202020204" pitchFamily="34" charset="0"/>
                <a:cs typeface="Arial" panose="020B0604020202020204" pitchFamily="34" charset="0"/>
              </a:rPr>
              <a:t>Same as RNN, but use </a:t>
            </a:r>
            <a:r>
              <a:rPr lang="en-US" sz="1600" dirty="0" err="1">
                <a:solidFill>
                  <a:schemeClr val="tx2"/>
                </a:solidFill>
                <a:latin typeface="Arial" panose="020B0604020202020204" pitchFamily="34" charset="0"/>
                <a:cs typeface="Arial" panose="020B0604020202020204" pitchFamily="34" charset="0"/>
              </a:rPr>
              <a:t>nn.LSTM</a:t>
            </a:r>
            <a:r>
              <a:rPr lang="en-US" sz="1600" dirty="0">
                <a:solidFill>
                  <a:schemeClr val="tx2"/>
                </a:solidFill>
                <a:latin typeface="Arial" panose="020B0604020202020204" pitchFamily="34" charset="0"/>
                <a:cs typeface="Arial" panose="020B0604020202020204" pitchFamily="34" charset="0"/>
              </a:rPr>
              <a:t> instead of </a:t>
            </a:r>
            <a:r>
              <a:rPr lang="en-US" sz="1600" dirty="0" err="1">
                <a:solidFill>
                  <a:schemeClr val="tx2"/>
                </a:solidFill>
                <a:latin typeface="Arial" panose="020B0604020202020204" pitchFamily="34" charset="0"/>
                <a:cs typeface="Arial" panose="020B0604020202020204" pitchFamily="34" charset="0"/>
              </a:rPr>
              <a:t>nn.RNN</a:t>
            </a:r>
            <a:endParaRPr lang="en-US" sz="16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097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09401-4890-75E6-9810-2539E8B1AB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7C07365-66FF-D4CD-F249-87F5C73A7EAB}"/>
              </a:ext>
            </a:extLst>
          </p:cNvPr>
          <p:cNvSpPr>
            <a:spLocks noGrp="1"/>
          </p:cNvSpPr>
          <p:nvPr>
            <p:ph type="title"/>
          </p:nvPr>
        </p:nvSpPr>
        <p:spPr/>
        <p:txBody>
          <a:bodyPr/>
          <a:lstStyle/>
          <a:p>
            <a:r>
              <a:rPr lang="en-US" dirty="0"/>
              <a:t>LSTM in </a:t>
            </a:r>
            <a:r>
              <a:rPr lang="en-US" dirty="0" err="1"/>
              <a:t>pytorch</a:t>
            </a:r>
            <a:endParaRPr lang="en-US" dirty="0"/>
          </a:p>
        </p:txBody>
      </p:sp>
      <p:sp>
        <p:nvSpPr>
          <p:cNvPr id="8" name="Rectangle 7">
            <a:extLst>
              <a:ext uri="{FF2B5EF4-FFF2-40B4-BE49-F238E27FC236}">
                <a16:creationId xmlns:a16="http://schemas.microsoft.com/office/drawing/2014/main" id="{0B937AF6-FD7E-6A06-F122-5AB2FB4E72D0}"/>
              </a:ext>
            </a:extLst>
          </p:cNvPr>
          <p:cNvSpPr/>
          <p:nvPr/>
        </p:nvSpPr>
        <p:spPr>
          <a:xfrm>
            <a:off x="1522413" y="1524000"/>
            <a:ext cx="10066055" cy="367615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RNN_LSTM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h0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torch</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.zeros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num_layers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hidden_size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).to(</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device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b="0" dirty="0">
                <a:solidFill>
                  <a:srgbClr val="9CDCFE"/>
                </a:solidFill>
                <a:effectLst/>
                <a:latin typeface="Consolas" panose="020B0609020204030204" pitchFamily="49" charset="0"/>
                <a:cs typeface="Consolas" panose="020B0609020204030204" pitchFamily="49" charset="0"/>
              </a:rPr>
              <a:t>c0</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a:solidFill>
                  <a:srgbClr val="D4D4D4"/>
                </a:solidFill>
                <a:effectLst/>
                <a:latin typeface="Consolas" panose="020B0609020204030204" pitchFamily="49" charset="0"/>
                <a:cs typeface="Consolas" panose="020B0609020204030204" pitchFamily="49" charset="0"/>
              </a:rPr>
              <a:t>=</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4EC9B0"/>
                </a:solidFill>
                <a:effectLst/>
                <a:latin typeface="Consolas" panose="020B0609020204030204" pitchFamily="49" charset="0"/>
                <a:cs typeface="Consolas" panose="020B0609020204030204" pitchFamily="49" charset="0"/>
              </a:rPr>
              <a:t>torch</a:t>
            </a:r>
            <a:r>
              <a:rPr lang="en-US" sz="1600" b="0" dirty="0" err="1">
                <a:solidFill>
                  <a:srgbClr val="CCCCCC"/>
                </a:solidFill>
                <a:effectLst/>
                <a:latin typeface="Consolas" panose="020B0609020204030204" pitchFamily="49" charset="0"/>
                <a:cs typeface="Consolas" panose="020B0609020204030204" pitchFamily="49" charset="0"/>
              </a:rPr>
              <a:t>.zeros</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self</a:t>
            </a:r>
            <a:r>
              <a:rPr lang="en-US" sz="1600" b="0" dirty="0" err="1">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num_layers</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x</a:t>
            </a:r>
            <a:r>
              <a:rPr lang="en-US" sz="1600" b="0" dirty="0" err="1">
                <a:solidFill>
                  <a:srgbClr val="CCCCCC"/>
                </a:solidFill>
                <a:effectLst/>
                <a:latin typeface="Consolas" panose="020B0609020204030204" pitchFamily="49" charset="0"/>
                <a:cs typeface="Consolas" panose="020B0609020204030204" pitchFamily="49" charset="0"/>
              </a:rPr>
              <a:t>.size</a:t>
            </a:r>
            <a:r>
              <a:rPr lang="en-US" sz="1600" b="0" dirty="0">
                <a:solidFill>
                  <a:srgbClr val="CCCCCC"/>
                </a:solidFill>
                <a:effectLst/>
                <a:latin typeface="Consolas" panose="020B0609020204030204" pitchFamily="49" charset="0"/>
                <a:cs typeface="Consolas" panose="020B0609020204030204" pitchFamily="49" charset="0"/>
              </a:rPr>
              <a:t>(</a:t>
            </a:r>
            <a:r>
              <a:rPr lang="en-US" sz="1600" b="0" dirty="0">
                <a:solidFill>
                  <a:srgbClr val="B5CEA8"/>
                </a:solidFill>
                <a:effectLst/>
                <a:latin typeface="Consolas" panose="020B0609020204030204" pitchFamily="49" charset="0"/>
                <a:cs typeface="Consolas" panose="020B0609020204030204" pitchFamily="49" charset="0"/>
              </a:rPr>
              <a:t>0</a:t>
            </a:r>
            <a:r>
              <a:rPr lang="en-US" sz="1600" b="0" dirty="0">
                <a:solidFill>
                  <a:srgbClr val="CCCCCC"/>
                </a:solidFill>
                <a:effectLst/>
                <a:latin typeface="Consolas" panose="020B0609020204030204" pitchFamily="49" charset="0"/>
                <a:cs typeface="Consolas" panose="020B0609020204030204" pitchFamily="49" charset="0"/>
              </a:rPr>
              <a:t>), </a:t>
            </a:r>
            <a:r>
              <a:rPr lang="en-US" sz="1600" b="0" dirty="0" err="1">
                <a:solidFill>
                  <a:srgbClr val="9CDCFE"/>
                </a:solidFill>
                <a:effectLst/>
                <a:latin typeface="Consolas" panose="020B0609020204030204" pitchFamily="49" charset="0"/>
                <a:cs typeface="Consolas" panose="020B0609020204030204" pitchFamily="49" charset="0"/>
              </a:rPr>
              <a:t>self</a:t>
            </a:r>
            <a:r>
              <a:rPr lang="en-US" sz="1600" b="0" dirty="0" err="1">
                <a:solidFill>
                  <a:srgbClr val="CCCCCC"/>
                </a:solidFill>
                <a:effectLst/>
                <a:latin typeface="Consolas" panose="020B0609020204030204" pitchFamily="49" charset="0"/>
                <a:cs typeface="Consolas" panose="020B0609020204030204" pitchFamily="49" charset="0"/>
              </a:rPr>
              <a:t>.</a:t>
            </a:r>
            <a:r>
              <a:rPr lang="en-US" sz="1600" b="0" dirty="0" err="1">
                <a:solidFill>
                  <a:srgbClr val="9CDCFE"/>
                </a:solidFill>
                <a:effectLst/>
                <a:latin typeface="Consolas" panose="020B0609020204030204" pitchFamily="49" charset="0"/>
                <a:cs typeface="Consolas" panose="020B0609020204030204" pitchFamily="49" charset="0"/>
              </a:rPr>
              <a:t>hidden_size</a:t>
            </a:r>
            <a:r>
              <a:rPr lang="en-US" sz="1600" b="0" dirty="0">
                <a:solidFill>
                  <a:srgbClr val="CCCCCC"/>
                </a:solidFill>
                <a:effectLst/>
                <a:latin typeface="Consolas" panose="020B0609020204030204" pitchFamily="49" charset="0"/>
                <a:cs typeface="Consolas" panose="020B0609020204030204" pitchFamily="49" charset="0"/>
              </a:rPr>
              <a:t>).to(</a:t>
            </a:r>
            <a:r>
              <a:rPr lang="en-US" sz="1600" b="0" dirty="0">
                <a:solidFill>
                  <a:srgbClr val="9CDCFE"/>
                </a:solidFill>
                <a:effectLst/>
                <a:latin typeface="Consolas" panose="020B0609020204030204" pitchFamily="49" charset="0"/>
                <a:cs typeface="Consolas" panose="020B0609020204030204" pitchFamily="49" charset="0"/>
              </a:rPr>
              <a:t>device</a:t>
            </a:r>
            <a:r>
              <a:rPr lang="en-US" sz="1600" b="0" dirty="0">
                <a:solidFill>
                  <a:srgbClr val="CCCCCC"/>
                </a:solidFill>
                <a:effectLst/>
                <a:latin typeface="Consolas" panose="020B0609020204030204" pitchFamily="49" charset="0"/>
                <a:cs typeface="Consolas" panose="020B0609020204030204" pitchFamily="49" charset="0"/>
              </a:rPr>
              <a:t>)</a:t>
            </a:r>
          </a:p>
          <a:p>
            <a:pPr marL="0" marR="0"/>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 Forward propagate LSTM</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_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self.lstm</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(x, (h0,c0))</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out.reshape</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out.shape</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[0], -1)</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 Decode the hidden state of the last time step</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self.fc</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return 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3" name="Callout: Up Arrow 7">
            <a:extLst>
              <a:ext uri="{FF2B5EF4-FFF2-40B4-BE49-F238E27FC236}">
                <a16:creationId xmlns:a16="http://schemas.microsoft.com/office/drawing/2014/main" id="{2AF3F5BF-110F-D8AC-70F9-34DD26085FF7}"/>
              </a:ext>
            </a:extLst>
          </p:cNvPr>
          <p:cNvSpPr/>
          <p:nvPr/>
        </p:nvSpPr>
        <p:spPr>
          <a:xfrm>
            <a:off x="1532069" y="2952874"/>
            <a:ext cx="10056400" cy="3542312"/>
          </a:xfrm>
          <a:prstGeom prst="upArrowCallout">
            <a:avLst>
              <a:gd name="adj1" fmla="val 2567"/>
              <a:gd name="adj2" fmla="val 5469"/>
              <a:gd name="adj3" fmla="val 12246"/>
              <a:gd name="adj4" fmla="val 33560"/>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Initialize the hidden vector and the hidden state of each layer.</a:t>
            </a:r>
          </a:p>
          <a:p>
            <a:r>
              <a:rPr lang="en-US" sz="1600" dirty="0">
                <a:solidFill>
                  <a:schemeClr val="tx1"/>
                </a:solidFill>
                <a:latin typeface="Arial" panose="020B0604020202020204" pitchFamily="34" charset="0"/>
                <a:cs typeface="Arial" panose="020B0604020202020204" pitchFamily="34" charset="0"/>
              </a:rPr>
              <a:t>There must be one hidden vector per layer, per input in the minibatch. The size of each vector we’ve defined in the configuration </a:t>
            </a:r>
          </a:p>
        </p:txBody>
      </p:sp>
    </p:spTree>
    <p:extLst>
      <p:ext uri="{BB962C8B-B14F-4D97-AF65-F5344CB8AC3E}">
        <p14:creationId xmlns:p14="http://schemas.microsoft.com/office/powerpoint/2010/main" val="122118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D4A91-1DE1-80FC-EE00-E550D94EA2A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D17F0AA-B7FD-BA38-76A2-A2137B864F80}"/>
              </a:ext>
            </a:extLst>
          </p:cNvPr>
          <p:cNvSpPr>
            <a:spLocks noGrp="1"/>
          </p:cNvSpPr>
          <p:nvPr>
            <p:ph type="title"/>
          </p:nvPr>
        </p:nvSpPr>
        <p:spPr/>
        <p:txBody>
          <a:bodyPr/>
          <a:lstStyle/>
          <a:p>
            <a:r>
              <a:rPr lang="en-US" dirty="0"/>
              <a:t>LSTM in </a:t>
            </a:r>
            <a:r>
              <a:rPr lang="en-US" dirty="0" err="1"/>
              <a:t>pytorch</a:t>
            </a:r>
            <a:endParaRPr lang="en-US" dirty="0"/>
          </a:p>
        </p:txBody>
      </p:sp>
      <p:sp>
        <p:nvSpPr>
          <p:cNvPr id="8" name="Rectangle 7">
            <a:extLst>
              <a:ext uri="{FF2B5EF4-FFF2-40B4-BE49-F238E27FC236}">
                <a16:creationId xmlns:a16="http://schemas.microsoft.com/office/drawing/2014/main" id="{10DBDD1C-AA47-9164-2B5D-6104AE827908}"/>
              </a:ext>
            </a:extLst>
          </p:cNvPr>
          <p:cNvSpPr/>
          <p:nvPr/>
        </p:nvSpPr>
        <p:spPr>
          <a:xfrm>
            <a:off x="1522413" y="1524000"/>
            <a:ext cx="10066055" cy="367615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RNN_LSTM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h0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torch.zeros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self.num_layers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self.hidden_size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).to(device)</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c0 =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torch.zeros</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self.num_layers</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x.size</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(0),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self.hidden_size</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).to(device)</a:t>
            </a:r>
          </a:p>
          <a:p>
            <a:pPr marL="0" marR="0"/>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 Forward propagate LSTM</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h0,c0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.reshape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 Decode the hidden state of the last time step</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self.fc</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return out</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mc:AlternateContent xmlns:mc="http://schemas.openxmlformats.org/markup-compatibility/2006" xmlns:a14="http://schemas.microsoft.com/office/drawing/2010/main">
        <mc:Choice Requires="a14">
          <p:sp>
            <p:nvSpPr>
              <p:cNvPr id="2" name="Callout: Up Arrow 7">
                <a:extLst>
                  <a:ext uri="{FF2B5EF4-FFF2-40B4-BE49-F238E27FC236}">
                    <a16:creationId xmlns:a16="http://schemas.microsoft.com/office/drawing/2014/main" id="{78BE3FF5-C2BE-2EB8-0932-28A5B6289814}"/>
                  </a:ext>
                </a:extLst>
              </p:cNvPr>
              <p:cNvSpPr/>
              <p:nvPr/>
            </p:nvSpPr>
            <p:spPr>
              <a:xfrm>
                <a:off x="1522414" y="3886200"/>
                <a:ext cx="10056400" cy="2819400"/>
              </a:xfrm>
              <a:prstGeom prst="upArrowCallout">
                <a:avLst>
                  <a:gd name="adj1" fmla="val 2567"/>
                  <a:gd name="adj2" fmla="val 5469"/>
                  <a:gd name="adj3" fmla="val 12246"/>
                  <a:gd name="adj4" fmla="val 60263"/>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Send the input,  the hidden state and the cell state through the RNN module. Ignore the hidden state and store the output. We have an output vector at each timestep. </a:t>
                </a:r>
                <a:br>
                  <a:rPr lang="en-US" sz="1600" dirty="0">
                    <a:solidFill>
                      <a:schemeClr val="tx1"/>
                    </a:solidFill>
                    <a:latin typeface="Arial" panose="020B0604020202020204" pitchFamily="34" charset="0"/>
                    <a:cs typeface="Arial" panose="020B0604020202020204" pitchFamily="34" charset="0"/>
                  </a:rPr>
                </a:b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Since we want to use them all, we store everything as two dimensions : (</a:t>
                </a:r>
                <a:r>
                  <a:rPr lang="en-US" sz="1600" dirty="0" err="1">
                    <a:solidFill>
                      <a:schemeClr val="tx1"/>
                    </a:solidFill>
                    <a:latin typeface="Arial" panose="020B0604020202020204" pitchFamily="34" charset="0"/>
                    <a:cs typeface="Arial" panose="020B0604020202020204" pitchFamily="34" charset="0"/>
                  </a:rPr>
                  <a:t>batchsize</a:t>
                </a:r>
                <a:r>
                  <a:rPr lang="en-US" sz="1600" dirty="0">
                    <a:solidFill>
                      <a:schemeClr val="tx1"/>
                    </a:solidFill>
                    <a:latin typeface="Arial" panose="020B0604020202020204" pitchFamily="34" charset="0"/>
                    <a:cs typeface="Arial" panose="020B0604020202020204" pitchFamily="34" charset="0"/>
                  </a:rPr>
                  <a:t>, outputs), where outputs is </a:t>
                </a:r>
                <a:r>
                  <a:rPr lang="en-US" sz="1600" dirty="0" err="1">
                    <a:solidFill>
                      <a:schemeClr val="tx1"/>
                    </a:solidFill>
                    <a:latin typeface="Arial" panose="020B0604020202020204" pitchFamily="34" charset="0"/>
                    <a:cs typeface="Arial" panose="020B0604020202020204" pitchFamily="34" charset="0"/>
                  </a:rPr>
                  <a:t>ervery</a:t>
                </a:r>
                <a:r>
                  <a:rPr lang="en-US" sz="1600" dirty="0">
                    <a:solidFill>
                      <a:schemeClr val="tx1"/>
                    </a:solidFill>
                    <a:latin typeface="Arial" panose="020B0604020202020204" pitchFamily="34" charset="0"/>
                    <a:cs typeface="Arial" panose="020B0604020202020204" pitchFamily="34" charset="0"/>
                  </a:rPr>
                  <a:t> output at each time step . Remember that out is in the following shape: </a:t>
                </a:r>
                <a14:m>
                  <m:oMath xmlns:m="http://schemas.openxmlformats.org/officeDocument/2006/math">
                    <m:d>
                      <m:dPr>
                        <m:ctrlPr>
                          <a:rPr lang="en-US" sz="1600" i="1" smtClean="0">
                            <a:latin typeface="Cambria Math" panose="02040503050406030204" pitchFamily="18" charset="0"/>
                          </a:rPr>
                        </m:ctrlPr>
                      </m:dPr>
                      <m:e>
                        <m:r>
                          <a:rPr lang="en-US" sz="1600" b="0" i="1" smtClean="0">
                            <a:latin typeface="Cambria Math" panose="02040503050406030204" pitchFamily="18" charset="0"/>
                          </a:rPr>
                          <m:t>𝑁</m:t>
                        </m:r>
                        <m:r>
                          <a:rPr lang="en-US" sz="1600" b="0" i="1" smtClean="0">
                            <a:latin typeface="Cambria Math" panose="02040503050406030204" pitchFamily="18" charset="0"/>
                          </a:rPr>
                          <m:t>, </m:t>
                        </m:r>
                        <m:r>
                          <a:rPr lang="en-US" sz="1600" b="0" i="1" smtClean="0">
                            <a:latin typeface="Cambria Math" panose="02040503050406030204" pitchFamily="18" charset="0"/>
                          </a:rPr>
                          <m:t>𝐿</m:t>
                        </m:r>
                        <m:r>
                          <a:rPr lang="en-US" sz="1600" i="1">
                            <a:latin typeface="Cambria Math" panose="02040503050406030204" pitchFamily="18" charset="0"/>
                          </a:rPr>
                          <m:t>, </m:t>
                        </m:r>
                        <m:sSub>
                          <m:sSubPr>
                            <m:ctrlPr>
                              <a:rPr lang="en-US" sz="1600" i="1">
                                <a:latin typeface="Cambria Math" panose="02040503050406030204" pitchFamily="18" charset="0"/>
                              </a:rPr>
                            </m:ctrlPr>
                          </m:sSubPr>
                          <m:e>
                            <m:r>
                              <a:rPr lang="en-US" sz="1600" b="0" i="1" smtClean="0">
                                <a:latin typeface="Cambria Math" panose="02040503050406030204" pitchFamily="18" charset="0"/>
                              </a:rPr>
                              <m:t>1, </m:t>
                            </m:r>
                            <m:r>
                              <a:rPr lang="en-US" sz="1600" i="1">
                                <a:latin typeface="Cambria Math" panose="02040503050406030204" pitchFamily="18" charset="0"/>
                              </a:rPr>
                              <m:t>𝐻</m:t>
                            </m:r>
                          </m:e>
                          <m:sub>
                            <m:r>
                              <a:rPr lang="en-US" sz="1600" b="0" i="1" smtClean="0">
                                <a:latin typeface="Cambria Math" panose="02040503050406030204" pitchFamily="18" charset="0"/>
                              </a:rPr>
                              <m:t>𝑜𝑢𝑡</m:t>
                            </m:r>
                          </m:sub>
                        </m:sSub>
                      </m:e>
                    </m:d>
                  </m:oMath>
                </a14:m>
                <a:r>
                  <a:rPr lang="en-US" sz="1600" dirty="0">
                    <a:latin typeface="Century Gothic" panose="020B0502020202020204" pitchFamily="34" charset="0"/>
                  </a:rPr>
                  <a:t> </a:t>
                </a:r>
                <a:endParaRPr lang="en-US" sz="1600" dirty="0">
                  <a:solidFill>
                    <a:schemeClr val="tx1"/>
                  </a:solidFill>
                  <a:latin typeface="Arial" panose="020B0604020202020204" pitchFamily="34" charset="0"/>
                  <a:cs typeface="Arial" panose="020B0604020202020204" pitchFamily="34" charset="0"/>
                </a:endParaRPr>
              </a:p>
              <a:p>
                <a:endParaRPr lang="en-US" sz="1600" dirty="0">
                  <a:solidFill>
                    <a:schemeClr val="tx1"/>
                  </a:solidFill>
                  <a:latin typeface="Arial" panose="020B0604020202020204" pitchFamily="34" charset="0"/>
                  <a:cs typeface="Arial" panose="020B0604020202020204" pitchFamily="34" charset="0"/>
                </a:endParaRPr>
              </a:p>
            </p:txBody>
          </p:sp>
        </mc:Choice>
        <mc:Fallback xmlns="">
          <p:sp>
            <p:nvSpPr>
              <p:cNvPr id="2" name="Callout: Up Arrow 7">
                <a:extLst>
                  <a:ext uri="{FF2B5EF4-FFF2-40B4-BE49-F238E27FC236}">
                    <a16:creationId xmlns:a16="http://schemas.microsoft.com/office/drawing/2014/main" id="{78BE3FF5-C2BE-2EB8-0932-28A5B6289814}"/>
                  </a:ext>
                </a:extLst>
              </p:cNvPr>
              <p:cNvSpPr>
                <a:spLocks noRot="1" noChangeAspect="1" noMove="1" noResize="1" noEditPoints="1" noAdjustHandles="1" noChangeArrowheads="1" noChangeShapeType="1" noTextEdit="1"/>
              </p:cNvSpPr>
              <p:nvPr/>
            </p:nvSpPr>
            <p:spPr>
              <a:xfrm>
                <a:off x="1522414" y="3886200"/>
                <a:ext cx="10056400" cy="2819400"/>
              </a:xfrm>
              <a:prstGeom prst="upArrowCallout">
                <a:avLst>
                  <a:gd name="adj1" fmla="val 2567"/>
                  <a:gd name="adj2" fmla="val 5469"/>
                  <a:gd name="adj3" fmla="val 12246"/>
                  <a:gd name="adj4" fmla="val 60263"/>
                </a:avLst>
              </a:prstGeom>
              <a:blipFill>
                <a:blip r:embed="rId2"/>
                <a:stretch>
                  <a:fillRect l="-252" r="-378"/>
                </a:stretch>
              </a:blipFill>
            </p:spPr>
            <p:txBody>
              <a:bodyPr/>
              <a:lstStyle/>
              <a:p>
                <a:r>
                  <a:rPr lang="en-US">
                    <a:noFill/>
                  </a:rPr>
                  <a:t> </a:t>
                </a:r>
              </a:p>
            </p:txBody>
          </p:sp>
        </mc:Fallback>
      </mc:AlternateContent>
    </p:spTree>
    <p:extLst>
      <p:ext uri="{BB962C8B-B14F-4D97-AF65-F5344CB8AC3E}">
        <p14:creationId xmlns:p14="http://schemas.microsoft.com/office/powerpoint/2010/main" val="29947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F381A-0A33-F8CF-59AB-839F0A33B9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120F36F-AF76-F10B-B521-468BCB547A58}"/>
              </a:ext>
            </a:extLst>
          </p:cNvPr>
          <p:cNvSpPr>
            <a:spLocks noGrp="1"/>
          </p:cNvSpPr>
          <p:nvPr>
            <p:ph type="title"/>
          </p:nvPr>
        </p:nvSpPr>
        <p:spPr/>
        <p:txBody>
          <a:bodyPr/>
          <a:lstStyle/>
          <a:p>
            <a:r>
              <a:rPr lang="en-US" dirty="0"/>
              <a:t>LSTM in </a:t>
            </a:r>
            <a:r>
              <a:rPr lang="en-US" dirty="0" err="1"/>
              <a:t>pytorch</a:t>
            </a:r>
            <a:endParaRPr lang="en-US" dirty="0"/>
          </a:p>
        </p:txBody>
      </p:sp>
      <p:sp>
        <p:nvSpPr>
          <p:cNvPr id="8" name="Rectangle 7">
            <a:extLst>
              <a:ext uri="{FF2B5EF4-FFF2-40B4-BE49-F238E27FC236}">
                <a16:creationId xmlns:a16="http://schemas.microsoft.com/office/drawing/2014/main" id="{97CAA7D8-8C80-4025-9997-D5430AEDE51F}"/>
              </a:ext>
            </a:extLst>
          </p:cNvPr>
          <p:cNvSpPr/>
          <p:nvPr/>
        </p:nvSpPr>
        <p:spPr>
          <a:xfrm>
            <a:off x="1522413" y="1524000"/>
            <a:ext cx="10066055" cy="367615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RNN_LSTM</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Set initial hidden and cell states</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h0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torch.zeros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self.num_layers</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self.hidden_size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).to(device)</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c0 =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torch.zeros</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self.num_layers</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x.size</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(0), </a:t>
            </a:r>
            <a:r>
              <a:rPr lang="en-US" sz="1600" b="0" dirty="0" err="1">
                <a:solidFill>
                  <a:schemeClr val="tx1">
                    <a:lumMod val="65000"/>
                    <a:lumOff val="35000"/>
                  </a:schemeClr>
                </a:solidFill>
                <a:effectLst/>
                <a:latin typeface="Consolas" panose="020B0609020204030204" pitchFamily="49" charset="0"/>
                <a:cs typeface="Consolas" panose="020B0609020204030204" pitchFamily="49" charset="0"/>
              </a:rPr>
              <a:t>self.hidden_size</a:t>
            </a:r>
            <a:r>
              <a:rPr lang="en-US" sz="1600" b="0" dirty="0">
                <a:solidFill>
                  <a:schemeClr val="tx1">
                    <a:lumMod val="65000"/>
                    <a:lumOff val="35000"/>
                  </a:schemeClr>
                </a:solidFill>
                <a:effectLst/>
                <a:latin typeface="Consolas" panose="020B0609020204030204" pitchFamily="49" charset="0"/>
                <a:cs typeface="Consolas" panose="020B0609020204030204" pitchFamily="49" charset="0"/>
              </a:rPr>
              <a:t>).to(device)</a:t>
            </a:r>
          </a:p>
          <a:p>
            <a:pPr marL="0" marR="0"/>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 Forward propagate LSTM</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out, _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self.lstm</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(x, (h0,c0))</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        out = </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out.reshape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out.shape</a:t>
            </a:r>
            <a:r>
              <a:rPr lang="en-US" sz="1600" kern="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rPr>
              <a:t>[0], -1)</a:t>
            </a:r>
            <a:endParaRPr lang="en-US" sz="1600" kern="100" dirty="0">
              <a:solidFill>
                <a:schemeClr val="tx1">
                  <a:lumMod val="65000"/>
                  <a:lumOff val="3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598A43"/>
                </a:solidFill>
                <a:effectLst/>
                <a:latin typeface="Consolas" panose="020B0609020204030204" pitchFamily="49" charset="0"/>
                <a:ea typeface="Aptos" panose="020B0004020202020204" pitchFamily="34" charset="0"/>
                <a:cs typeface="Consolas" panose="020B0609020204030204" pitchFamily="49" charset="0"/>
              </a:rPr>
              <a:t># Decode the hidden state of the last time step</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fc</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return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out</a:t>
            </a:r>
            <a:r>
              <a:rPr lang="en-US" sz="1600" kern="0" dirty="0">
                <a:solidFill>
                  <a:schemeClr val="tx1">
                    <a:lumMod val="75000"/>
                    <a:lumOff val="25000"/>
                  </a:schemeClr>
                </a:solidFill>
                <a:effectLst/>
                <a:latin typeface="Consolas" panose="020B0609020204030204" pitchFamily="49" charset="0"/>
                <a:ea typeface="Aptos" panose="020B0004020202020204" pitchFamily="34" charset="0"/>
                <a:cs typeface="Consolas" panose="020B0609020204030204" pitchFamily="49" charset="0"/>
              </a:rPr>
              <a:t>        </a:t>
            </a:r>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3" name="Callout: Up Arrow 7">
            <a:extLst>
              <a:ext uri="{FF2B5EF4-FFF2-40B4-BE49-F238E27FC236}">
                <a16:creationId xmlns:a16="http://schemas.microsoft.com/office/drawing/2014/main" id="{A4C17A37-A42F-A42D-0883-7C847D999E61}"/>
              </a:ext>
            </a:extLst>
          </p:cNvPr>
          <p:cNvSpPr/>
          <p:nvPr/>
        </p:nvSpPr>
        <p:spPr>
          <a:xfrm>
            <a:off x="1522414" y="4876800"/>
            <a:ext cx="10056400" cy="1828800"/>
          </a:xfrm>
          <a:prstGeom prst="upArrowCallout">
            <a:avLst>
              <a:gd name="adj1" fmla="val 2567"/>
              <a:gd name="adj2" fmla="val 5469"/>
              <a:gd name="adj3" fmla="val 12246"/>
              <a:gd name="adj4" fmla="val 72492"/>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600" dirty="0">
                <a:solidFill>
                  <a:schemeClr val="tx1"/>
                </a:solidFill>
                <a:latin typeface="Arial" panose="020B0604020202020204" pitchFamily="34" charset="0"/>
                <a:cs typeface="Arial" panose="020B0604020202020204" pitchFamily="34" charset="0"/>
              </a:rPr>
              <a:t>Connect all the outputs to a fully connected layer. The output of the fully connected layers is the classification of the input</a:t>
            </a:r>
          </a:p>
          <a:p>
            <a:endParaRPr lang="en-US" sz="16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5374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1C44B-8D8E-3A76-999C-6ED4FE6FC6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33F34EF-40B5-54FA-A78C-9DBAD9C0A273}"/>
              </a:ext>
            </a:extLst>
          </p:cNvPr>
          <p:cNvSpPr>
            <a:spLocks noGrp="1"/>
          </p:cNvSpPr>
          <p:nvPr>
            <p:ph type="title"/>
          </p:nvPr>
        </p:nvSpPr>
        <p:spPr/>
        <p:txBody>
          <a:bodyPr/>
          <a:lstStyle/>
          <a:p>
            <a:r>
              <a:rPr lang="en-US" dirty="0"/>
              <a:t>LSTM in </a:t>
            </a:r>
            <a:r>
              <a:rPr lang="en-US" dirty="0" err="1"/>
              <a:t>pytorch</a:t>
            </a:r>
            <a:endParaRPr lang="en-US" dirty="0"/>
          </a:p>
        </p:txBody>
      </p:sp>
      <p:sp>
        <p:nvSpPr>
          <p:cNvPr id="6" name="Content Placeholder 5">
            <a:extLst>
              <a:ext uri="{FF2B5EF4-FFF2-40B4-BE49-F238E27FC236}">
                <a16:creationId xmlns:a16="http://schemas.microsoft.com/office/drawing/2014/main" id="{B80F8EEF-4BA3-9826-728A-C803A9B64ABF}"/>
              </a:ext>
            </a:extLst>
          </p:cNvPr>
          <p:cNvSpPr>
            <a:spLocks noGrp="1"/>
          </p:cNvSpPr>
          <p:nvPr>
            <p:ph idx="1"/>
          </p:nvPr>
        </p:nvSpPr>
        <p:spPr>
          <a:xfrm>
            <a:off x="1638425" y="2018339"/>
            <a:ext cx="9782801" cy="5181600"/>
          </a:xfrm>
        </p:spPr>
        <p:txBody>
          <a:bodyPr>
            <a:normAutofit/>
          </a:bodyPr>
          <a:lstStyle/>
          <a:p>
            <a:pPr marL="0" indent="0">
              <a:buNone/>
            </a:pPr>
            <a:r>
              <a:rPr lang="en-US" dirty="0">
                <a:latin typeface="Arial" panose="020B0604020202020204" pitchFamily="34" charset="0"/>
                <a:cs typeface="Arial" panose="020B0604020202020204" pitchFamily="34" charset="0"/>
              </a:rPr>
              <a:t>Results from training using a LSM:</a:t>
            </a: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78F4682-646B-C555-5742-04A4FEDE8FA2}"/>
              </a:ext>
            </a:extLst>
          </p:cNvPr>
          <p:cNvSpPr/>
          <p:nvPr/>
        </p:nvSpPr>
        <p:spPr>
          <a:xfrm>
            <a:off x="1638425" y="2667000"/>
            <a:ext cx="10210800" cy="3429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cs typeface="Consolas" panose="020B0609020204030204" pitchFamily="49" charset="0"/>
              </a:rPr>
              <a:t>100%|██████████████████████████████████████████████████| 938/938 [00:18&lt;00:00, 51.76it/s]</a:t>
            </a:r>
          </a:p>
          <a:p>
            <a:r>
              <a:rPr lang="en-US" sz="1600" dirty="0">
                <a:solidFill>
                  <a:schemeClr val="tx1"/>
                </a:solidFill>
                <a:latin typeface="Consolas" panose="020B0609020204030204" pitchFamily="49" charset="0"/>
                <a:cs typeface="Consolas" panose="020B0609020204030204" pitchFamily="49" charset="0"/>
              </a:rPr>
              <a:t>100%|██████████████████████████████████████████████████| 938/938 [00:18&lt;00:00, 51.47it/s]</a:t>
            </a:r>
          </a:p>
          <a:p>
            <a:r>
              <a:rPr lang="en-US" sz="1600" dirty="0">
                <a:solidFill>
                  <a:schemeClr val="tx1"/>
                </a:solidFill>
                <a:latin typeface="Consolas" panose="020B0609020204030204" pitchFamily="49" charset="0"/>
                <a:cs typeface="Consolas" panose="020B0609020204030204" pitchFamily="49" charset="0"/>
              </a:rPr>
              <a:t>100%|██████████████████████████████████████████████████| 938/938 [00:17&lt;00:00, 52.13it/s]</a:t>
            </a:r>
          </a:p>
          <a:p>
            <a:r>
              <a:rPr lang="en-US" sz="1600" dirty="0">
                <a:solidFill>
                  <a:schemeClr val="tx1"/>
                </a:solidFill>
                <a:latin typeface="Consolas" panose="020B0609020204030204" pitchFamily="49" charset="0"/>
                <a:cs typeface="Consolas" panose="020B0609020204030204" pitchFamily="49" charset="0"/>
              </a:rPr>
              <a:t>100%|██████████████████████████████████████████████████| 938/938 [00:17&lt;00:00, 52.18it/s]</a:t>
            </a:r>
          </a:p>
          <a:p>
            <a:r>
              <a:rPr lang="en-US" sz="1600" dirty="0">
                <a:solidFill>
                  <a:schemeClr val="tx1"/>
                </a:solidFill>
                <a:latin typeface="Consolas" panose="020B0609020204030204" pitchFamily="49" charset="0"/>
                <a:cs typeface="Consolas" panose="020B0609020204030204" pitchFamily="49" charset="0"/>
              </a:rPr>
              <a:t>100%|██████████████████████████████████████████████████| 938/938 [00:18&lt;00:00, 52.11it/s]</a:t>
            </a:r>
          </a:p>
          <a:p>
            <a:r>
              <a:rPr lang="en-US" sz="1600" dirty="0">
                <a:solidFill>
                  <a:schemeClr val="tx1"/>
                </a:solidFill>
                <a:latin typeface="Consolas" panose="020B0609020204030204" pitchFamily="49" charset="0"/>
                <a:cs typeface="Consolas" panose="020B0609020204030204" pitchFamily="49" charset="0"/>
              </a:rPr>
              <a:t>100%|██████████████████████████████████████████████████| 938/938 [00:17&lt;00:00, 52.14it/s]</a:t>
            </a:r>
          </a:p>
          <a:p>
            <a:r>
              <a:rPr lang="en-US" sz="1600" dirty="0">
                <a:solidFill>
                  <a:schemeClr val="tx1"/>
                </a:solidFill>
                <a:latin typeface="Consolas" panose="020B0609020204030204" pitchFamily="49" charset="0"/>
                <a:cs typeface="Consolas" panose="020B0609020204030204" pitchFamily="49" charset="0"/>
              </a:rPr>
              <a:t>100%|██████████████████████████████████████████████████| 938/938 [00:18&lt;00:00, 52.00it/s]</a:t>
            </a:r>
          </a:p>
          <a:p>
            <a:r>
              <a:rPr lang="en-US" sz="1600" dirty="0">
                <a:solidFill>
                  <a:schemeClr val="tx1"/>
                </a:solidFill>
                <a:latin typeface="Consolas" panose="020B0609020204030204" pitchFamily="49" charset="0"/>
                <a:cs typeface="Consolas" panose="020B0609020204030204" pitchFamily="49" charset="0"/>
              </a:rPr>
              <a:t>100%|██████████████████████████████████████████████████| 938/938 [00:18&lt;00:00, 51.97it/s]</a:t>
            </a:r>
          </a:p>
          <a:p>
            <a:r>
              <a:rPr lang="en-US" sz="1600" dirty="0">
                <a:solidFill>
                  <a:schemeClr val="tx1"/>
                </a:solidFill>
                <a:latin typeface="Consolas" panose="020B0609020204030204" pitchFamily="49" charset="0"/>
                <a:cs typeface="Consolas" panose="020B0609020204030204" pitchFamily="49" charset="0"/>
              </a:rPr>
              <a:t>100%|██████████████████████████████████████████████████| 938/938 [00:18&lt;00:00, 51.90it/s]</a:t>
            </a:r>
          </a:p>
          <a:p>
            <a:r>
              <a:rPr lang="en-US" sz="1600" dirty="0">
                <a:solidFill>
                  <a:schemeClr val="tx1"/>
                </a:solidFill>
                <a:latin typeface="Consolas" panose="020B0609020204030204" pitchFamily="49" charset="0"/>
                <a:cs typeface="Consolas" panose="020B0609020204030204" pitchFamily="49" charset="0"/>
              </a:rPr>
              <a:t>100%|██████████████████████████████████████████████████| 938/938 [00:17&lt;00:00, 53.87it/s]</a:t>
            </a:r>
          </a:p>
          <a:p>
            <a:r>
              <a:rPr lang="en-US" sz="1600" dirty="0">
                <a:solidFill>
                  <a:schemeClr val="tx1"/>
                </a:solidFill>
                <a:latin typeface="Consolas" panose="020B0609020204030204" pitchFamily="49" charset="0"/>
                <a:cs typeface="Consolas" panose="020B0609020204030204" pitchFamily="49" charset="0"/>
              </a:rPr>
              <a:t>Accuracy on training set: 99.459999</a:t>
            </a:r>
          </a:p>
          <a:p>
            <a:r>
              <a:rPr lang="en-US" sz="1600" dirty="0">
                <a:solidFill>
                  <a:schemeClr val="tx1"/>
                </a:solidFill>
                <a:latin typeface="Consolas" panose="020B0609020204030204" pitchFamily="49" charset="0"/>
                <a:cs typeface="Consolas" panose="020B0609020204030204" pitchFamily="49" charset="0"/>
              </a:rPr>
              <a:t>Accuracy on test set: 98.76</a:t>
            </a:r>
          </a:p>
          <a:p>
            <a:endParaRPr lang="en-US" sz="16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3313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0C908-0C16-5979-C8E1-7C5AB20A4C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AB166B-52E0-B4A1-A011-4D4BCB87BDA0}"/>
              </a:ext>
            </a:extLst>
          </p:cNvPr>
          <p:cNvSpPr>
            <a:spLocks noGrp="1"/>
          </p:cNvSpPr>
          <p:nvPr>
            <p:ph type="title"/>
          </p:nvPr>
        </p:nvSpPr>
        <p:spPr/>
        <p:txBody>
          <a:bodyPr/>
          <a:lstStyle/>
          <a:p>
            <a:r>
              <a:rPr lang="en-US" dirty="0"/>
              <a:t>How Recurrent Neural Networks Work?</a:t>
            </a:r>
          </a:p>
        </p:txBody>
      </p:sp>
      <p:sp>
        <p:nvSpPr>
          <p:cNvPr id="4" name="Content Placeholder 3">
            <a:extLst>
              <a:ext uri="{FF2B5EF4-FFF2-40B4-BE49-F238E27FC236}">
                <a16:creationId xmlns:a16="http://schemas.microsoft.com/office/drawing/2014/main" id="{7F251AE5-78AC-D189-D4DE-BD12B32C5157}"/>
              </a:ext>
            </a:extLst>
          </p:cNvPr>
          <p:cNvSpPr>
            <a:spLocks noGrp="1"/>
          </p:cNvSpPr>
          <p:nvPr>
            <p:ph idx="1"/>
          </p:nvPr>
        </p:nvSpPr>
        <p:spPr/>
        <p:txBody>
          <a:bodyPr>
            <a:noAutofit/>
          </a:bodyPr>
          <a:lstStyle/>
          <a:p>
            <a:r>
              <a:rPr lang="en-US" sz="2000" dirty="0"/>
              <a:t>There is many data that comes into sequences:</a:t>
            </a:r>
          </a:p>
          <a:p>
            <a:pPr lvl="1">
              <a:buFont typeface="Arial" panose="020B0604020202020204" pitchFamily="34" charset="0"/>
              <a:buChar char="•"/>
            </a:pPr>
            <a:r>
              <a:rPr lang="en-US" sz="1800" dirty="0"/>
              <a:t>Sound (voice, music)</a:t>
            </a:r>
          </a:p>
          <a:p>
            <a:pPr lvl="1">
              <a:buFont typeface="Arial" panose="020B0604020202020204" pitchFamily="34" charset="0"/>
              <a:buChar char="•"/>
            </a:pPr>
            <a:endParaRPr lang="en-US" sz="1800" dirty="0"/>
          </a:p>
          <a:p>
            <a:pPr marL="274320" lvl="1" indent="0">
              <a:buNone/>
            </a:pPr>
            <a:endParaRPr lang="en-US" sz="1800" dirty="0"/>
          </a:p>
          <a:p>
            <a:pPr lvl="1">
              <a:buFont typeface="Arial" panose="020B0604020202020204" pitchFamily="34" charset="0"/>
              <a:buChar char="•"/>
            </a:pPr>
            <a:r>
              <a:rPr lang="en-US" sz="1800" dirty="0"/>
              <a:t>DNA Sequences : ATGAATGATGATGCATCATGT…</a:t>
            </a:r>
          </a:p>
          <a:p>
            <a:pPr marL="548640" lvl="2" indent="0">
              <a:buNone/>
            </a:pPr>
            <a:endParaRPr lang="en-US" sz="1600" dirty="0"/>
          </a:p>
          <a:p>
            <a:pPr lvl="1">
              <a:buFont typeface="Arial" panose="020B0604020202020204" pitchFamily="34" charset="0"/>
              <a:buChar char="•"/>
            </a:pPr>
            <a:r>
              <a:rPr lang="en-US" sz="1800" dirty="0"/>
              <a:t>Sentences : (sequence of words, or sequence of characters):</a:t>
            </a:r>
          </a:p>
          <a:p>
            <a:pPr lvl="4">
              <a:buFont typeface="Arial" panose="020B0604020202020204" pitchFamily="34" charset="0"/>
              <a:buChar char="•"/>
            </a:pPr>
            <a:endParaRPr lang="en-US" sz="1400" dirty="0"/>
          </a:p>
          <a:p>
            <a:pPr lvl="1">
              <a:buFont typeface="Arial" panose="020B0604020202020204" pitchFamily="34" charset="0"/>
              <a:buChar char="•"/>
            </a:pPr>
            <a:r>
              <a:rPr lang="en-US" sz="1800" dirty="0"/>
              <a:t>Videos (i.e. detecting violence)</a:t>
            </a:r>
          </a:p>
          <a:p>
            <a:pPr marL="274320" lvl="1" indent="0">
              <a:buNone/>
            </a:pPr>
            <a:endParaRPr lang="en-US" sz="1600" dirty="0"/>
          </a:p>
          <a:p>
            <a:pPr marL="274320" lvl="1" indent="0">
              <a:buNone/>
            </a:pPr>
            <a:endParaRPr lang="en-US" sz="1600" dirty="0"/>
          </a:p>
          <a:p>
            <a:endParaRPr lang="en-US" sz="2000" dirty="0"/>
          </a:p>
          <a:p>
            <a:endParaRPr lang="en-US" sz="2000" dirty="0"/>
          </a:p>
        </p:txBody>
      </p:sp>
      <p:pic>
        <p:nvPicPr>
          <p:cNvPr id="1026" name="Picture 2" descr="Lush Sound Design: Using Frequency Perception as a Tool — Boom Box Post">
            <a:extLst>
              <a:ext uri="{FF2B5EF4-FFF2-40B4-BE49-F238E27FC236}">
                <a16:creationId xmlns:a16="http://schemas.microsoft.com/office/drawing/2014/main" id="{D77FAB37-1AA6-1AB3-51A9-B84A21E72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0012" y="2209800"/>
            <a:ext cx="1828800" cy="9772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og3">
            <a:extLst>
              <a:ext uri="{FF2B5EF4-FFF2-40B4-BE49-F238E27FC236}">
                <a16:creationId xmlns:a16="http://schemas.microsoft.com/office/drawing/2014/main" id="{8710402F-7762-352F-A6FF-E81AD200B9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78"/>
          <a:stretch/>
        </p:blipFill>
        <p:spPr bwMode="auto">
          <a:xfrm>
            <a:off x="2665412" y="5029200"/>
            <a:ext cx="3733800" cy="113944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blog3">
            <a:extLst>
              <a:ext uri="{FF2B5EF4-FFF2-40B4-BE49-F238E27FC236}">
                <a16:creationId xmlns:a16="http://schemas.microsoft.com/office/drawing/2014/main" id="{CD81A7FE-60EC-3DA9-65AE-C03A3C5425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922"/>
          <a:stretch/>
        </p:blipFill>
        <p:spPr bwMode="auto">
          <a:xfrm>
            <a:off x="6399212" y="5029200"/>
            <a:ext cx="37338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825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8882D06-981C-2F04-230B-064D8AA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C23FA-B087-C294-E5DA-AF74F74C1D27}"/>
              </a:ext>
            </a:extLst>
          </p:cNvPr>
          <p:cNvSpPr>
            <a:spLocks noGrp="1"/>
          </p:cNvSpPr>
          <p:nvPr>
            <p:ph type="title"/>
          </p:nvPr>
        </p:nvSpPr>
        <p:spPr/>
        <p:txBody>
          <a:bodyPr/>
          <a:lstStyle/>
          <a:p>
            <a:r>
              <a:rPr lang="en-US" dirty="0"/>
              <a:t>GRU in </a:t>
            </a:r>
            <a:r>
              <a:rPr lang="en-US" dirty="0" err="1"/>
              <a:t>pytorch</a:t>
            </a:r>
            <a:endParaRPr lang="en-US" dirty="0"/>
          </a:p>
        </p:txBody>
      </p:sp>
      <p:sp>
        <p:nvSpPr>
          <p:cNvPr id="4" name="Content Placeholder 3">
            <a:extLst>
              <a:ext uri="{FF2B5EF4-FFF2-40B4-BE49-F238E27FC236}">
                <a16:creationId xmlns:a16="http://schemas.microsoft.com/office/drawing/2014/main" id="{47370571-E7C5-B86F-99AE-4D623BD442DC}"/>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6" name="TextBox 5">
            <a:extLst>
              <a:ext uri="{FF2B5EF4-FFF2-40B4-BE49-F238E27FC236}">
                <a16:creationId xmlns:a16="http://schemas.microsoft.com/office/drawing/2014/main" id="{A48362CB-B038-41D0-21D4-331913D27BD2}"/>
              </a:ext>
            </a:extLst>
          </p:cNvPr>
          <p:cNvSpPr txBox="1"/>
          <p:nvPr/>
        </p:nvSpPr>
        <p:spPr>
          <a:xfrm>
            <a:off x="1693276" y="2531182"/>
            <a:ext cx="10155067" cy="3935180"/>
          </a:xfrm>
          <a:prstGeom prst="rect">
            <a:avLst/>
          </a:prstGeom>
          <a:solidFill>
            <a:srgbClr val="F3F4F8"/>
          </a:solidFill>
        </p:spPr>
        <p:txBody>
          <a:bodyPr wrap="square" rtlCol="0">
            <a:spAutoFit/>
          </a:bodyPr>
          <a:lstStyle/>
          <a:p>
            <a:pPr>
              <a:lnSpc>
                <a:spcPct val="150000"/>
              </a:lnSpc>
            </a:pPr>
            <a:r>
              <a:rPr lang="en-US" sz="1400" dirty="0"/>
              <a:t>Parameters</a:t>
            </a:r>
            <a:br>
              <a:rPr lang="en-US" sz="1400" b="1" dirty="0">
                <a:solidFill>
                  <a:srgbClr val="262626"/>
                </a:solidFill>
                <a:effectLst/>
              </a:rPr>
            </a:br>
            <a:r>
              <a:rPr lang="en-US" sz="1400" b="1" dirty="0" err="1">
                <a:solidFill>
                  <a:srgbClr val="262626"/>
                </a:solidFill>
                <a:effectLst/>
              </a:rPr>
              <a:t>input_size</a:t>
            </a:r>
            <a:r>
              <a:rPr lang="en-US" sz="1400" b="0" dirty="0">
                <a:solidFill>
                  <a:srgbClr val="262626"/>
                </a:solidFill>
                <a:effectLst/>
              </a:rPr>
              <a:t> – The number of expected features in the input </a:t>
            </a:r>
            <a:r>
              <a:rPr lang="en-US" sz="1400" b="0" i="1" dirty="0">
                <a:solidFill>
                  <a:srgbClr val="262626"/>
                </a:solidFill>
                <a:effectLst/>
              </a:rPr>
              <a:t>x</a:t>
            </a:r>
            <a:endParaRPr lang="en-US" sz="1400" b="0" dirty="0">
              <a:solidFill>
                <a:srgbClr val="262626"/>
              </a:solidFill>
              <a:effectLst/>
            </a:endParaRPr>
          </a:p>
          <a:p>
            <a:pPr>
              <a:lnSpc>
                <a:spcPct val="150000"/>
              </a:lnSpc>
            </a:pPr>
            <a:r>
              <a:rPr lang="en-US" sz="1400" b="1" dirty="0" err="1">
                <a:solidFill>
                  <a:srgbClr val="262626"/>
                </a:solidFill>
                <a:effectLst/>
              </a:rPr>
              <a:t>hidden_size</a:t>
            </a:r>
            <a:r>
              <a:rPr lang="en-US" sz="1400" b="0" dirty="0">
                <a:solidFill>
                  <a:srgbClr val="262626"/>
                </a:solidFill>
                <a:effectLst/>
              </a:rPr>
              <a:t> – The number of features in the hidden state </a:t>
            </a:r>
            <a:r>
              <a:rPr lang="en-US" sz="1400" b="0" i="1" dirty="0">
                <a:solidFill>
                  <a:srgbClr val="262626"/>
                </a:solidFill>
                <a:effectLst/>
              </a:rPr>
              <a:t>h</a:t>
            </a:r>
            <a:endParaRPr lang="en-US" sz="1400" b="0" dirty="0">
              <a:solidFill>
                <a:srgbClr val="262626"/>
              </a:solidFill>
              <a:effectLst/>
            </a:endParaRPr>
          </a:p>
          <a:p>
            <a:pPr>
              <a:lnSpc>
                <a:spcPct val="150000"/>
              </a:lnSpc>
            </a:pPr>
            <a:r>
              <a:rPr lang="en-US" sz="1400" b="1" dirty="0" err="1">
                <a:solidFill>
                  <a:srgbClr val="262626"/>
                </a:solidFill>
                <a:effectLst/>
              </a:rPr>
              <a:t>num_layers</a:t>
            </a:r>
            <a:r>
              <a:rPr lang="en-US" sz="1400" b="0" dirty="0">
                <a:solidFill>
                  <a:srgbClr val="262626"/>
                </a:solidFill>
                <a:effectLst/>
              </a:rPr>
              <a:t> – Number of recurrent layers. E.g., setting </a:t>
            </a:r>
            <a:r>
              <a:rPr lang="en-US" sz="1400" b="0" dirty="0" err="1">
                <a:solidFill>
                  <a:srgbClr val="6C6C6D"/>
                </a:solidFill>
                <a:effectLst/>
                <a:latin typeface="IBMPlexMono"/>
              </a:rPr>
              <a:t>num_layers</a:t>
            </a:r>
            <a:r>
              <a:rPr lang="en-US" sz="1400" b="0" dirty="0">
                <a:solidFill>
                  <a:srgbClr val="6C6C6D"/>
                </a:solidFill>
                <a:effectLst/>
                <a:latin typeface="IBMPlexMono"/>
              </a:rPr>
              <a:t>=2</a:t>
            </a:r>
            <a:r>
              <a:rPr lang="en-US" sz="1400" b="0" dirty="0">
                <a:solidFill>
                  <a:srgbClr val="262626"/>
                </a:solidFill>
                <a:effectLst/>
              </a:rPr>
              <a:t> would mean stacking two GRUs together to form a </a:t>
            </a:r>
            <a:r>
              <a:rPr lang="en-US" sz="1400" b="0" i="1" dirty="0">
                <a:solidFill>
                  <a:srgbClr val="262626"/>
                </a:solidFill>
                <a:effectLst/>
              </a:rPr>
              <a:t>stacked GRU</a:t>
            </a:r>
            <a:r>
              <a:rPr lang="en-US" sz="1400" b="0" dirty="0">
                <a:solidFill>
                  <a:srgbClr val="262626"/>
                </a:solidFill>
                <a:effectLst/>
              </a:rPr>
              <a:t>, with the second GRU taking in outputs of the first GRU and computing the final results. Default: 1</a:t>
            </a:r>
          </a:p>
          <a:p>
            <a:pPr>
              <a:lnSpc>
                <a:spcPct val="150000"/>
              </a:lnSpc>
            </a:pPr>
            <a:r>
              <a:rPr lang="en-US" sz="1400" b="1" dirty="0">
                <a:solidFill>
                  <a:srgbClr val="262626"/>
                </a:solidFill>
                <a:effectLst/>
              </a:rPr>
              <a:t>bias</a:t>
            </a:r>
            <a:r>
              <a:rPr lang="en-US" sz="1400" b="0" dirty="0">
                <a:solidFill>
                  <a:srgbClr val="262626"/>
                </a:solidFill>
                <a:effectLst/>
              </a:rPr>
              <a:t> – If </a:t>
            </a:r>
            <a:r>
              <a:rPr lang="en-US" sz="1400" b="0" dirty="0">
                <a:solidFill>
                  <a:srgbClr val="6C6C6D"/>
                </a:solidFill>
                <a:effectLst/>
                <a:latin typeface="IBMPlexMono"/>
              </a:rPr>
              <a:t>False</a:t>
            </a:r>
            <a:r>
              <a:rPr lang="en-US" sz="1400" b="0" dirty="0">
                <a:solidFill>
                  <a:srgbClr val="262626"/>
                </a:solidFill>
                <a:effectLst/>
              </a:rPr>
              <a:t>, then the layer does not use bias weights </a:t>
            </a:r>
            <a:r>
              <a:rPr lang="en-US" sz="1400" b="0" i="1" dirty="0" err="1">
                <a:solidFill>
                  <a:srgbClr val="262626"/>
                </a:solidFill>
                <a:effectLst/>
              </a:rPr>
              <a:t>b_ih</a:t>
            </a:r>
            <a:r>
              <a:rPr lang="en-US" sz="1400" b="0" dirty="0">
                <a:solidFill>
                  <a:srgbClr val="262626"/>
                </a:solidFill>
                <a:effectLst/>
              </a:rPr>
              <a:t> and </a:t>
            </a:r>
            <a:r>
              <a:rPr lang="en-US" sz="1400" b="0" i="1" dirty="0" err="1">
                <a:solidFill>
                  <a:srgbClr val="262626"/>
                </a:solidFill>
                <a:effectLst/>
              </a:rPr>
              <a:t>b_hh</a:t>
            </a:r>
            <a:r>
              <a:rPr lang="en-US" sz="1400" b="0" dirty="0">
                <a:solidFill>
                  <a:srgbClr val="262626"/>
                </a:solidFill>
                <a:effectLst/>
              </a:rPr>
              <a:t>. Default: </a:t>
            </a:r>
            <a:r>
              <a:rPr lang="en-US" sz="1400" b="0" dirty="0">
                <a:solidFill>
                  <a:srgbClr val="6C6C6D"/>
                </a:solidFill>
                <a:effectLst/>
                <a:latin typeface="IBMPlexMono"/>
              </a:rPr>
              <a:t>True</a:t>
            </a:r>
            <a:endParaRPr lang="en-US" sz="1400" b="0" dirty="0">
              <a:solidFill>
                <a:srgbClr val="262626"/>
              </a:solidFill>
              <a:effectLst/>
            </a:endParaRPr>
          </a:p>
          <a:p>
            <a:pPr>
              <a:lnSpc>
                <a:spcPct val="150000"/>
              </a:lnSpc>
            </a:pPr>
            <a:r>
              <a:rPr lang="en-US" sz="1400" b="1" dirty="0" err="1">
                <a:solidFill>
                  <a:srgbClr val="262626"/>
                </a:solidFill>
                <a:effectLst/>
              </a:rPr>
              <a:t>batch_first</a:t>
            </a:r>
            <a:r>
              <a:rPr lang="en-US" sz="1400" b="0" dirty="0">
                <a:solidFill>
                  <a:srgbClr val="262626"/>
                </a:solidFill>
                <a:effectLst/>
              </a:rPr>
              <a:t> – If </a:t>
            </a:r>
            <a:r>
              <a:rPr lang="en-US" sz="1400" b="0" dirty="0">
                <a:solidFill>
                  <a:srgbClr val="6C6C6D"/>
                </a:solidFill>
                <a:effectLst/>
                <a:latin typeface="IBMPlexMono"/>
              </a:rPr>
              <a:t>True</a:t>
            </a:r>
            <a:r>
              <a:rPr lang="en-US" sz="1400" b="0" dirty="0">
                <a:solidFill>
                  <a:srgbClr val="262626"/>
                </a:solidFill>
                <a:effectLst/>
              </a:rPr>
              <a:t>, then the input and output tensors are provided as </a:t>
            </a:r>
            <a:r>
              <a:rPr lang="en-US" sz="1400" b="0" i="1" dirty="0">
                <a:solidFill>
                  <a:srgbClr val="262626"/>
                </a:solidFill>
                <a:effectLst/>
              </a:rPr>
              <a:t>(batch, seq, feature)</a:t>
            </a:r>
            <a:r>
              <a:rPr lang="en-US" sz="1400" b="0" dirty="0">
                <a:solidFill>
                  <a:srgbClr val="262626"/>
                </a:solidFill>
                <a:effectLst/>
              </a:rPr>
              <a:t> instead of </a:t>
            </a:r>
            <a:r>
              <a:rPr lang="en-US" sz="1400" b="0" i="1" dirty="0">
                <a:solidFill>
                  <a:srgbClr val="262626"/>
                </a:solidFill>
                <a:effectLst/>
              </a:rPr>
              <a:t>(seq, batch, feature)</a:t>
            </a:r>
            <a:r>
              <a:rPr lang="en-US" sz="1400" b="0" dirty="0">
                <a:solidFill>
                  <a:srgbClr val="262626"/>
                </a:solidFill>
                <a:effectLst/>
              </a:rPr>
              <a:t>. Note that this does not apply to hidden or cell states. See the Inputs/Outputs sections below for details. Default: </a:t>
            </a:r>
            <a:r>
              <a:rPr lang="en-US" sz="1400" b="0" dirty="0">
                <a:solidFill>
                  <a:srgbClr val="6C6C6D"/>
                </a:solidFill>
                <a:effectLst/>
                <a:latin typeface="IBMPlexMono"/>
              </a:rPr>
              <a:t>False</a:t>
            </a:r>
            <a:endParaRPr lang="en-US" sz="1400" b="0" dirty="0">
              <a:solidFill>
                <a:srgbClr val="262626"/>
              </a:solidFill>
              <a:effectLst/>
            </a:endParaRPr>
          </a:p>
          <a:p>
            <a:pPr>
              <a:lnSpc>
                <a:spcPct val="150000"/>
              </a:lnSpc>
            </a:pPr>
            <a:r>
              <a:rPr lang="en-US" sz="1400" b="1" dirty="0">
                <a:solidFill>
                  <a:srgbClr val="262626"/>
                </a:solidFill>
                <a:effectLst/>
              </a:rPr>
              <a:t>dropout</a:t>
            </a:r>
            <a:r>
              <a:rPr lang="en-US" sz="1400" b="0" dirty="0">
                <a:solidFill>
                  <a:srgbClr val="262626"/>
                </a:solidFill>
                <a:effectLst/>
              </a:rPr>
              <a:t> – If non-zero, introduces a </a:t>
            </a:r>
            <a:r>
              <a:rPr lang="en-US" sz="1400" b="0" i="1" dirty="0">
                <a:solidFill>
                  <a:srgbClr val="262626"/>
                </a:solidFill>
                <a:effectLst/>
              </a:rPr>
              <a:t>Dropout</a:t>
            </a:r>
            <a:r>
              <a:rPr lang="en-US" sz="1400" b="0" dirty="0">
                <a:solidFill>
                  <a:srgbClr val="262626"/>
                </a:solidFill>
                <a:effectLst/>
              </a:rPr>
              <a:t> layer on the outputs of each GRU layer except the last layer, with dropout probability equal to </a:t>
            </a:r>
            <a:r>
              <a:rPr lang="en-US" sz="1400" b="0" dirty="0">
                <a:solidFill>
                  <a:srgbClr val="6C6C6D"/>
                </a:solidFill>
                <a:effectLst/>
                <a:latin typeface="IBMPlexMono"/>
              </a:rPr>
              <a:t>dropout</a:t>
            </a:r>
            <a:r>
              <a:rPr lang="en-US" sz="1400" b="0" dirty="0">
                <a:solidFill>
                  <a:srgbClr val="262626"/>
                </a:solidFill>
                <a:effectLst/>
              </a:rPr>
              <a:t>. Default: 0</a:t>
            </a:r>
          </a:p>
          <a:p>
            <a:pPr>
              <a:lnSpc>
                <a:spcPct val="150000"/>
              </a:lnSpc>
            </a:pPr>
            <a:r>
              <a:rPr lang="en-US" sz="1400" b="1" dirty="0">
                <a:solidFill>
                  <a:srgbClr val="262626"/>
                </a:solidFill>
                <a:effectLst/>
              </a:rPr>
              <a:t>bidirectional</a:t>
            </a:r>
            <a:r>
              <a:rPr lang="en-US" sz="1400" b="0" dirty="0">
                <a:solidFill>
                  <a:srgbClr val="262626"/>
                </a:solidFill>
                <a:effectLst/>
              </a:rPr>
              <a:t> – If </a:t>
            </a:r>
            <a:r>
              <a:rPr lang="en-US" sz="1400" b="0" dirty="0">
                <a:solidFill>
                  <a:srgbClr val="6C6C6D"/>
                </a:solidFill>
                <a:effectLst/>
                <a:latin typeface="IBMPlexMono"/>
              </a:rPr>
              <a:t>True</a:t>
            </a:r>
            <a:r>
              <a:rPr lang="en-US" sz="1400" b="0" dirty="0">
                <a:solidFill>
                  <a:srgbClr val="262626"/>
                </a:solidFill>
                <a:effectLst/>
              </a:rPr>
              <a:t>, becomes a bidirectional GRU. Default: </a:t>
            </a:r>
            <a:r>
              <a:rPr lang="en-US" sz="1400" b="0" dirty="0">
                <a:solidFill>
                  <a:srgbClr val="6C6C6D"/>
                </a:solidFill>
                <a:effectLst/>
                <a:latin typeface="IBMPlexMono"/>
              </a:rPr>
              <a:t>False</a:t>
            </a:r>
            <a:endParaRPr lang="en-US" sz="1400" b="0" dirty="0">
              <a:solidFill>
                <a:srgbClr val="262626"/>
              </a:solidFill>
              <a:effectLst/>
            </a:endParaRPr>
          </a:p>
        </p:txBody>
      </p:sp>
      <p:pic>
        <p:nvPicPr>
          <p:cNvPr id="5" name="Picture 4">
            <a:extLst>
              <a:ext uri="{FF2B5EF4-FFF2-40B4-BE49-F238E27FC236}">
                <a16:creationId xmlns:a16="http://schemas.microsoft.com/office/drawing/2014/main" id="{BF534916-9F73-835A-BC81-DBFD8F083B71}"/>
              </a:ext>
            </a:extLst>
          </p:cNvPr>
          <p:cNvPicPr>
            <a:picLocks noChangeAspect="1"/>
          </p:cNvPicPr>
          <p:nvPr/>
        </p:nvPicPr>
        <p:blipFill>
          <a:blip r:embed="rId3"/>
          <a:stretch>
            <a:fillRect/>
          </a:stretch>
        </p:blipFill>
        <p:spPr>
          <a:xfrm>
            <a:off x="1693276" y="1585711"/>
            <a:ext cx="10136602" cy="773518"/>
          </a:xfrm>
          <a:prstGeom prst="rect">
            <a:avLst/>
          </a:prstGeom>
        </p:spPr>
      </p:pic>
    </p:spTree>
    <p:extLst>
      <p:ext uri="{BB962C8B-B14F-4D97-AF65-F5344CB8AC3E}">
        <p14:creationId xmlns:p14="http://schemas.microsoft.com/office/powerpoint/2010/main" val="39419386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6CB97D6-58A6-C36C-6A86-E944CDB0EC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F17455-3526-0DA8-2274-7ED27D978E98}"/>
              </a:ext>
            </a:extLst>
          </p:cNvPr>
          <p:cNvSpPr>
            <a:spLocks noGrp="1"/>
          </p:cNvSpPr>
          <p:nvPr>
            <p:ph type="title"/>
          </p:nvPr>
        </p:nvSpPr>
        <p:spPr/>
        <p:txBody>
          <a:bodyPr/>
          <a:lstStyle/>
          <a:p>
            <a:r>
              <a:rPr lang="en-US" dirty="0"/>
              <a:t>GRU in </a:t>
            </a:r>
            <a:r>
              <a:rPr lang="en-US" dirty="0" err="1"/>
              <a:t>pytorch</a:t>
            </a:r>
            <a:endParaRPr lang="en-US" dirty="0"/>
          </a:p>
        </p:txBody>
      </p:sp>
      <p:sp>
        <p:nvSpPr>
          <p:cNvPr id="6" name="Content Placeholder 5">
            <a:extLst>
              <a:ext uri="{FF2B5EF4-FFF2-40B4-BE49-F238E27FC236}">
                <a16:creationId xmlns:a16="http://schemas.microsoft.com/office/drawing/2014/main" id="{DFE018CD-77E4-910F-B50D-F2476C6BA9E2}"/>
              </a:ext>
            </a:extLst>
          </p:cNvPr>
          <p:cNvSpPr>
            <a:spLocks noGrp="1"/>
          </p:cNvSpPr>
          <p:nvPr>
            <p:ph idx="1"/>
          </p:nvPr>
        </p:nvSpPr>
        <p:spPr>
          <a:xfrm>
            <a:off x="1638425" y="1656347"/>
            <a:ext cx="9782801" cy="5181600"/>
          </a:xfrm>
        </p:spPr>
        <p:txBody>
          <a:bodyPr>
            <a:normAutofit/>
          </a:bodyPr>
          <a:lstStyle/>
          <a:p>
            <a:pPr marL="0" indent="0">
              <a:buNone/>
            </a:pPr>
            <a:r>
              <a:rPr lang="en-US" dirty="0">
                <a:latin typeface="Arial" panose="020B0604020202020204" pitchFamily="34" charset="0"/>
                <a:cs typeface="Arial" panose="020B0604020202020204" pitchFamily="34" charset="0"/>
              </a:rPr>
              <a:t>Training a GRU is straight forward. Just replace </a:t>
            </a:r>
            <a:r>
              <a:rPr lang="en-US" dirty="0" err="1">
                <a:latin typeface="Arial" panose="020B0604020202020204" pitchFamily="34" charset="0"/>
                <a:cs typeface="Arial" panose="020B0604020202020204" pitchFamily="34" charset="0"/>
              </a:rPr>
              <a:t>nn.RNN</a:t>
            </a:r>
            <a:r>
              <a:rPr lang="en-US" dirty="0">
                <a:latin typeface="Arial" panose="020B0604020202020204" pitchFamily="34" charset="0"/>
                <a:cs typeface="Arial" panose="020B0604020202020204" pitchFamily="34" charset="0"/>
              </a:rPr>
              <a:t> with </a:t>
            </a:r>
            <a:r>
              <a:rPr lang="en-US" dirty="0" err="1">
                <a:latin typeface="Arial" panose="020B0604020202020204" pitchFamily="34" charset="0"/>
                <a:cs typeface="Arial" panose="020B0604020202020204" pitchFamily="34" charset="0"/>
              </a:rPr>
              <a:t>nn.GRU</a:t>
            </a: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A77684F-670C-65C3-C060-4B87A85F0C75}"/>
              </a:ext>
            </a:extLst>
          </p:cNvPr>
          <p:cNvSpPr/>
          <p:nvPr/>
        </p:nvSpPr>
        <p:spPr>
          <a:xfrm>
            <a:off x="1638425" y="2667000"/>
            <a:ext cx="10210800" cy="3429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cs typeface="Consolas" panose="020B0609020204030204" pitchFamily="49" charset="0"/>
              </a:rPr>
              <a:t>100%|██████████████████████████████████████████████████| 938/938 [00:17&lt;00:00, 54.74it/s]</a:t>
            </a:r>
          </a:p>
          <a:p>
            <a:r>
              <a:rPr lang="en-US" sz="1600" dirty="0">
                <a:solidFill>
                  <a:schemeClr val="tx1"/>
                </a:solidFill>
                <a:latin typeface="Consolas" panose="020B0609020204030204" pitchFamily="49" charset="0"/>
                <a:cs typeface="Consolas" panose="020B0609020204030204" pitchFamily="49" charset="0"/>
              </a:rPr>
              <a:t>100%|██████████████████████████████████████████████████| 938/938 [00:17&lt;00:00, 54.74it/s]</a:t>
            </a:r>
          </a:p>
          <a:p>
            <a:r>
              <a:rPr lang="en-US" sz="1600" dirty="0">
                <a:solidFill>
                  <a:schemeClr val="tx1"/>
                </a:solidFill>
                <a:latin typeface="Consolas" panose="020B0609020204030204" pitchFamily="49" charset="0"/>
                <a:cs typeface="Consolas" panose="020B0609020204030204" pitchFamily="49" charset="0"/>
              </a:rPr>
              <a:t>100%|██████████████████████████████████████████████████| 938/938 [00:17&lt;00:00, 54.51it/s]</a:t>
            </a:r>
          </a:p>
          <a:p>
            <a:r>
              <a:rPr lang="en-US" sz="1600" dirty="0">
                <a:solidFill>
                  <a:schemeClr val="tx1"/>
                </a:solidFill>
                <a:latin typeface="Consolas" panose="020B0609020204030204" pitchFamily="49" charset="0"/>
                <a:cs typeface="Consolas" panose="020B0609020204030204" pitchFamily="49" charset="0"/>
              </a:rPr>
              <a:t>100%|██████████████████████████████████████████████████| 938/938 [00:17&lt;00:00, 53.36it/s]</a:t>
            </a:r>
          </a:p>
          <a:p>
            <a:r>
              <a:rPr lang="en-US" sz="1600" dirty="0">
                <a:solidFill>
                  <a:schemeClr val="tx1"/>
                </a:solidFill>
                <a:latin typeface="Consolas" panose="020B0609020204030204" pitchFamily="49" charset="0"/>
                <a:cs typeface="Consolas" panose="020B0609020204030204" pitchFamily="49" charset="0"/>
              </a:rPr>
              <a:t>100%|██████████████████████████████████████████████████| 938/938 [00:14&lt;00:00, 62.68it/s]</a:t>
            </a:r>
          </a:p>
          <a:p>
            <a:r>
              <a:rPr lang="en-US" sz="1600" dirty="0">
                <a:solidFill>
                  <a:schemeClr val="tx1"/>
                </a:solidFill>
                <a:latin typeface="Consolas" panose="020B0609020204030204" pitchFamily="49" charset="0"/>
                <a:cs typeface="Consolas" panose="020B0609020204030204" pitchFamily="49" charset="0"/>
              </a:rPr>
              <a:t>100%|██████████████████████████████████████████████████| 938/938 [00:06&lt;00:00, 140.77it/s]</a:t>
            </a:r>
          </a:p>
          <a:p>
            <a:r>
              <a:rPr lang="en-US" sz="1600" dirty="0">
                <a:solidFill>
                  <a:schemeClr val="tx1"/>
                </a:solidFill>
                <a:latin typeface="Consolas" panose="020B0609020204030204" pitchFamily="49" charset="0"/>
                <a:cs typeface="Consolas" panose="020B0609020204030204" pitchFamily="49" charset="0"/>
              </a:rPr>
              <a:t>100%|██████████████████████████████████████████████████| 938/938 [00:16&lt;00:00, 55.26it/s]</a:t>
            </a:r>
          </a:p>
          <a:p>
            <a:r>
              <a:rPr lang="en-US" sz="1600" dirty="0">
                <a:solidFill>
                  <a:schemeClr val="tx1"/>
                </a:solidFill>
                <a:latin typeface="Consolas" panose="020B0609020204030204" pitchFamily="49" charset="0"/>
                <a:cs typeface="Consolas" panose="020B0609020204030204" pitchFamily="49" charset="0"/>
              </a:rPr>
              <a:t>100%|██████████████████████████████████████████████████| 938/938 [00:17&lt;00:00, 54.89it/s]</a:t>
            </a:r>
          </a:p>
          <a:p>
            <a:r>
              <a:rPr lang="en-US" sz="1600" dirty="0">
                <a:solidFill>
                  <a:schemeClr val="tx1"/>
                </a:solidFill>
                <a:latin typeface="Consolas" panose="020B0609020204030204" pitchFamily="49" charset="0"/>
                <a:cs typeface="Consolas" panose="020B0609020204030204" pitchFamily="49" charset="0"/>
              </a:rPr>
              <a:t>100%|██████████████████████████████████████████████████| 938/938 [00:17&lt;00:00, 55.07it/s]</a:t>
            </a:r>
          </a:p>
          <a:p>
            <a:r>
              <a:rPr lang="en-US" sz="1600" dirty="0">
                <a:solidFill>
                  <a:schemeClr val="tx1"/>
                </a:solidFill>
                <a:latin typeface="Consolas" panose="020B0609020204030204" pitchFamily="49" charset="0"/>
                <a:cs typeface="Consolas" panose="020B0609020204030204" pitchFamily="49" charset="0"/>
              </a:rPr>
              <a:t>100%|██████████████████████████████████████████████████| 938/938 [00:17&lt;00:00, 54.59it/s]</a:t>
            </a:r>
          </a:p>
          <a:p>
            <a:r>
              <a:rPr lang="en-US" sz="1600" dirty="0">
                <a:solidFill>
                  <a:schemeClr val="tx1"/>
                </a:solidFill>
                <a:latin typeface="Consolas" panose="020B0609020204030204" pitchFamily="49" charset="0"/>
                <a:cs typeface="Consolas" panose="020B0609020204030204" pitchFamily="49" charset="0"/>
              </a:rPr>
              <a:t>Accuracy on training set: 98.199997</a:t>
            </a:r>
          </a:p>
          <a:p>
            <a:r>
              <a:rPr lang="en-US" sz="1600" dirty="0">
                <a:solidFill>
                  <a:schemeClr val="tx1"/>
                </a:solidFill>
                <a:latin typeface="Consolas" panose="020B0609020204030204" pitchFamily="49" charset="0"/>
                <a:cs typeface="Consolas" panose="020B0609020204030204" pitchFamily="49" charset="0"/>
              </a:rPr>
              <a:t>Accuracy on test set: 97.84</a:t>
            </a:r>
          </a:p>
          <a:p>
            <a:endParaRPr lang="en-US" sz="16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840349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a:t>Questions &amp; Discussion</a:t>
            </a:r>
            <a:endParaRPr lang="en-US" dirty="0"/>
          </a:p>
        </p:txBody>
      </p:sp>
    </p:spTree>
    <p:extLst>
      <p:ext uri="{BB962C8B-B14F-4D97-AF65-F5344CB8AC3E}">
        <p14:creationId xmlns:p14="http://schemas.microsoft.com/office/powerpoint/2010/main" val="4410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fontScale="70000" lnSpcReduction="20000"/>
          </a:bodyPr>
          <a:lstStyle/>
          <a:p>
            <a:pPr marL="301752" lvl="1" indent="0">
              <a:buNone/>
            </a:pPr>
            <a:r>
              <a:rPr lang="en-US" dirty="0">
                <a:hlinkClick r:id="rId2"/>
              </a:rPr>
              <a:t>http://colah.github.io/posts/2015-08-Understanding-LSTMs/</a:t>
            </a:r>
            <a:endParaRPr lang="ro-RO" dirty="0"/>
          </a:p>
          <a:p>
            <a:pPr marL="301752" lvl="1" indent="0">
              <a:buNone/>
            </a:pPr>
            <a:r>
              <a:rPr lang="ro-RO" dirty="0"/>
              <a:t>(lstm overview. Good to read it first)</a:t>
            </a:r>
          </a:p>
          <a:p>
            <a:pPr marL="301752" lvl="1" indent="0">
              <a:buNone/>
            </a:pPr>
            <a:endParaRPr lang="ro-RO" dirty="0">
              <a:hlinkClick r:id="rId3"/>
            </a:endParaRPr>
          </a:p>
          <a:p>
            <a:pPr marL="301752" lvl="1" indent="0">
              <a:buNone/>
            </a:pPr>
            <a:r>
              <a:rPr lang="en-US" dirty="0">
                <a:hlinkClick r:id="rId3"/>
              </a:rPr>
              <a:t>http://harinisuresh.com/2016/10/09/lstms/</a:t>
            </a:r>
            <a:endParaRPr lang="en-US" dirty="0"/>
          </a:p>
          <a:p>
            <a:pPr marL="301752" lvl="1" indent="0">
              <a:buNone/>
            </a:pPr>
            <a:r>
              <a:rPr lang="en-US" dirty="0">
                <a:hlinkClick r:id="rId4"/>
              </a:rPr>
              <a:t>http://www.wildml.com/2015/09/recurrent-neural-networks-tutorial-part-1-introduction-to-rnns/</a:t>
            </a:r>
            <a:endParaRPr lang="en-US" dirty="0"/>
          </a:p>
          <a:p>
            <a:pPr marL="301752" lvl="1" indent="0">
              <a:buNone/>
            </a:pPr>
            <a:r>
              <a:rPr lang="en-US" dirty="0">
                <a:hlinkClick r:id="rId5"/>
              </a:rPr>
              <a:t>http://arunmallya.github.io/writeups/nn/lstm/index.html#/12</a:t>
            </a:r>
            <a:endParaRPr lang="en-US" dirty="0"/>
          </a:p>
          <a:p>
            <a:pPr marL="301752" lvl="1" indent="0">
              <a:buNone/>
            </a:pPr>
            <a:r>
              <a:rPr lang="en-US" dirty="0"/>
              <a:t>(derivatives for </a:t>
            </a:r>
            <a:r>
              <a:rPr lang="en-US" dirty="0" err="1"/>
              <a:t>lstm</a:t>
            </a:r>
            <a:r>
              <a:rPr lang="en-US" dirty="0"/>
              <a:t>)</a:t>
            </a:r>
          </a:p>
          <a:p>
            <a:pPr marL="301752" lvl="1" indent="0">
              <a:buNone/>
            </a:pPr>
            <a:r>
              <a:rPr lang="en-US" dirty="0">
                <a:hlinkClick r:id="rId6"/>
              </a:rPr>
              <a:t>http://willwolf.io/2016/10/18/recurrent-neural-network-gradients-and-lessons-learned-therein/</a:t>
            </a:r>
            <a:r>
              <a:rPr lang="en-US" dirty="0"/>
              <a:t> (derivatives for </a:t>
            </a:r>
            <a:r>
              <a:rPr lang="en-US" dirty="0" err="1"/>
              <a:t>lstm</a:t>
            </a:r>
            <a:r>
              <a:rPr lang="en-US" dirty="0"/>
              <a:t>)</a:t>
            </a:r>
          </a:p>
          <a:p>
            <a:pPr marL="301752" lvl="1" indent="0">
              <a:buNone/>
            </a:pPr>
            <a:br>
              <a:rPr lang="en-US" dirty="0"/>
            </a:br>
            <a:r>
              <a:rPr lang="en-US" dirty="0">
                <a:hlinkClick r:id="rId7"/>
              </a:rPr>
              <a:t>https://ayearofai.com/rohan-lenny-3-recurrent-neural-networks-10300100899b</a:t>
            </a:r>
            <a:r>
              <a:rPr lang="en-US" dirty="0"/>
              <a:t> (</a:t>
            </a:r>
            <a:r>
              <a:rPr lang="en-US" dirty="0" err="1"/>
              <a:t>lstm</a:t>
            </a:r>
            <a:r>
              <a:rPr lang="en-US" dirty="0"/>
              <a:t> very well explained. Most of this class is based on information found here)</a:t>
            </a:r>
          </a:p>
          <a:p>
            <a:pPr marL="301752" lvl="1" indent="0">
              <a:buNone/>
            </a:pPr>
            <a:endParaRPr lang="en-US" dirty="0"/>
          </a:p>
          <a:p>
            <a:pPr marL="301752" lvl="1" indent="0">
              <a:buNone/>
            </a:pPr>
            <a:r>
              <a:rPr lang="en-US" dirty="0">
                <a:hlinkClick r:id="rId8"/>
              </a:rPr>
              <a:t>https://medium.com/mlreview/understanding-lstm-and-its-diagrams-37e2f46f1714</a:t>
            </a:r>
            <a:r>
              <a:rPr lang="en-US" dirty="0"/>
              <a:t> (well designed graphics)</a:t>
            </a:r>
          </a:p>
          <a:p>
            <a:pPr marL="301752" lvl="1" indent="0">
              <a:buNone/>
            </a:pPr>
            <a:endParaRPr lang="en-US" dirty="0"/>
          </a:p>
          <a:p>
            <a:pPr marL="301752" lvl="1" indent="0">
              <a:buNone/>
            </a:pPr>
            <a:r>
              <a:rPr lang="en-US" dirty="0">
                <a:hlinkClick r:id="rId9"/>
              </a:rPr>
              <a:t>https://r2rt.com/written-memories-understanding-deriving-and-extending-the-lstm.html#written-memories-the-intuition-behind-lstms</a:t>
            </a:r>
            <a:endParaRPr lang="ro-RO" dirty="0"/>
          </a:p>
          <a:p>
            <a:pPr marL="301752" lvl="1" indent="0">
              <a:buNone/>
            </a:pPr>
            <a:endParaRPr lang="ro-RO" dirty="0"/>
          </a:p>
          <a:p>
            <a:pPr marL="301752" lvl="1" indent="0">
              <a:buNone/>
            </a:pPr>
            <a:r>
              <a:rPr lang="ro-RO" dirty="0">
                <a:hlinkClick r:id="rId10"/>
              </a:rPr>
              <a:t>http://karpathy.github.io/2015/05/21/rnn-effectiveness/</a:t>
            </a:r>
            <a:endParaRPr lang="ro-RO" dirty="0"/>
          </a:p>
          <a:p>
            <a:pPr marL="301752" lvl="1" indent="0">
              <a:buNone/>
            </a:pPr>
            <a:r>
              <a:rPr lang="ro-RO" dirty="0"/>
              <a:t>(nice and easy to follow examples of lstm on text generation)</a:t>
            </a:r>
          </a:p>
          <a:p>
            <a:pPr marL="301752" lvl="1" indent="0">
              <a:buNone/>
            </a:pPr>
            <a:endParaRPr lang="ro-RO"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Bibliography</a:t>
            </a:r>
          </a:p>
        </p:txBody>
      </p:sp>
    </p:spTree>
    <p:extLst>
      <p:ext uri="{BB962C8B-B14F-4D97-AF65-F5344CB8AC3E}">
        <p14:creationId xmlns:p14="http://schemas.microsoft.com/office/powerpoint/2010/main" val="19703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44C36-86F2-B900-A443-DF26E1D25F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C3A415-FCB1-C4D4-62E3-D7AA618F4BC2}"/>
              </a:ext>
            </a:extLst>
          </p:cNvPr>
          <p:cNvSpPr>
            <a:spLocks noGrp="1"/>
          </p:cNvSpPr>
          <p:nvPr>
            <p:ph type="title"/>
          </p:nvPr>
        </p:nvSpPr>
        <p:spPr/>
        <p:txBody>
          <a:bodyPr/>
          <a:lstStyle/>
          <a:p>
            <a:r>
              <a:rPr lang="en-US" dirty="0"/>
              <a:t>How Recurrent Neural Networks Work?</a:t>
            </a:r>
          </a:p>
        </p:txBody>
      </p:sp>
      <p:sp>
        <p:nvSpPr>
          <p:cNvPr id="4" name="Content Placeholder 3">
            <a:extLst>
              <a:ext uri="{FF2B5EF4-FFF2-40B4-BE49-F238E27FC236}">
                <a16:creationId xmlns:a16="http://schemas.microsoft.com/office/drawing/2014/main" id="{CA8AD029-6B07-C6D8-7E1B-112C4BCF7D9D}"/>
              </a:ext>
            </a:extLst>
          </p:cNvPr>
          <p:cNvSpPr>
            <a:spLocks noGrp="1"/>
          </p:cNvSpPr>
          <p:nvPr>
            <p:ph idx="1"/>
          </p:nvPr>
        </p:nvSpPr>
        <p:spPr/>
        <p:txBody>
          <a:bodyPr>
            <a:noAutofit/>
          </a:bodyPr>
          <a:lstStyle/>
          <a:p>
            <a:pPr marL="274320" lvl="1" indent="0">
              <a:buNone/>
            </a:pPr>
            <a:r>
              <a:rPr lang="en-US" sz="1800" dirty="0"/>
              <a:t>While a single element in a traditional neural network will look as a set of features (i.e. a vector x), when working with sequences we need to see them as two dimensional: </a:t>
            </a:r>
          </a:p>
          <a:p>
            <a:pPr marL="274320" lvl="1" indent="0">
              <a:buNone/>
            </a:pPr>
            <a:r>
              <a:rPr lang="en-US" sz="1800" dirty="0"/>
              <a:t>	(</a:t>
            </a:r>
            <a:r>
              <a:rPr lang="en-US" sz="1800" dirty="0" err="1"/>
              <a:t>nr_seq</a:t>
            </a:r>
            <a:r>
              <a:rPr lang="en-US" sz="1800" dirty="0"/>
              <a:t>, n ).</a:t>
            </a:r>
          </a:p>
          <a:p>
            <a:pPr marL="274320" lvl="1" indent="0">
              <a:buNone/>
            </a:pPr>
            <a:endParaRPr lang="en-US" sz="1600" dirty="0"/>
          </a:p>
          <a:p>
            <a:pPr marL="274320" lvl="1" indent="0">
              <a:buNone/>
            </a:pPr>
            <a:r>
              <a:rPr lang="en-US" dirty="0"/>
              <a:t>Example:</a:t>
            </a:r>
            <a:endParaRPr lang="en-US" sz="1600" dirty="0"/>
          </a:p>
          <a:p>
            <a:pPr lvl="1">
              <a:buFont typeface="Arial" panose="020B0604020202020204" pitchFamily="34" charset="0"/>
              <a:buChar char="•"/>
            </a:pPr>
            <a:r>
              <a:rPr lang="en-US" sz="1600" dirty="0"/>
              <a:t>an image  has the shape:  (3, W, H). A batch of images has the shape: (B, 3, W, H)</a:t>
            </a:r>
          </a:p>
          <a:p>
            <a:pPr marL="274320" lvl="1" indent="0">
              <a:buNone/>
            </a:pPr>
            <a:endParaRPr lang="en-US" sz="1600" dirty="0"/>
          </a:p>
          <a:p>
            <a:pPr lvl="1">
              <a:buFont typeface="Arial" panose="020B0604020202020204" pitchFamily="34" charset="0"/>
              <a:buChar char="•"/>
            </a:pPr>
            <a:r>
              <a:rPr lang="en-US" sz="1600" dirty="0"/>
              <a:t>A video has the shape (S, 3, W, H).  A batch of videos has the shape (B, S, 3, W, H).</a:t>
            </a:r>
          </a:p>
          <a:p>
            <a:pPr marL="274320" lvl="1" indent="0">
              <a:buNone/>
            </a:pPr>
            <a:endParaRPr lang="en-US" sz="1600" dirty="0"/>
          </a:p>
          <a:p>
            <a:pPr marL="274320" lvl="1" indent="0">
              <a:buNone/>
            </a:pPr>
            <a:r>
              <a:rPr lang="en-US" sz="1600" dirty="0"/>
              <a:t> A video element has the same shape as a batch of images. The difference is when training using sequences is that we want to find information from the sequence as well. </a:t>
            </a:r>
            <a:br>
              <a:rPr lang="en-US" sz="1600" dirty="0"/>
            </a:br>
            <a:br>
              <a:rPr lang="en-US" sz="1600" dirty="0"/>
            </a:br>
            <a:r>
              <a:rPr lang="en-US" sz="1600" dirty="0"/>
              <a:t>When training a batch of images we see each image separately </a:t>
            </a:r>
          </a:p>
          <a:p>
            <a:endParaRPr lang="en-US" sz="2000" dirty="0"/>
          </a:p>
          <a:p>
            <a:endParaRPr lang="en-US" sz="2000" dirty="0"/>
          </a:p>
        </p:txBody>
      </p:sp>
    </p:spTree>
    <p:extLst>
      <p:ext uri="{BB962C8B-B14F-4D97-AF65-F5344CB8AC3E}">
        <p14:creationId xmlns:p14="http://schemas.microsoft.com/office/powerpoint/2010/main" val="295519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9261</Words>
  <Application>Microsoft Macintosh PowerPoint</Application>
  <PresentationFormat>Custom</PresentationFormat>
  <Paragraphs>1267</Paragraphs>
  <Slides>83</Slides>
  <Notes>55</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83</vt:i4>
      </vt:variant>
    </vt:vector>
  </HeadingPairs>
  <TitlesOfParts>
    <vt:vector size="92" baseType="lpstr">
      <vt:lpstr>Arial</vt:lpstr>
      <vt:lpstr>Calibri</vt:lpstr>
      <vt:lpstr>Cambria Math</vt:lpstr>
      <vt:lpstr>Century Gothic</vt:lpstr>
      <vt:lpstr>Consolas</vt:lpstr>
      <vt:lpstr>FreightSans</vt:lpstr>
      <vt:lpstr>IBMPlexMono</vt:lpstr>
      <vt:lpstr>Wingdings 3</vt:lpstr>
      <vt:lpstr>Student presentation</vt:lpstr>
      <vt:lpstr>Deep Neural Networks</vt:lpstr>
      <vt:lpstr>Overview</vt:lpstr>
      <vt:lpstr>Recurrent Neural Networks</vt:lpstr>
      <vt:lpstr>Recurrent Neural Networks</vt:lpstr>
      <vt:lpstr>Recurrent Neural Networks</vt:lpstr>
      <vt:lpstr>Recursive Neural Networks</vt:lpstr>
      <vt:lpstr>How Recurrent Neural Networks Work?</vt:lpstr>
      <vt:lpstr>How Recurrent Neural Networks Work?</vt:lpstr>
      <vt:lpstr>How Recurrent Neural Networks Work?</vt:lpstr>
      <vt:lpstr>How Recurrent Neural Networks Work?</vt:lpstr>
      <vt:lpstr>How Recurrent Neural Networks Work?</vt:lpstr>
      <vt:lpstr>How Recurrent Neural Networks Work?</vt:lpstr>
      <vt:lpstr>How Recurrent Neural Networks Work?</vt:lpstr>
      <vt:lpstr>How Recurrent Neural Networks Work?</vt:lpstr>
      <vt:lpstr>Recursive Neural Networks</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Backpropagation Through Time</vt:lpstr>
      <vt:lpstr>RNN in pytorch</vt:lpstr>
      <vt:lpstr>RNN in pytorch</vt:lpstr>
      <vt:lpstr>RNN in pytorch</vt:lpstr>
      <vt:lpstr>Backpropagation Through Time</vt:lpstr>
      <vt:lpstr>RNN in pytorch</vt:lpstr>
      <vt:lpstr>RNN in pytorch</vt:lpstr>
      <vt:lpstr>RNN in pytorch</vt:lpstr>
      <vt:lpstr>RNN in pytorch</vt:lpstr>
      <vt:lpstr>RNN in pytorch</vt:lpstr>
      <vt:lpstr>RNN in pytorch</vt:lpstr>
      <vt:lpstr>RNN in pytorch</vt:lpstr>
      <vt:lpstr>RNN in pytorch</vt:lpstr>
      <vt:lpstr>RNN in pytorch</vt:lpstr>
      <vt:lpstr>RNN in pytorch</vt:lpstr>
      <vt:lpstr>RNN in pytorch</vt:lpstr>
      <vt:lpstr>RNN in pytorch</vt:lpstr>
      <vt:lpstr>RNN in pytorch</vt:lpstr>
      <vt:lpstr>Backpropagation Through Time</vt:lpstr>
      <vt:lpstr>Backpropagation Through Time</vt:lpstr>
      <vt:lpstr>Recursive Neural Networks</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Long Short Term Memory</vt:lpstr>
      <vt:lpstr>Variations of LSTM</vt:lpstr>
      <vt:lpstr>Variations of LSTM</vt:lpstr>
      <vt:lpstr>Variations of LSTM</vt:lpstr>
      <vt:lpstr>Long Short Term Memory: GRU</vt:lpstr>
      <vt:lpstr>Variations of LSTM</vt:lpstr>
      <vt:lpstr>LSTM in pytorch</vt:lpstr>
      <vt:lpstr>LSTM in pytorch</vt:lpstr>
      <vt:lpstr>LSTM in pytorch</vt:lpstr>
      <vt:lpstr>LSTM in pytorch</vt:lpstr>
      <vt:lpstr>LSTM in pytorch</vt:lpstr>
      <vt:lpstr>LSTM in pytorch</vt:lpstr>
      <vt:lpstr>LSTM in pytorch</vt:lpstr>
      <vt:lpstr>LSTM in pytorch</vt:lpstr>
      <vt:lpstr>GRU in pytorch</vt:lpstr>
      <vt:lpstr>GRU in pytorch</vt:lpstr>
      <vt:lpstr>Questions &amp; Discussion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2016-08-04T14:15:50Z</dcterms:created>
  <dcterms:modified xsi:type="dcterms:W3CDTF">2026-01-09T12:21:45Z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MSIP_Label_9d9c527f-5235-45cb-bea5-98c00c666442_Enabled">
    <vt:lpwstr>true</vt:lpwstr>
  </property>
  <property fmtid="{D5CDD505-2E9C-101B-9397-08002B2CF9AE}" pid="4" name="MSIP_Label_9d9c527f-5235-45cb-bea5-98c00c666442_SetDate">
    <vt:lpwstr>2024-12-07T12:16:07Z</vt:lpwstr>
  </property>
  <property fmtid="{D5CDD505-2E9C-101B-9397-08002B2CF9AE}" pid="5" name="MSIP_Label_9d9c527f-5235-45cb-bea5-98c00c666442_Method">
    <vt:lpwstr>Standard</vt:lpwstr>
  </property>
  <property fmtid="{D5CDD505-2E9C-101B-9397-08002B2CF9AE}" pid="6" name="MSIP_Label_9d9c527f-5235-45cb-bea5-98c00c666442_Name">
    <vt:lpwstr>INTERNAL</vt:lpwstr>
  </property>
  <property fmtid="{D5CDD505-2E9C-101B-9397-08002B2CF9AE}" pid="7" name="MSIP_Label_9d9c527f-5235-45cb-bea5-98c00c666442_SiteId">
    <vt:lpwstr>487baf29-f1da-469a-9221-243f830c36f3</vt:lpwstr>
  </property>
  <property fmtid="{D5CDD505-2E9C-101B-9397-08002B2CF9AE}" pid="8" name="MSIP_Label_9d9c527f-5235-45cb-bea5-98c00c666442_ActionId">
    <vt:lpwstr>5d65ef78-a0e4-432a-a400-a74d12a78cc1</vt:lpwstr>
  </property>
  <property fmtid="{D5CDD505-2E9C-101B-9397-08002B2CF9AE}" pid="9" name="MSIP_Label_9d9c527f-5235-45cb-bea5-98c00c666442_ContentBits">
    <vt:lpwstr>1</vt:lpwstr>
  </property>
  <property fmtid="{D5CDD505-2E9C-101B-9397-08002B2CF9AE}" pid="10" name="ClassificationContentMarkingHeaderLocations">
    <vt:lpwstr>Student presentation:8</vt:lpwstr>
  </property>
  <property fmtid="{D5CDD505-2E9C-101B-9397-08002B2CF9AE}" pid="11" name="ClassificationContentMarkingHeaderText">
    <vt:lpwstr>Internal Use Only</vt:lpwstr>
  </property>
</Properties>
</file>